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8"/>
  </p:notesMasterIdLst>
  <p:sldIdLst>
    <p:sldId id="256" r:id="rId2"/>
    <p:sldId id="287" r:id="rId3"/>
    <p:sldId id="260" r:id="rId4"/>
    <p:sldId id="269" r:id="rId5"/>
    <p:sldId id="285" r:id="rId6"/>
    <p:sldId id="284" r:id="rId7"/>
    <p:sldId id="272" r:id="rId8"/>
    <p:sldId id="289" r:id="rId9"/>
    <p:sldId id="290" r:id="rId10"/>
    <p:sldId id="292" r:id="rId11"/>
    <p:sldId id="293" r:id="rId12"/>
    <p:sldId id="294" r:id="rId13"/>
    <p:sldId id="266" r:id="rId14"/>
    <p:sldId id="282" r:id="rId15"/>
    <p:sldId id="271" r:id="rId16"/>
    <p:sldId id="280"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8"/>
    <p:restoredTop sz="93009"/>
  </p:normalViewPr>
  <p:slideViewPr>
    <p:cSldViewPr snapToGrid="0">
      <p:cViewPr varScale="1">
        <p:scale>
          <a:sx n="105" d="100"/>
          <a:sy n="105" d="100"/>
        </p:scale>
        <p:origin x="12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r>
              <a:rPr lang="tr-TR" sz="4000" dirty="0"/>
              <a:t>TAHIL TANESİNİN</a:t>
            </a:r>
            <a:r>
              <a:rPr lang="tr-TR" sz="4000" baseline="0" dirty="0"/>
              <a:t> BİLEŞİMİ</a:t>
            </a:r>
            <a:endParaRPr lang="tr-TR" sz="4000" dirty="0"/>
          </a:p>
        </c:rich>
      </c:tx>
      <c:overlay val="0"/>
      <c:spPr>
        <a:noFill/>
        <a:ln>
          <a:noFill/>
        </a:ln>
        <a:effectLst/>
      </c:spPr>
      <c:txPr>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TAHIL TANESİNİN BİLEŞİMİ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3857-4E86-875A-8DAF6921F74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857-4E86-875A-8DAF6921F74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3857-4E86-875A-8DAF6921F74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249-DC46-9F01-476EE5DAE3E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3-3857-4E86-875A-8DAF6921F74F}"/>
              </c:ext>
            </c:extLst>
          </c:dPt>
          <c:dLbls>
            <c:dLbl>
              <c:idx val="0"/>
              <c:layout>
                <c:manualLayout>
                  <c:x val="7.3897857739849554E-2"/>
                  <c:y val="-0.22201303227827565"/>
                </c:manualLayout>
              </c:layout>
              <c:showLegendKey val="1"/>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57-4E86-875A-8DAF6921F74F}"/>
                </c:ext>
              </c:extLst>
            </c:dLbl>
            <c:dLbl>
              <c:idx val="1"/>
              <c:layout>
                <c:manualLayout>
                  <c:x val="-2.6802775700523467E-2"/>
                  <c:y val="3.9168098881226694E-3"/>
                </c:manualLayout>
              </c:layout>
              <c:showLegendKey val="1"/>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57-4E86-875A-8DAF6921F74F}"/>
                </c:ext>
              </c:extLst>
            </c:dLbl>
            <c:dLbl>
              <c:idx val="2"/>
              <c:layout>
                <c:manualLayout>
                  <c:x val="-5.6134199181806212E-2"/>
                  <c:y val="2.5287344263623463E-2"/>
                </c:manualLayout>
              </c:layout>
              <c:showLegendKey val="1"/>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57-4E86-875A-8DAF6921F74F}"/>
                </c:ext>
              </c:extLst>
            </c:dLbl>
            <c:dLbl>
              <c:idx val="4"/>
              <c:layout>
                <c:manualLayout>
                  <c:x val="0.19966496942770423"/>
                  <c:y val="-1.0449408490261967E-2"/>
                </c:manualLayout>
              </c:layout>
              <c:showLegendKey val="1"/>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57-4E86-875A-8DAF6921F7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LegendKey val="1"/>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Sayfa1!$A$2:$A$6</c:f>
              <c:strCache>
                <c:ptCount val="5"/>
                <c:pt idx="0">
                  <c:v>KARBONHİDRAT</c:v>
                </c:pt>
                <c:pt idx="1">
                  <c:v>SU</c:v>
                </c:pt>
                <c:pt idx="2">
                  <c:v>PROTEİN</c:v>
                </c:pt>
                <c:pt idx="3">
                  <c:v>YAĞ</c:v>
                </c:pt>
                <c:pt idx="4">
                  <c:v>MİNERAL MADDELER</c:v>
                </c:pt>
              </c:strCache>
            </c:strRef>
          </c:cat>
          <c:val>
            <c:numRef>
              <c:f>Sayfa1!$B$2:$B$6</c:f>
              <c:numCache>
                <c:formatCode>General</c:formatCode>
                <c:ptCount val="5"/>
                <c:pt idx="0">
                  <c:v>70</c:v>
                </c:pt>
                <c:pt idx="1">
                  <c:v>14</c:v>
                </c:pt>
                <c:pt idx="2">
                  <c:v>12</c:v>
                </c:pt>
                <c:pt idx="3">
                  <c:v>2</c:v>
                </c:pt>
                <c:pt idx="4">
                  <c:v>2</c:v>
                </c:pt>
              </c:numCache>
            </c:numRef>
          </c:val>
          <c:extLst>
            <c:ext xmlns:c16="http://schemas.microsoft.com/office/drawing/2014/chart" uri="{C3380CC4-5D6E-409C-BE32-E72D297353CC}">
              <c16:uniqueId val="{00000000-3857-4E86-875A-8DAF6921F74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5C32C-C32A-AA43-906E-F573206A9E13}" type="datetimeFigureOut">
              <a:rPr lang="tr-TR" smtClean="0"/>
              <a:t>22.01.2020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70C42-C760-FE42-9DE3-EDA54A2324D4}" type="slidenum">
              <a:rPr lang="tr-TR" smtClean="0"/>
              <a:t>‹#›</a:t>
            </a:fld>
            <a:endParaRPr lang="tr-TR"/>
          </a:p>
        </p:txBody>
      </p:sp>
    </p:spTree>
    <p:extLst>
      <p:ext uri="{BB962C8B-B14F-4D97-AF65-F5344CB8AC3E}">
        <p14:creationId xmlns:p14="http://schemas.microsoft.com/office/powerpoint/2010/main" val="124185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82AC4082-2199-4B6F-80B0-AE685C09201C}" type="datetimeFigureOut">
              <a:rPr lang="tr-TR" smtClean="0"/>
              <a:t>22.01.2020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86417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22.01.2020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97943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22.01.2020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87494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22.01.2020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45642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22.01.2020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56146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82AC4082-2199-4B6F-80B0-AE685C09201C}" type="datetimeFigureOut">
              <a:rPr lang="tr-TR" smtClean="0"/>
              <a:t>22.01.2020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702644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82AC4082-2199-4B6F-80B0-AE685C09201C}" type="datetimeFigureOut">
              <a:rPr lang="tr-TR" smtClean="0"/>
              <a:t>22.01.2020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015432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AC4082-2199-4B6F-80B0-AE685C09201C}" type="datetimeFigureOut">
              <a:rPr lang="tr-TR" smtClean="0"/>
              <a:t>22.01.2020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223547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AC4082-2199-4B6F-80B0-AE685C09201C}" type="datetimeFigureOut">
              <a:rPr lang="tr-TR" smtClean="0"/>
              <a:t>22.01.2020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502475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15304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00" b="0"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100" b="1"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0226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AC4082-2199-4B6F-80B0-AE685C09201C}" type="datetimeFigureOut">
              <a:rPr lang="tr-TR" smtClean="0"/>
              <a:t>22.01.2020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1017579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5411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2AC4082-2199-4B6F-80B0-AE685C09201C}" type="datetimeFigureOut">
              <a:rPr lang="tr-TR" smtClean="0"/>
              <a:t>22.01.2020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70161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2AC4082-2199-4B6F-80B0-AE685C09201C}" type="datetimeFigureOut">
              <a:rPr lang="tr-TR" smtClean="0"/>
              <a:t>22.01.2020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82787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2AC4082-2199-4B6F-80B0-AE685C09201C}" type="datetimeFigureOut">
              <a:rPr lang="tr-TR" smtClean="0"/>
              <a:t>22.01.2020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86027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82AC4082-2199-4B6F-80B0-AE685C09201C}" type="datetimeFigureOut">
              <a:rPr lang="tr-TR" smtClean="0"/>
              <a:t>22.01.2020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6525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2AC4082-2199-4B6F-80B0-AE685C09201C}" type="datetimeFigureOut">
              <a:rPr lang="tr-TR" smtClean="0"/>
              <a:t>22.01.2020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50629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22.01.2020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2890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22.01.2020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21881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2AC4082-2199-4B6F-80B0-AE685C09201C}" type="datetimeFigureOut">
              <a:rPr lang="tr-TR" smtClean="0"/>
              <a:t>22.01.2020</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FA766D6-23FB-4FEB-A2F5-F92C02791B6D}" type="slidenum">
              <a:rPr lang="tr-TR" smtClean="0"/>
              <a:t>‹#›</a:t>
            </a:fld>
            <a:endParaRPr lang="tr-TR"/>
          </a:p>
        </p:txBody>
      </p:sp>
    </p:spTree>
    <p:extLst>
      <p:ext uri="{BB962C8B-B14F-4D97-AF65-F5344CB8AC3E}">
        <p14:creationId xmlns:p14="http://schemas.microsoft.com/office/powerpoint/2010/main" val="104343080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btecer@ankar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06096" y="1388126"/>
            <a:ext cx="8689976" cy="2543058"/>
          </a:xfrm>
          <a:ln/>
          <a:effectLst>
            <a:glow rad="101600">
              <a:schemeClr val="accent3">
                <a:satMod val="175000"/>
                <a:alpha val="40000"/>
              </a:schemeClr>
            </a:glow>
            <a:outerShdw blurRad="63500" dist="25400" dir="5400000" algn="ctr" rotWithShape="0">
              <a:srgbClr val="000000">
                <a:alpha val="69000"/>
              </a:srgbClr>
            </a:outerShdw>
          </a:effectLst>
        </p:spPr>
        <p:style>
          <a:lnRef idx="0">
            <a:schemeClr val="accent3"/>
          </a:lnRef>
          <a:fillRef idx="3">
            <a:schemeClr val="accent3"/>
          </a:fillRef>
          <a:effectRef idx="3">
            <a:schemeClr val="accent3"/>
          </a:effectRef>
          <a:fontRef idx="minor">
            <a:schemeClr val="lt1"/>
          </a:fontRef>
        </p:style>
        <p:txBody>
          <a:bodyPr>
            <a:noAutofit/>
          </a:bodyPr>
          <a:lstStyle/>
          <a:p>
            <a:r>
              <a:rPr lang="tr-TR" sz="8800" dirty="0"/>
              <a:t>TAHIL TEKNOLOJİSİ</a:t>
            </a:r>
          </a:p>
        </p:txBody>
      </p:sp>
      <p:sp>
        <p:nvSpPr>
          <p:cNvPr id="4" name="object 6"/>
          <p:cNvSpPr txBox="1">
            <a:spLocks noGrp="1"/>
          </p:cNvSpPr>
          <p:nvPr>
            <p:ph type="subTitle" idx="1"/>
          </p:nvPr>
        </p:nvSpPr>
        <p:spPr>
          <a:xfrm>
            <a:off x="1806096" y="4095521"/>
            <a:ext cx="8689976" cy="2153666"/>
          </a:xfrm>
          <a:prstGeom prst="rect">
            <a:avLst/>
          </a:prstGeom>
          <a:solidFill>
            <a:schemeClr val="accent6">
              <a:lumMod val="75000"/>
            </a:schemeClr>
          </a:solidFill>
          <a:effectLst>
            <a:glow rad="228600">
              <a:schemeClr val="accent3">
                <a:satMod val="175000"/>
                <a:alpha val="40000"/>
              </a:schemeClr>
            </a:glow>
          </a:effectLst>
        </p:spPr>
        <p:txBody>
          <a:bodyPr vert="horz" wrap="square" lIns="0" tIns="173990" rIns="0" bIns="0" rtlCol="0">
            <a:spAutoFit/>
          </a:bodyPr>
          <a:lstStyle/>
          <a:p>
            <a:pPr marL="12700">
              <a:lnSpc>
                <a:spcPct val="100000"/>
              </a:lnSpc>
              <a:spcBef>
                <a:spcPts val="1370"/>
              </a:spcBef>
            </a:pPr>
            <a:r>
              <a:rPr sz="3200" spc="-175" dirty="0">
                <a:solidFill>
                  <a:schemeClr val="bg1"/>
                </a:solidFill>
                <a:latin typeface="Verdana"/>
                <a:cs typeface="Verdana"/>
              </a:rPr>
              <a:t>NİLGÜN </a:t>
            </a:r>
            <a:r>
              <a:rPr sz="3200" spc="-215" dirty="0">
                <a:solidFill>
                  <a:schemeClr val="bg1"/>
                </a:solidFill>
                <a:latin typeface="Verdana"/>
                <a:cs typeface="Verdana"/>
              </a:rPr>
              <a:t>BAŞAK</a:t>
            </a:r>
            <a:r>
              <a:rPr sz="3200" spc="-440" dirty="0">
                <a:solidFill>
                  <a:schemeClr val="bg1"/>
                </a:solidFill>
                <a:latin typeface="Verdana"/>
                <a:cs typeface="Verdana"/>
              </a:rPr>
              <a:t> </a:t>
            </a:r>
            <a:r>
              <a:rPr sz="3200" spc="-260" dirty="0">
                <a:solidFill>
                  <a:schemeClr val="bg1"/>
                </a:solidFill>
                <a:latin typeface="Verdana"/>
                <a:cs typeface="Verdana"/>
              </a:rPr>
              <a:t>TECER</a:t>
            </a:r>
            <a:endParaRPr sz="3200" dirty="0">
              <a:solidFill>
                <a:schemeClr val="bg1"/>
              </a:solidFill>
              <a:latin typeface="Verdana"/>
              <a:cs typeface="Verdana"/>
            </a:endParaRPr>
          </a:p>
          <a:p>
            <a:pPr marL="927735" marR="920750" indent="635" algn="ctr">
              <a:lnSpc>
                <a:spcPct val="128200"/>
              </a:lnSpc>
              <a:spcBef>
                <a:spcPts val="30"/>
              </a:spcBef>
            </a:pPr>
            <a:r>
              <a:rPr sz="2400" spc="-105" dirty="0">
                <a:solidFill>
                  <a:schemeClr val="bg1"/>
                </a:solidFill>
                <a:latin typeface="Verdana"/>
                <a:cs typeface="Verdana"/>
              </a:rPr>
              <a:t>ÖĞRETİM </a:t>
            </a:r>
            <a:r>
              <a:rPr sz="2400" spc="-165" dirty="0">
                <a:solidFill>
                  <a:schemeClr val="bg1"/>
                </a:solidFill>
                <a:latin typeface="Verdana"/>
                <a:cs typeface="Verdana"/>
              </a:rPr>
              <a:t>GÖREVLİSİ  </a:t>
            </a:r>
            <a:endParaRPr lang="tr-TR" sz="2400" spc="-165" dirty="0">
              <a:solidFill>
                <a:schemeClr val="bg1"/>
              </a:solidFill>
              <a:latin typeface="Verdana"/>
              <a:cs typeface="Verdana"/>
            </a:endParaRPr>
          </a:p>
          <a:p>
            <a:pPr marL="927735" marR="920750" indent="635" algn="ctr">
              <a:lnSpc>
                <a:spcPct val="128200"/>
              </a:lnSpc>
              <a:spcBef>
                <a:spcPts val="30"/>
              </a:spcBef>
            </a:pPr>
            <a:r>
              <a:rPr sz="1600" spc="-15" dirty="0">
                <a:solidFill>
                  <a:schemeClr val="bg1"/>
                </a:solidFill>
                <a:latin typeface="Verdana"/>
                <a:cs typeface="Verdana"/>
              </a:rPr>
              <a:t>ANKARA</a:t>
            </a:r>
            <a:r>
              <a:rPr sz="1600" spc="-210" dirty="0">
                <a:solidFill>
                  <a:schemeClr val="bg1"/>
                </a:solidFill>
                <a:latin typeface="Verdana"/>
                <a:cs typeface="Verdana"/>
              </a:rPr>
              <a:t> </a:t>
            </a:r>
            <a:r>
              <a:rPr sz="1600" spc="-280" dirty="0">
                <a:solidFill>
                  <a:schemeClr val="bg1"/>
                </a:solidFill>
                <a:latin typeface="Verdana"/>
                <a:cs typeface="Verdana"/>
              </a:rPr>
              <a:t>ÜNİVERSİTESİ</a:t>
            </a:r>
            <a:endParaRPr sz="1600" dirty="0">
              <a:solidFill>
                <a:schemeClr val="bg1"/>
              </a:solidFill>
              <a:latin typeface="Verdana"/>
              <a:cs typeface="Verdana"/>
            </a:endParaRPr>
          </a:p>
          <a:p>
            <a:pPr algn="ctr">
              <a:lnSpc>
                <a:spcPct val="100000"/>
              </a:lnSpc>
              <a:spcBef>
                <a:spcPts val="770"/>
              </a:spcBef>
            </a:pPr>
            <a:r>
              <a:rPr sz="1600" spc="-135" dirty="0">
                <a:solidFill>
                  <a:schemeClr val="bg1"/>
                </a:solidFill>
                <a:latin typeface="Verdana"/>
                <a:cs typeface="Verdana"/>
              </a:rPr>
              <a:t>KALECİK </a:t>
            </a:r>
            <a:r>
              <a:rPr sz="1600" spc="-190" dirty="0">
                <a:solidFill>
                  <a:schemeClr val="bg1"/>
                </a:solidFill>
                <a:latin typeface="Verdana"/>
                <a:cs typeface="Verdana"/>
              </a:rPr>
              <a:t>MESLEK</a:t>
            </a:r>
            <a:r>
              <a:rPr sz="1600" spc="-204" dirty="0">
                <a:solidFill>
                  <a:schemeClr val="bg1"/>
                </a:solidFill>
                <a:latin typeface="Verdana"/>
                <a:cs typeface="Verdana"/>
              </a:rPr>
              <a:t> </a:t>
            </a:r>
            <a:r>
              <a:rPr sz="1600" spc="-175" dirty="0">
                <a:solidFill>
                  <a:schemeClr val="bg1"/>
                </a:solidFill>
                <a:latin typeface="Verdana"/>
                <a:cs typeface="Verdana"/>
              </a:rPr>
              <a:t>YÜKSEKOKULU</a:t>
            </a:r>
            <a:endParaRPr sz="1600" dirty="0">
              <a:solidFill>
                <a:schemeClr val="bg1"/>
              </a:solidFill>
              <a:latin typeface="Verdana"/>
              <a:cs typeface="Verdana"/>
            </a:endParaRPr>
          </a:p>
          <a:p>
            <a:pPr algn="ctr">
              <a:lnSpc>
                <a:spcPct val="100000"/>
              </a:lnSpc>
              <a:spcBef>
                <a:spcPts val="765"/>
              </a:spcBef>
            </a:pPr>
            <a:r>
              <a:rPr sz="1600" spc="-114" dirty="0">
                <a:solidFill>
                  <a:schemeClr val="bg1"/>
                </a:solidFill>
                <a:latin typeface="Verdana"/>
                <a:cs typeface="Verdana"/>
              </a:rPr>
              <a:t>E-posta:</a:t>
            </a:r>
            <a:r>
              <a:rPr sz="1600" spc="-175" dirty="0">
                <a:solidFill>
                  <a:schemeClr val="bg1"/>
                </a:solidFill>
                <a:latin typeface="Verdana"/>
                <a:cs typeface="Verdana"/>
              </a:rPr>
              <a:t> </a:t>
            </a:r>
            <a:r>
              <a:rPr lang="tr-TR" sz="1600" cap="none" spc="-35" dirty="0">
                <a:solidFill>
                  <a:schemeClr val="bg1"/>
                </a:solidFill>
                <a:latin typeface="Verdana"/>
                <a:cs typeface="Verdana"/>
                <a:hlinkClick r:id="rId2"/>
              </a:rPr>
              <a:t>nbtecer@ankara.edu.tr</a:t>
            </a:r>
            <a:endParaRPr lang="tr-TR" sz="1600" cap="none" dirty="0">
              <a:solidFill>
                <a:schemeClr val="bg1"/>
              </a:solidFill>
              <a:latin typeface="Verdana"/>
              <a:cs typeface="Verdana"/>
            </a:endParaRPr>
          </a:p>
        </p:txBody>
      </p:sp>
    </p:spTree>
    <p:extLst>
      <p:ext uri="{BB962C8B-B14F-4D97-AF65-F5344CB8AC3E}">
        <p14:creationId xmlns:p14="http://schemas.microsoft.com/office/powerpoint/2010/main" val="2290694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93946" y="390144"/>
            <a:ext cx="8345430" cy="5583936"/>
          </a:xfrm>
          <a:prstGeom prst="rect">
            <a:avLst/>
          </a:prstGeom>
        </p:spPr>
      </p:pic>
      <p:sp>
        <p:nvSpPr>
          <p:cNvPr id="5" name="Metin kutusu 4"/>
          <p:cNvSpPr txBox="1"/>
          <p:nvPr/>
        </p:nvSpPr>
        <p:spPr>
          <a:xfrm rot="10800000" flipV="1">
            <a:off x="8961382" y="809059"/>
            <a:ext cx="2560320" cy="1200329"/>
          </a:xfrm>
          <a:prstGeom prst="rect">
            <a:avLst/>
          </a:prstGeom>
          <a:noFill/>
        </p:spPr>
        <p:txBody>
          <a:bodyPr wrap="square" rtlCol="0">
            <a:spAutoFit/>
          </a:bodyPr>
          <a:lstStyle/>
          <a:p>
            <a:r>
              <a:rPr lang="tr-TR" dirty="0"/>
              <a:t>Alfa 1-4 </a:t>
            </a:r>
            <a:r>
              <a:rPr lang="tr-TR" dirty="0" err="1"/>
              <a:t>glikozidik</a:t>
            </a:r>
            <a:r>
              <a:rPr lang="tr-TR" dirty="0"/>
              <a:t> bağ</a:t>
            </a:r>
          </a:p>
          <a:p>
            <a:r>
              <a:rPr lang="tr-TR" dirty="0"/>
              <a:t>Düz zincir MA 250.000</a:t>
            </a:r>
          </a:p>
          <a:p>
            <a:r>
              <a:rPr lang="tr-TR" dirty="0"/>
              <a:t>İyot ile mavi renk verir.</a:t>
            </a:r>
          </a:p>
          <a:p>
            <a:endParaRPr lang="tr-TR" dirty="0"/>
          </a:p>
        </p:txBody>
      </p:sp>
      <p:sp>
        <p:nvSpPr>
          <p:cNvPr id="6" name="Metin kutusu 5"/>
          <p:cNvSpPr txBox="1"/>
          <p:nvPr/>
        </p:nvSpPr>
        <p:spPr>
          <a:xfrm rot="10800000" flipV="1">
            <a:off x="8961382" y="3945836"/>
            <a:ext cx="3486649" cy="1477328"/>
          </a:xfrm>
          <a:prstGeom prst="rect">
            <a:avLst/>
          </a:prstGeom>
          <a:noFill/>
        </p:spPr>
        <p:txBody>
          <a:bodyPr wrap="square" rtlCol="0">
            <a:spAutoFit/>
          </a:bodyPr>
          <a:lstStyle/>
          <a:p>
            <a:r>
              <a:rPr lang="tr-TR" dirty="0"/>
              <a:t>Alfa 1-4 &amp; 1-6 </a:t>
            </a:r>
            <a:r>
              <a:rPr lang="tr-TR" dirty="0" err="1"/>
              <a:t>glikozidik</a:t>
            </a:r>
            <a:r>
              <a:rPr lang="tr-TR" dirty="0"/>
              <a:t> bağ </a:t>
            </a:r>
          </a:p>
          <a:p>
            <a:r>
              <a:rPr lang="tr-TR" dirty="0"/>
              <a:t>(24-30 </a:t>
            </a:r>
            <a:r>
              <a:rPr lang="tr-TR" dirty="0" err="1"/>
              <a:t>glukoz</a:t>
            </a:r>
            <a:r>
              <a:rPr lang="tr-TR" dirty="0"/>
              <a:t> </a:t>
            </a:r>
            <a:r>
              <a:rPr lang="tr-TR" dirty="0" err="1"/>
              <a:t>mol</a:t>
            </a:r>
            <a:r>
              <a:rPr lang="tr-TR" dirty="0"/>
              <a:t> dallanma)</a:t>
            </a:r>
          </a:p>
          <a:p>
            <a:r>
              <a:rPr lang="tr-TR" dirty="0"/>
              <a:t>Dallanmış zincir MA 100.000.000</a:t>
            </a:r>
          </a:p>
          <a:p>
            <a:r>
              <a:rPr lang="tr-TR" dirty="0"/>
              <a:t>İyot ile kızıl-mor renk verir.</a:t>
            </a:r>
          </a:p>
          <a:p>
            <a:endParaRPr lang="tr-TR" dirty="0"/>
          </a:p>
        </p:txBody>
      </p:sp>
    </p:spTree>
    <p:extLst>
      <p:ext uri="{BB962C8B-B14F-4D97-AF65-F5344CB8AC3E}">
        <p14:creationId xmlns:p14="http://schemas.microsoft.com/office/powerpoint/2010/main" val="345542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749808" y="109728"/>
            <a:ext cx="10744200" cy="7232749"/>
          </a:xfrm>
        </p:spPr>
        <p:txBody>
          <a:bodyPr/>
          <a:lstStyle/>
          <a:p>
            <a:pPr algn="ctr">
              <a:lnSpc>
                <a:spcPct val="150000"/>
              </a:lnSpc>
              <a:spcAft>
                <a:spcPts val="0"/>
              </a:spcAft>
            </a:pPr>
            <a:r>
              <a:rPr lang="tr-TR" sz="3200" dirty="0"/>
              <a:t>Selüloz </a:t>
            </a:r>
          </a:p>
          <a:p>
            <a:pPr algn="ctr">
              <a:lnSpc>
                <a:spcPct val="150000"/>
              </a:lnSpc>
              <a:spcAft>
                <a:spcPts val="0"/>
              </a:spcAft>
            </a:pPr>
            <a:r>
              <a:rPr lang="tr-TR" sz="2400" b="0" dirty="0"/>
              <a:t>sindirim sistemini düzenleyici olarak önem taşır.</a:t>
            </a:r>
          </a:p>
          <a:p>
            <a:pPr indent="0" algn="ctr">
              <a:lnSpc>
                <a:spcPct val="150000"/>
              </a:lnSpc>
              <a:spcAft>
                <a:spcPts val="0"/>
              </a:spcAft>
              <a:buNone/>
            </a:pPr>
            <a:r>
              <a:rPr lang="tr-TR" sz="2400" b="0" dirty="0"/>
              <a:t>Arpa;   </a:t>
            </a:r>
            <a:r>
              <a:rPr lang="tr-TR" sz="4800" dirty="0"/>
              <a:t>%5</a:t>
            </a:r>
          </a:p>
          <a:p>
            <a:pPr algn="ctr">
              <a:lnSpc>
                <a:spcPct val="150000"/>
              </a:lnSpc>
            </a:pPr>
            <a:r>
              <a:rPr lang="tr-TR" sz="2400" b="0" dirty="0"/>
              <a:t>Yulaf;  </a:t>
            </a:r>
            <a:r>
              <a:rPr lang="tr-TR" sz="4800" dirty="0"/>
              <a:t>% 12</a:t>
            </a:r>
          </a:p>
          <a:p>
            <a:pPr indent="0" algn="ctr">
              <a:lnSpc>
                <a:spcPct val="150000"/>
              </a:lnSpc>
              <a:spcAft>
                <a:spcPts val="0"/>
              </a:spcAft>
              <a:buNone/>
            </a:pPr>
            <a:r>
              <a:rPr lang="tr-TR" sz="2400" b="0" dirty="0"/>
              <a:t>Diğer Tahıllar ; </a:t>
            </a:r>
            <a:r>
              <a:rPr lang="tr-TR" sz="4800" dirty="0"/>
              <a:t>% 2-3</a:t>
            </a:r>
          </a:p>
          <a:p>
            <a:pPr algn="ctr">
              <a:lnSpc>
                <a:spcPct val="150000"/>
              </a:lnSpc>
            </a:pPr>
            <a:r>
              <a:rPr lang="tr-TR" sz="2400" b="0" dirty="0"/>
              <a:t>Buğdayın Kepek kısmında; </a:t>
            </a:r>
            <a:r>
              <a:rPr lang="tr-TR" sz="4800" dirty="0"/>
              <a:t>% 12-14</a:t>
            </a:r>
            <a:endParaRPr lang="tr-TR" sz="2400" b="0" dirty="0"/>
          </a:p>
          <a:p>
            <a:endParaRPr lang="tr-TR" dirty="0"/>
          </a:p>
          <a:p>
            <a:endParaRPr lang="tr-TR" dirty="0"/>
          </a:p>
        </p:txBody>
      </p:sp>
    </p:spTree>
    <p:extLst>
      <p:ext uri="{BB962C8B-B14F-4D97-AF65-F5344CB8AC3E}">
        <p14:creationId xmlns:p14="http://schemas.microsoft.com/office/powerpoint/2010/main" val="148197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792480" y="1463041"/>
            <a:ext cx="10631424" cy="4035552"/>
          </a:xfrm>
        </p:spPr>
        <p:txBody>
          <a:bodyPr>
            <a:normAutofit/>
          </a:bodyPr>
          <a:lstStyle/>
          <a:p>
            <a:pPr marL="0" indent="0" algn="ctr">
              <a:lnSpc>
                <a:spcPct val="150000"/>
              </a:lnSpc>
              <a:spcAft>
                <a:spcPts val="0"/>
              </a:spcAft>
              <a:buNone/>
            </a:pPr>
            <a:r>
              <a:rPr lang="tr-TR" sz="1800" dirty="0"/>
              <a:t>Şekerler </a:t>
            </a:r>
            <a:endParaRPr lang="tr-TR" sz="1800" b="0" dirty="0"/>
          </a:p>
          <a:p>
            <a:pPr algn="just"/>
            <a:r>
              <a:rPr lang="tr-TR" sz="1800" b="0" dirty="0"/>
              <a:t>Tahıl tanesinde en fazla </a:t>
            </a:r>
            <a:r>
              <a:rPr lang="tr-TR" sz="1800" b="0" dirty="0" err="1"/>
              <a:t>sakkaroz</a:t>
            </a:r>
            <a:r>
              <a:rPr lang="tr-TR" sz="1800" b="0" dirty="0"/>
              <a:t> (</a:t>
            </a:r>
            <a:r>
              <a:rPr lang="tr-TR" sz="1800" b="0" dirty="0" err="1"/>
              <a:t>disakkarit</a:t>
            </a:r>
            <a:r>
              <a:rPr lang="tr-TR" sz="1800" b="0" dirty="0"/>
              <a:t>), </a:t>
            </a:r>
            <a:r>
              <a:rPr lang="tr-TR" sz="1800" b="0" dirty="0" err="1"/>
              <a:t>rafinoz</a:t>
            </a:r>
            <a:r>
              <a:rPr lang="tr-TR" sz="1800" b="0" dirty="0"/>
              <a:t> (</a:t>
            </a:r>
            <a:r>
              <a:rPr lang="tr-TR" sz="1800" b="0" dirty="0" err="1"/>
              <a:t>trisakkarit</a:t>
            </a:r>
            <a:r>
              <a:rPr lang="tr-TR" sz="1800" b="0" dirty="0"/>
              <a:t>), maltoz, glikoz, früktoz ve </a:t>
            </a:r>
            <a:r>
              <a:rPr lang="tr-TR" sz="1800" b="0" dirty="0" err="1"/>
              <a:t>melbiyoz</a:t>
            </a:r>
            <a:r>
              <a:rPr lang="tr-TR" sz="1800" b="0" dirty="0"/>
              <a:t> da bulunmaktadır.  Miktar olarak oranları oldukça düşüktür. (Örneğin; Buğday çeşitlerinde % 0,19-0,57)</a:t>
            </a:r>
          </a:p>
          <a:p>
            <a:pPr algn="just"/>
            <a:endParaRPr lang="tr-TR" sz="1800" b="0" dirty="0"/>
          </a:p>
          <a:p>
            <a:pPr marL="0" indent="0" algn="ctr">
              <a:buNone/>
            </a:pPr>
            <a:r>
              <a:rPr lang="tr-TR" sz="1800" dirty="0" err="1"/>
              <a:t>Hemiselülozlar</a:t>
            </a:r>
            <a:endParaRPr lang="tr-TR" sz="1800" dirty="0"/>
          </a:p>
          <a:p>
            <a:pPr algn="l"/>
            <a:r>
              <a:rPr lang="tr-TR" sz="1800" b="0" dirty="0"/>
              <a:t>Hücre duvarının yapısındaki </a:t>
            </a:r>
            <a:r>
              <a:rPr lang="tr-TR" sz="1800" b="0" dirty="0" err="1"/>
              <a:t>polisakkaritlerdir</a:t>
            </a:r>
            <a:r>
              <a:rPr lang="tr-TR" sz="1800" b="0" dirty="0"/>
              <a:t>. Kabuğa yakın kısımlarda bulunurlar. Hidroliz olduklarında </a:t>
            </a:r>
            <a:r>
              <a:rPr lang="tr-TR" sz="1800" b="0" dirty="0" err="1"/>
              <a:t>pentozanlar</a:t>
            </a:r>
            <a:r>
              <a:rPr lang="tr-TR" sz="1800" b="0" dirty="0"/>
              <a:t> oluşur, bunlar su </a:t>
            </a:r>
            <a:r>
              <a:rPr lang="tr-TR" sz="1800" b="0" dirty="0" err="1"/>
              <a:t>absorbe</a:t>
            </a:r>
            <a:r>
              <a:rPr lang="tr-TR" sz="1800" b="0" dirty="0"/>
              <a:t> ederek tahılın yapısında önemli görevler üstlenir.</a:t>
            </a:r>
          </a:p>
          <a:p>
            <a:endParaRPr lang="tr-TR" dirty="0"/>
          </a:p>
        </p:txBody>
      </p:sp>
    </p:spTree>
    <p:extLst>
      <p:ext uri="{BB962C8B-B14F-4D97-AF65-F5344CB8AC3E}">
        <p14:creationId xmlns:p14="http://schemas.microsoft.com/office/powerpoint/2010/main" val="627210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3400" y="185532"/>
            <a:ext cx="10744200" cy="6740307"/>
          </a:xfrm>
        </p:spPr>
        <p:txBody>
          <a:bodyPr/>
          <a:lstStyle/>
          <a:p>
            <a:pPr marL="0" indent="0" algn="l">
              <a:lnSpc>
                <a:spcPct val="150000"/>
              </a:lnSpc>
              <a:spcAft>
                <a:spcPts val="0"/>
              </a:spcAft>
              <a:buNone/>
            </a:pPr>
            <a:r>
              <a:rPr lang="tr-TR" sz="3200" dirty="0"/>
              <a:t>					</a:t>
            </a:r>
            <a:r>
              <a:rPr lang="tr-TR" sz="3200" b="1" dirty="0"/>
              <a:t>PROTEİNLER</a:t>
            </a:r>
            <a:br>
              <a:rPr lang="tr-TR" sz="2000" dirty="0"/>
            </a:br>
            <a:br>
              <a:rPr lang="tr-TR" sz="2000" dirty="0"/>
            </a:br>
            <a:r>
              <a:rPr lang="tr-TR" sz="2400" b="1" dirty="0">
                <a:ea typeface="+mn-ea"/>
              </a:rPr>
              <a:t>A) Buğday Proteinleri </a:t>
            </a:r>
            <a:br>
              <a:rPr lang="tr-TR" sz="2400" dirty="0">
                <a:ea typeface="+mn-ea"/>
              </a:rPr>
            </a:br>
            <a:r>
              <a:rPr lang="tr-TR" sz="2400" dirty="0">
                <a:ea typeface="+mn-ea"/>
              </a:rPr>
              <a:t>Tahıl unları arasında yalnızca </a:t>
            </a:r>
            <a:r>
              <a:rPr lang="tr-TR" sz="2400" dirty="0" err="1">
                <a:ea typeface="+mn-ea"/>
              </a:rPr>
              <a:t>buğdayINKİ</a:t>
            </a:r>
            <a:r>
              <a:rPr lang="tr-TR" sz="2400" dirty="0">
                <a:ea typeface="+mn-ea"/>
              </a:rPr>
              <a:t>, CO</a:t>
            </a:r>
            <a:r>
              <a:rPr lang="tr-TR" sz="2400" baseline="-25000" dirty="0">
                <a:ea typeface="+mn-ea"/>
              </a:rPr>
              <a:t>2</a:t>
            </a:r>
            <a:r>
              <a:rPr lang="tr-TR" sz="2400" dirty="0">
                <a:ea typeface="+mn-ea"/>
              </a:rPr>
              <a:t> </a:t>
            </a:r>
            <a:r>
              <a:rPr lang="tr-TR" sz="2400" dirty="0" err="1">
                <a:ea typeface="+mn-ea"/>
              </a:rPr>
              <a:t>gazINI</a:t>
            </a:r>
            <a:r>
              <a:rPr lang="tr-TR" sz="2400" dirty="0">
                <a:ea typeface="+mn-ea"/>
              </a:rPr>
              <a:t> tutabilecek ve bu şekilde mayalı fırıncılık ürünlerinin üretilmesine olanak sağlayacak kuvvetli hamur oluşturma özelliğine sahiptir. </a:t>
            </a:r>
            <a:br>
              <a:rPr lang="tr-TR" sz="2400" dirty="0">
                <a:ea typeface="+mn-ea"/>
              </a:rPr>
            </a:br>
            <a:r>
              <a:rPr lang="tr-TR" sz="2400" dirty="0">
                <a:ea typeface="+mn-ea"/>
              </a:rPr>
              <a:t>Bu özellik buğdayın içerdiği </a:t>
            </a:r>
            <a:r>
              <a:rPr lang="tr-TR" sz="2400" b="1" dirty="0">
                <a:ea typeface="+mn-ea"/>
              </a:rPr>
              <a:t>GLUTEN</a:t>
            </a:r>
            <a:r>
              <a:rPr lang="tr-TR" sz="2400" dirty="0">
                <a:ea typeface="+mn-ea"/>
              </a:rPr>
              <a:t> proteininden kaynaklanmaktadır. </a:t>
            </a:r>
            <a:r>
              <a:rPr lang="tr-TR" sz="2400" dirty="0" err="1">
                <a:ea typeface="+mn-ea"/>
              </a:rPr>
              <a:t>Gluten</a:t>
            </a:r>
            <a:r>
              <a:rPr lang="tr-TR" sz="2400" dirty="0">
                <a:ea typeface="+mn-ea"/>
              </a:rPr>
              <a:t> proteini tahıllar arasında sadece buğdayda bulunmaktadır. </a:t>
            </a:r>
            <a:br>
              <a:rPr lang="tr-TR" sz="2400" dirty="0">
                <a:ea typeface="+mn-ea"/>
              </a:rPr>
            </a:br>
            <a:r>
              <a:rPr lang="tr-TR" sz="2400" dirty="0">
                <a:ea typeface="+mn-ea"/>
              </a:rPr>
              <a:t>Buğday proteinlerinin YANİ %14’LÜK PROTEİN’İN %78-85’lik kısmını </a:t>
            </a:r>
            <a:r>
              <a:rPr lang="tr-TR" sz="2400" dirty="0" err="1">
                <a:ea typeface="+mn-ea"/>
              </a:rPr>
              <a:t>gluten</a:t>
            </a:r>
            <a:r>
              <a:rPr lang="tr-TR" sz="2400" dirty="0">
                <a:ea typeface="+mn-ea"/>
              </a:rPr>
              <a:t>, %6-12’lik kısmını albümin, %5-11’lik kısmını ise globülin proteinleri oluşturmaktadır. </a:t>
            </a:r>
            <a:br>
              <a:rPr lang="tr-TR" sz="2400" dirty="0">
                <a:ea typeface="+mn-ea"/>
              </a:rPr>
            </a:br>
            <a:endParaRPr lang="tr-TR" sz="2400" dirty="0">
              <a:ea typeface="+mn-ea"/>
            </a:endParaRPr>
          </a:p>
        </p:txBody>
      </p:sp>
    </p:spTree>
    <p:extLst>
      <p:ext uri="{BB962C8B-B14F-4D97-AF65-F5344CB8AC3E}">
        <p14:creationId xmlns:p14="http://schemas.microsoft.com/office/powerpoint/2010/main" val="241244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553598" y="818490"/>
            <a:ext cx="11333602" cy="5506110"/>
          </a:xfrm>
        </p:spPr>
        <p:txBody>
          <a:bodyPr>
            <a:normAutofit fontScale="92500" lnSpcReduction="20000"/>
          </a:bodyPr>
          <a:lstStyle/>
          <a:p>
            <a:pPr algn="just">
              <a:lnSpc>
                <a:spcPct val="150000"/>
              </a:lnSpc>
              <a:spcAft>
                <a:spcPts val="0"/>
              </a:spcAft>
            </a:pPr>
            <a:r>
              <a:rPr lang="tr-TR" b="0" dirty="0" err="1"/>
              <a:t>Gluten</a:t>
            </a:r>
            <a:r>
              <a:rPr lang="tr-TR" b="0" dirty="0"/>
              <a:t>, un ve su ile hazırlanmış hamurun seyreltik tuz çözeltisinde yıkanarak nişasta ve diğer suda çözünebilen bileşenlerden ayrıldıktan sonra elde edilmektedir. </a:t>
            </a:r>
            <a:r>
              <a:rPr lang="tr-TR" b="0" dirty="0" err="1"/>
              <a:t>Gluten</a:t>
            </a:r>
            <a:r>
              <a:rPr lang="tr-TR" b="0" dirty="0"/>
              <a:t> toplam un proteinin %80’ini oluşturmakta ve elastik özellik göstermektedir. </a:t>
            </a:r>
          </a:p>
          <a:p>
            <a:pPr marL="0" indent="0" algn="just">
              <a:lnSpc>
                <a:spcPct val="150000"/>
              </a:lnSpc>
              <a:spcAft>
                <a:spcPts val="0"/>
              </a:spcAft>
              <a:buNone/>
            </a:pPr>
            <a:r>
              <a:rPr lang="tr-TR" b="0" dirty="0"/>
              <a:t> </a:t>
            </a:r>
          </a:p>
          <a:p>
            <a:pPr algn="just">
              <a:lnSpc>
                <a:spcPct val="150000"/>
              </a:lnSpc>
              <a:spcAft>
                <a:spcPts val="0"/>
              </a:spcAft>
            </a:pPr>
            <a:r>
              <a:rPr lang="tr-TR" b="0" dirty="0" err="1"/>
              <a:t>Gluten</a:t>
            </a:r>
            <a:r>
              <a:rPr lang="tr-TR" b="0" dirty="0"/>
              <a:t> bileşiğinde bulunan proteinler esas olarak </a:t>
            </a:r>
            <a:r>
              <a:rPr lang="tr-TR" dirty="0" err="1"/>
              <a:t>gliadin</a:t>
            </a:r>
            <a:r>
              <a:rPr lang="tr-TR" b="0" dirty="0"/>
              <a:t> ve </a:t>
            </a:r>
            <a:r>
              <a:rPr lang="tr-TR" dirty="0" err="1"/>
              <a:t>glutenin</a:t>
            </a:r>
            <a:r>
              <a:rPr lang="tr-TR" b="0" dirty="0" err="1"/>
              <a:t>’den</a:t>
            </a:r>
            <a:r>
              <a:rPr lang="tr-TR" b="0" dirty="0"/>
              <a:t> oluşmaktadır.</a:t>
            </a:r>
          </a:p>
          <a:p>
            <a:pPr algn="just">
              <a:lnSpc>
                <a:spcPct val="150000"/>
              </a:lnSpc>
              <a:spcAft>
                <a:spcPts val="0"/>
              </a:spcAft>
            </a:pPr>
            <a:endParaRPr lang="tr-TR" b="0" dirty="0"/>
          </a:p>
          <a:p>
            <a:pPr algn="just">
              <a:lnSpc>
                <a:spcPct val="150000"/>
              </a:lnSpc>
              <a:spcAft>
                <a:spcPts val="0"/>
              </a:spcAft>
            </a:pPr>
            <a:r>
              <a:rPr lang="tr-TR" u="sng" dirty="0" err="1"/>
              <a:t>Gliadinler</a:t>
            </a:r>
            <a:r>
              <a:rPr lang="tr-TR" b="0" dirty="0"/>
              <a:t>, </a:t>
            </a:r>
            <a:r>
              <a:rPr lang="tr-TR" b="0" dirty="0" err="1"/>
              <a:t>glutenin</a:t>
            </a:r>
            <a:r>
              <a:rPr lang="tr-TR" b="0" dirty="0"/>
              <a:t> en büyük kısmını oluştururlar ve esas olarak su ile yapışkan bir hal aldıkları için hamurun </a:t>
            </a:r>
            <a:r>
              <a:rPr lang="tr-TR" b="0" u="sng" dirty="0"/>
              <a:t>yapışkanlığın</a:t>
            </a:r>
            <a:r>
              <a:rPr lang="tr-TR" b="0" dirty="0"/>
              <a:t>ı vermektedirler. Ancak esneme ve uzama kabiliyetleri yoktur. </a:t>
            </a:r>
          </a:p>
          <a:p>
            <a:pPr marL="0" indent="0" algn="just">
              <a:lnSpc>
                <a:spcPct val="150000"/>
              </a:lnSpc>
              <a:spcAft>
                <a:spcPts val="0"/>
              </a:spcAft>
              <a:buNone/>
            </a:pPr>
            <a:endParaRPr lang="tr-TR" b="0" dirty="0"/>
          </a:p>
          <a:p>
            <a:pPr algn="just">
              <a:lnSpc>
                <a:spcPct val="150000"/>
              </a:lnSpc>
              <a:spcAft>
                <a:spcPts val="0"/>
              </a:spcAft>
            </a:pPr>
            <a:r>
              <a:rPr lang="tr-TR" u="sng" dirty="0" err="1"/>
              <a:t>Glutenin</a:t>
            </a:r>
            <a:r>
              <a:rPr lang="tr-TR" b="0" dirty="0"/>
              <a:t> proteinleri ise, fiziksel olarak esneme ve uzama yeteneğine sahiptirler. Bu yüzden hamura </a:t>
            </a:r>
            <a:r>
              <a:rPr lang="tr-TR" b="0" u="sng" dirty="0"/>
              <a:t>elastikiyet</a:t>
            </a:r>
            <a:r>
              <a:rPr lang="tr-TR" b="0" dirty="0"/>
              <a:t> kazandırırlar. Ancak yapışkan özellik göstermezler. </a:t>
            </a:r>
          </a:p>
          <a:p>
            <a:pPr algn="just">
              <a:lnSpc>
                <a:spcPct val="150000"/>
              </a:lnSpc>
              <a:spcAft>
                <a:spcPts val="0"/>
              </a:spcAft>
            </a:pPr>
            <a:endParaRPr lang="tr-TR" b="0" dirty="0"/>
          </a:p>
          <a:p>
            <a:endParaRPr lang="tr-TR" dirty="0"/>
          </a:p>
        </p:txBody>
      </p:sp>
    </p:spTree>
    <p:extLst>
      <p:ext uri="{BB962C8B-B14F-4D97-AF65-F5344CB8AC3E}">
        <p14:creationId xmlns:p14="http://schemas.microsoft.com/office/powerpoint/2010/main" val="1456779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2000" y="914400"/>
            <a:ext cx="10896600" cy="4525726"/>
          </a:xfrm>
        </p:spPr>
        <p:txBody>
          <a:bodyPr/>
          <a:lstStyle/>
          <a:p>
            <a:pPr marL="0" indent="0" algn="l">
              <a:lnSpc>
                <a:spcPct val="150000"/>
              </a:lnSpc>
              <a:spcAft>
                <a:spcPts val="0"/>
              </a:spcAft>
              <a:buNone/>
            </a:pPr>
            <a:r>
              <a:rPr lang="tr-TR" sz="2400" b="1" dirty="0">
                <a:ea typeface="+mn-ea"/>
              </a:rPr>
              <a:t>B) Diğer Tahıl Proteinleri</a:t>
            </a:r>
            <a:br>
              <a:rPr lang="tr-TR" sz="2400" b="1" dirty="0">
                <a:ea typeface="+mn-ea"/>
              </a:rPr>
            </a:br>
            <a:r>
              <a:rPr lang="tr-TR" sz="2400" dirty="0">
                <a:ea typeface="+mn-ea"/>
              </a:rPr>
              <a:t>Diğer tahıl proteinleri buğday ununda olduğu gibi herhangi bir şekilde yüksek gaz oluşturma özelliğine sahip değildirler. </a:t>
            </a:r>
            <a:br>
              <a:rPr lang="tr-TR" sz="2400" dirty="0">
                <a:ea typeface="+mn-ea"/>
              </a:rPr>
            </a:br>
            <a:r>
              <a:rPr lang="tr-TR" sz="2400" dirty="0">
                <a:ea typeface="+mn-ea"/>
              </a:rPr>
              <a:t>Örneğin </a:t>
            </a:r>
            <a:r>
              <a:rPr lang="tr-TR" sz="2400" dirty="0" err="1">
                <a:ea typeface="+mn-ea"/>
              </a:rPr>
              <a:t>Gluten</a:t>
            </a:r>
            <a:r>
              <a:rPr lang="tr-TR" sz="2400" dirty="0">
                <a:ea typeface="+mn-ea"/>
              </a:rPr>
              <a:t> Buğdaydan başka bir de Çavdar’da bulunmaktadır. Ancak yapısı farklı olduğundan aynı özellikleri göstermemektedir.</a:t>
            </a:r>
            <a:br>
              <a:rPr lang="tr-TR" sz="2400" dirty="0">
                <a:ea typeface="+mn-ea"/>
              </a:rPr>
            </a:br>
            <a:r>
              <a:rPr lang="tr-TR" sz="2400" dirty="0" err="1">
                <a:ea typeface="+mn-ea"/>
              </a:rPr>
              <a:t>Albumin</a:t>
            </a:r>
            <a:r>
              <a:rPr lang="tr-TR" sz="2400" dirty="0">
                <a:ea typeface="+mn-ea"/>
              </a:rPr>
              <a:t> ve </a:t>
            </a:r>
            <a:r>
              <a:rPr lang="tr-TR" sz="2400" dirty="0" err="1">
                <a:ea typeface="+mn-ea"/>
              </a:rPr>
              <a:t>Globulin</a:t>
            </a:r>
            <a:r>
              <a:rPr lang="tr-TR" sz="2400" dirty="0">
                <a:ea typeface="+mn-ea"/>
              </a:rPr>
              <a:t> yanında;</a:t>
            </a:r>
            <a:br>
              <a:rPr lang="tr-TR" sz="2400" dirty="0">
                <a:ea typeface="+mn-ea"/>
              </a:rPr>
            </a:br>
            <a:r>
              <a:rPr lang="tr-TR" sz="2400" dirty="0">
                <a:ea typeface="+mn-ea"/>
              </a:rPr>
              <a:t>Mısırda ; ZEİN, yulafta; AVENİN, arpada; HORDEİN yer almaktadır.  Bu tahıllara özgü protein tipleridir.</a:t>
            </a:r>
          </a:p>
        </p:txBody>
      </p:sp>
      <p:sp>
        <p:nvSpPr>
          <p:cNvPr id="3" name="İçerik Yer Tutucusu 2"/>
          <p:cNvSpPr>
            <a:spLocks noGrp="1"/>
          </p:cNvSpPr>
          <p:nvPr>
            <p:ph sz="quarter" idx="4294967295"/>
          </p:nvPr>
        </p:nvSpPr>
        <p:spPr/>
        <p:txBody>
          <a:bodyPr/>
          <a:lstStyle/>
          <a:p>
            <a:pPr marL="0" indent="0" algn="just">
              <a:lnSpc>
                <a:spcPct val="150000"/>
              </a:lnSpc>
              <a:spcAft>
                <a:spcPts val="0"/>
              </a:spcAft>
              <a:buNone/>
            </a:pPr>
            <a:endParaRPr lang="tr-TR" dirty="0">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3917452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F6174774-FBD0-8C49-A859-241D82BC9403}"/>
              </a:ext>
            </a:extLst>
          </p:cNvPr>
          <p:cNvSpPr txBox="1"/>
          <p:nvPr/>
        </p:nvSpPr>
        <p:spPr>
          <a:xfrm>
            <a:off x="4397829" y="2830285"/>
            <a:ext cx="3113353" cy="646331"/>
          </a:xfrm>
          <a:prstGeom prst="rect">
            <a:avLst/>
          </a:prstGeom>
          <a:noFill/>
        </p:spPr>
        <p:txBody>
          <a:bodyPr wrap="none" rtlCol="0">
            <a:spAutoFit/>
          </a:bodyPr>
          <a:lstStyle/>
          <a:p>
            <a:r>
              <a:rPr lang="tr-TR" sz="3600" dirty="0"/>
              <a:t>TEŞEKKÜRLER…</a:t>
            </a:r>
          </a:p>
        </p:txBody>
      </p:sp>
    </p:spTree>
    <p:extLst>
      <p:ext uri="{BB962C8B-B14F-4D97-AF65-F5344CB8AC3E}">
        <p14:creationId xmlns:p14="http://schemas.microsoft.com/office/powerpoint/2010/main" val="245942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3D965C6-53F6-FF47-854E-4ECD3B93E725}"/>
              </a:ext>
            </a:extLst>
          </p:cNvPr>
          <p:cNvPicPr>
            <a:picLocks noChangeAspect="1"/>
          </p:cNvPicPr>
          <p:nvPr/>
        </p:nvPicPr>
        <p:blipFill>
          <a:blip r:embed="rId2"/>
          <a:stretch>
            <a:fillRect/>
          </a:stretch>
        </p:blipFill>
        <p:spPr>
          <a:xfrm>
            <a:off x="53608" y="0"/>
            <a:ext cx="12084784" cy="6858000"/>
          </a:xfrm>
          <a:prstGeom prst="rect">
            <a:avLst/>
          </a:prstGeom>
        </p:spPr>
      </p:pic>
    </p:spTree>
    <p:extLst>
      <p:ext uri="{BB962C8B-B14F-4D97-AF65-F5344CB8AC3E}">
        <p14:creationId xmlns:p14="http://schemas.microsoft.com/office/powerpoint/2010/main" val="39097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67000" y="228600"/>
            <a:ext cx="7039598" cy="1431161"/>
          </a:xfrm>
        </p:spPr>
        <p:txBody>
          <a:bodyPr/>
          <a:lstStyle/>
          <a:p>
            <a:pPr algn="ctr"/>
            <a:r>
              <a:rPr lang="tr-TR" dirty="0"/>
              <a:t>TAHIL TANESİNİN YAPISI </a:t>
            </a:r>
            <a:br>
              <a:rPr lang="tr-TR" dirty="0"/>
            </a:br>
            <a:r>
              <a:rPr lang="tr-TR" dirty="0"/>
              <a:t>VE</a:t>
            </a:r>
            <a:br>
              <a:rPr lang="tr-TR" dirty="0"/>
            </a:br>
            <a:r>
              <a:rPr lang="tr-TR" dirty="0"/>
              <a:t>KİMYASAL BİLEŞİMİ</a:t>
            </a:r>
          </a:p>
        </p:txBody>
      </p:sp>
      <p:pic>
        <p:nvPicPr>
          <p:cNvPr id="5" name="Resim 4"/>
          <p:cNvPicPr>
            <a:picLocks noChangeAspect="1"/>
          </p:cNvPicPr>
          <p:nvPr/>
        </p:nvPicPr>
        <p:blipFill>
          <a:blip r:embed="rId2"/>
          <a:stretch>
            <a:fillRect/>
          </a:stretch>
        </p:blipFill>
        <p:spPr>
          <a:xfrm>
            <a:off x="1600200" y="2133600"/>
            <a:ext cx="8232281" cy="4285629"/>
          </a:xfrm>
          <a:prstGeom prst="rect">
            <a:avLst/>
          </a:prstGeom>
        </p:spPr>
      </p:pic>
    </p:spTree>
    <p:extLst>
      <p:ext uri="{BB962C8B-B14F-4D97-AF65-F5344CB8AC3E}">
        <p14:creationId xmlns:p14="http://schemas.microsoft.com/office/powerpoint/2010/main" val="2886014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914400" y="1143000"/>
            <a:ext cx="10118725" cy="5124480"/>
          </a:xfrm>
        </p:spPr>
        <p:txBody>
          <a:bodyPr>
            <a:normAutofit/>
          </a:bodyPr>
          <a:lstStyle/>
          <a:p>
            <a:pPr marL="118872" lvl="0" algn="ctr">
              <a:lnSpc>
                <a:spcPct val="100000"/>
              </a:lnSpc>
              <a:spcBef>
                <a:spcPts val="0"/>
              </a:spcBef>
              <a:buClr>
                <a:srgbClr val="F0AD00"/>
              </a:buClr>
              <a:buSzPct val="80000"/>
              <a:defRPr/>
            </a:pPr>
            <a:r>
              <a:rPr lang="tr-TR" dirty="0">
                <a:solidFill>
                  <a:prstClr val="black"/>
                </a:solidFill>
                <a:latin typeface="Corbel" pitchFamily="34" charset="0"/>
              </a:rPr>
              <a:t>TAHIL TANESİNİN BİLEŞİMİ</a:t>
            </a:r>
          </a:p>
          <a:p>
            <a:pPr marL="118872" lvl="0" algn="ctr">
              <a:lnSpc>
                <a:spcPct val="100000"/>
              </a:lnSpc>
              <a:spcBef>
                <a:spcPts val="0"/>
              </a:spcBef>
              <a:buClr>
                <a:srgbClr val="F0AD00"/>
              </a:buClr>
              <a:buSzPct val="80000"/>
              <a:defRPr/>
            </a:pPr>
            <a:endParaRPr lang="tr-TR" dirty="0">
              <a:solidFill>
                <a:prstClr val="black"/>
              </a:solidFill>
              <a:latin typeface="Corbel" pitchFamily="34" charset="0"/>
            </a:endParaRPr>
          </a:p>
          <a:p>
            <a:pPr marL="1033272" lvl="1" indent="-457200">
              <a:lnSpc>
                <a:spcPct val="100000"/>
              </a:lnSpc>
              <a:spcBef>
                <a:spcPts val="0"/>
              </a:spcBef>
              <a:buClrTx/>
              <a:buSzPct val="80000"/>
              <a:buFont typeface="+mj-lt"/>
              <a:buAutoNum type="alphaUcPeriod"/>
              <a:defRPr/>
            </a:pPr>
            <a:r>
              <a:rPr lang="tr-TR" sz="2000" b="1" dirty="0">
                <a:solidFill>
                  <a:prstClr val="black"/>
                </a:solidFill>
                <a:latin typeface="Tahoma" panose="020B0604030504040204" pitchFamily="34" charset="0"/>
                <a:ea typeface="Tahoma" panose="020B0604030504040204" pitchFamily="34" charset="0"/>
                <a:cs typeface="Tahoma" panose="020B0604030504040204" pitchFamily="34" charset="0"/>
              </a:rPr>
              <a:t>SU: </a:t>
            </a:r>
            <a:r>
              <a:rPr lang="tr-TR" sz="2000" dirty="0">
                <a:solidFill>
                  <a:prstClr val="black"/>
                </a:solidFill>
                <a:latin typeface="Tahoma" panose="020B0604030504040204" pitchFamily="34" charset="0"/>
                <a:ea typeface="Tahoma" panose="020B0604030504040204" pitchFamily="34" charset="0"/>
                <a:cs typeface="Tahoma" panose="020B0604030504040204" pitchFamily="34" charset="0"/>
              </a:rPr>
              <a:t>Bağlı ve serbest</a:t>
            </a:r>
          </a:p>
          <a:p>
            <a:pPr marL="1033272" lvl="1" indent="-457200">
              <a:lnSpc>
                <a:spcPct val="100000"/>
              </a:lnSpc>
              <a:spcBef>
                <a:spcPts val="0"/>
              </a:spcBef>
              <a:buClrTx/>
              <a:buSzPct val="80000"/>
              <a:buFont typeface="+mj-lt"/>
              <a:buAutoNum type="alphaUcPeriod"/>
              <a:defRPr/>
            </a:pPr>
            <a:endParaRPr lang="tr-TR"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033272" lvl="1" indent="-457200">
              <a:lnSpc>
                <a:spcPct val="100000"/>
              </a:lnSpc>
              <a:spcBef>
                <a:spcPts val="0"/>
              </a:spcBef>
              <a:buClrTx/>
              <a:buSzPct val="80000"/>
              <a:buFont typeface="+mj-lt"/>
              <a:buAutoNum type="alphaUcPeriod"/>
              <a:defRPr/>
            </a:pPr>
            <a:r>
              <a:rPr lang="tr-TR" sz="2000" b="1" dirty="0">
                <a:solidFill>
                  <a:prstClr val="black"/>
                </a:solidFill>
                <a:latin typeface="Tahoma" panose="020B0604030504040204" pitchFamily="34" charset="0"/>
                <a:ea typeface="Tahoma" panose="020B0604030504040204" pitchFamily="34" charset="0"/>
                <a:cs typeface="Tahoma" panose="020B0604030504040204" pitchFamily="34" charset="0"/>
              </a:rPr>
              <a:t>KARBONHİDRATLAR</a:t>
            </a:r>
            <a:r>
              <a:rPr lang="tr-TR" sz="2000" dirty="0">
                <a:solidFill>
                  <a:prstClr val="black"/>
                </a:solidFill>
                <a:latin typeface="Tahoma" panose="020B0604030504040204" pitchFamily="34" charset="0"/>
                <a:ea typeface="Tahoma" panose="020B0604030504040204" pitchFamily="34" charset="0"/>
                <a:cs typeface="Tahoma" panose="020B0604030504040204" pitchFamily="34" charset="0"/>
              </a:rPr>
              <a:t>: Nişasta, selüloz, </a:t>
            </a:r>
            <a:r>
              <a:rPr lang="tr-TR" sz="2000" dirty="0" err="1">
                <a:solidFill>
                  <a:prstClr val="black"/>
                </a:solidFill>
                <a:latin typeface="Tahoma" panose="020B0604030504040204" pitchFamily="34" charset="0"/>
                <a:ea typeface="Tahoma" panose="020B0604030504040204" pitchFamily="34" charset="0"/>
                <a:cs typeface="Tahoma" panose="020B0604030504040204" pitchFamily="34" charset="0"/>
              </a:rPr>
              <a:t>pentozanlar</a:t>
            </a:r>
            <a:r>
              <a:rPr lang="tr-TR"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sz="2000" dirty="0" err="1">
                <a:solidFill>
                  <a:prstClr val="black"/>
                </a:solidFill>
                <a:latin typeface="Tahoma" panose="020B0604030504040204" pitchFamily="34" charset="0"/>
                <a:ea typeface="Tahoma" panose="020B0604030504040204" pitchFamily="34" charset="0"/>
                <a:cs typeface="Tahoma" panose="020B0604030504040204" pitchFamily="34" charset="0"/>
              </a:rPr>
              <a:t>hemiselüloz</a:t>
            </a:r>
            <a:r>
              <a:rPr lang="tr-TR" sz="2000" dirty="0">
                <a:solidFill>
                  <a:prstClr val="black"/>
                </a:solidFill>
                <a:latin typeface="Tahoma" panose="020B0604030504040204" pitchFamily="34" charset="0"/>
                <a:ea typeface="Tahoma" panose="020B0604030504040204" pitchFamily="34" charset="0"/>
                <a:cs typeface="Tahoma" panose="020B0604030504040204" pitchFamily="34" charset="0"/>
              </a:rPr>
              <a:t>, dekstrinler</a:t>
            </a:r>
          </a:p>
          <a:p>
            <a:pPr marL="1033272" lvl="1" indent="-457200">
              <a:lnSpc>
                <a:spcPct val="100000"/>
              </a:lnSpc>
              <a:spcBef>
                <a:spcPts val="0"/>
              </a:spcBef>
              <a:buClrTx/>
              <a:buSzPct val="80000"/>
              <a:buFont typeface="+mj-lt"/>
              <a:buAutoNum type="alphaUcPeriod"/>
              <a:defRPr/>
            </a:pPr>
            <a:endParaRPr lang="tr-TR"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033272" lvl="1" indent="-457200">
              <a:lnSpc>
                <a:spcPct val="100000"/>
              </a:lnSpc>
              <a:spcBef>
                <a:spcPts val="0"/>
              </a:spcBef>
              <a:buClrTx/>
              <a:buSzPct val="80000"/>
              <a:buFont typeface="+mj-lt"/>
              <a:buAutoNum type="alphaUcPeriod"/>
              <a:defRPr/>
            </a:pPr>
            <a:r>
              <a:rPr lang="tr-TR" sz="2000" b="1" dirty="0">
                <a:solidFill>
                  <a:prstClr val="black"/>
                </a:solidFill>
                <a:latin typeface="Tahoma" panose="020B0604030504040204" pitchFamily="34" charset="0"/>
                <a:ea typeface="Tahoma" panose="020B0604030504040204" pitchFamily="34" charset="0"/>
                <a:cs typeface="Tahoma" panose="020B0604030504040204" pitchFamily="34" charset="0"/>
              </a:rPr>
              <a:t>AZOTLU MADDELER: </a:t>
            </a:r>
            <a:r>
              <a:rPr lang="tr-TR" sz="2000" dirty="0">
                <a:solidFill>
                  <a:prstClr val="black"/>
                </a:solidFill>
                <a:latin typeface="Tahoma" panose="020B0604030504040204" pitchFamily="34" charset="0"/>
                <a:ea typeface="Tahoma" panose="020B0604030504040204" pitchFamily="34" charset="0"/>
                <a:cs typeface="Tahoma" panose="020B0604030504040204" pitchFamily="34" charset="0"/>
              </a:rPr>
              <a:t>Proteinler, aminoasitler</a:t>
            </a:r>
          </a:p>
          <a:p>
            <a:pPr marL="1033272" lvl="1" indent="-457200">
              <a:lnSpc>
                <a:spcPct val="100000"/>
              </a:lnSpc>
              <a:spcBef>
                <a:spcPts val="0"/>
              </a:spcBef>
              <a:buClrTx/>
              <a:buSzPct val="80000"/>
              <a:buFont typeface="+mj-lt"/>
              <a:buAutoNum type="alphaUcPeriod"/>
              <a:defRPr/>
            </a:pPr>
            <a:endParaRPr lang="tr-TR"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033272" lvl="1" indent="-457200">
              <a:lnSpc>
                <a:spcPct val="100000"/>
              </a:lnSpc>
              <a:spcBef>
                <a:spcPts val="0"/>
              </a:spcBef>
              <a:buClrTx/>
              <a:buSzPct val="80000"/>
              <a:buFont typeface="+mj-lt"/>
              <a:buAutoNum type="alphaUcPeriod"/>
              <a:defRPr/>
            </a:pPr>
            <a:r>
              <a:rPr lang="tr-TR" sz="2000" b="1" dirty="0">
                <a:solidFill>
                  <a:prstClr val="black"/>
                </a:solidFill>
                <a:latin typeface="Tahoma" panose="020B0604030504040204" pitchFamily="34" charset="0"/>
                <a:ea typeface="Tahoma" panose="020B0604030504040204" pitchFamily="34" charset="0"/>
                <a:cs typeface="Tahoma" panose="020B0604030504040204" pitchFamily="34" charset="0"/>
              </a:rPr>
              <a:t>LİPİTLER</a:t>
            </a:r>
            <a:r>
              <a:rPr lang="tr-TR" sz="2000" dirty="0">
                <a:solidFill>
                  <a:prstClr val="black"/>
                </a:solidFill>
                <a:latin typeface="Tahoma" panose="020B0604030504040204" pitchFamily="34" charset="0"/>
                <a:ea typeface="Tahoma" panose="020B0604030504040204" pitchFamily="34" charset="0"/>
                <a:cs typeface="Tahoma" panose="020B0604030504040204" pitchFamily="34" charset="0"/>
              </a:rPr>
              <a:t>: Mono-, </a:t>
            </a:r>
            <a:r>
              <a:rPr lang="tr-TR" sz="2000" dirty="0" err="1">
                <a:solidFill>
                  <a:prstClr val="black"/>
                </a:solidFill>
                <a:latin typeface="Tahoma" panose="020B0604030504040204" pitchFamily="34" charset="0"/>
                <a:ea typeface="Tahoma" panose="020B0604030504040204" pitchFamily="34" charset="0"/>
                <a:cs typeface="Tahoma" panose="020B0604030504040204" pitchFamily="34" charset="0"/>
              </a:rPr>
              <a:t>di</a:t>
            </a:r>
            <a:r>
              <a:rPr lang="tr-TR"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sz="2000" dirty="0" err="1">
                <a:solidFill>
                  <a:prstClr val="black"/>
                </a:solidFill>
                <a:latin typeface="Tahoma" panose="020B0604030504040204" pitchFamily="34" charset="0"/>
                <a:ea typeface="Tahoma" panose="020B0604030504040204" pitchFamily="34" charset="0"/>
                <a:cs typeface="Tahoma" panose="020B0604030504040204" pitchFamily="34" charset="0"/>
              </a:rPr>
              <a:t>trigliseritler</a:t>
            </a:r>
            <a:r>
              <a:rPr lang="tr-TR" sz="2000" dirty="0">
                <a:solidFill>
                  <a:prstClr val="black"/>
                </a:solidFill>
                <a:latin typeface="Tahoma" panose="020B0604030504040204" pitchFamily="34" charset="0"/>
                <a:ea typeface="Tahoma" panose="020B0604030504040204" pitchFamily="34" charset="0"/>
                <a:cs typeface="Tahoma" panose="020B0604030504040204" pitchFamily="34" charset="0"/>
              </a:rPr>
              <a:t>, yağ asitleri ve türevleri</a:t>
            </a:r>
          </a:p>
          <a:p>
            <a:pPr marL="1033272" lvl="1" indent="-457200">
              <a:lnSpc>
                <a:spcPct val="100000"/>
              </a:lnSpc>
              <a:spcBef>
                <a:spcPts val="0"/>
              </a:spcBef>
              <a:buClrTx/>
              <a:buSzPct val="80000"/>
              <a:buFont typeface="+mj-lt"/>
              <a:buAutoNum type="alphaUcPeriod"/>
              <a:defRPr/>
            </a:pPr>
            <a:endParaRPr lang="tr-TR"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033272" lvl="1" indent="-457200">
              <a:lnSpc>
                <a:spcPct val="100000"/>
              </a:lnSpc>
              <a:spcBef>
                <a:spcPts val="0"/>
              </a:spcBef>
              <a:buClrTx/>
              <a:buSzPct val="80000"/>
              <a:buFont typeface="+mj-lt"/>
              <a:buAutoNum type="alphaUcPeriod"/>
              <a:defRPr/>
            </a:pPr>
            <a:r>
              <a:rPr lang="tr-TR" sz="2000" b="1" dirty="0">
                <a:solidFill>
                  <a:prstClr val="black"/>
                </a:solidFill>
                <a:latin typeface="Tahoma" panose="020B0604030504040204" pitchFamily="34" charset="0"/>
                <a:ea typeface="Tahoma" panose="020B0604030504040204" pitchFamily="34" charset="0"/>
                <a:cs typeface="Tahoma" panose="020B0604030504040204" pitchFamily="34" charset="0"/>
              </a:rPr>
              <a:t>MİNERAL MADDELER</a:t>
            </a:r>
            <a:r>
              <a:rPr lang="tr-TR"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sz="2000" dirty="0" err="1">
                <a:solidFill>
                  <a:prstClr val="black"/>
                </a:solidFill>
                <a:latin typeface="Tahoma" panose="020B0604030504040204" pitchFamily="34" charset="0"/>
                <a:ea typeface="Tahoma" panose="020B0604030504040204" pitchFamily="34" charset="0"/>
                <a:cs typeface="Tahoma" panose="020B0604030504040204" pitchFamily="34" charset="0"/>
              </a:rPr>
              <a:t>Na</a:t>
            </a:r>
            <a:r>
              <a:rPr lang="tr-TR"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sz="2000" dirty="0" err="1">
                <a:solidFill>
                  <a:prstClr val="black"/>
                </a:solidFill>
                <a:latin typeface="Tahoma" panose="020B0604030504040204" pitchFamily="34" charset="0"/>
                <a:ea typeface="Tahoma" panose="020B0604030504040204" pitchFamily="34" charset="0"/>
                <a:cs typeface="Tahoma" panose="020B0604030504040204" pitchFamily="34" charset="0"/>
              </a:rPr>
              <a:t>Ca</a:t>
            </a:r>
            <a:r>
              <a:rPr lang="tr-TR"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sz="2000" dirty="0" err="1">
                <a:solidFill>
                  <a:prstClr val="black"/>
                </a:solidFill>
                <a:latin typeface="Tahoma" panose="020B0604030504040204" pitchFamily="34" charset="0"/>
                <a:ea typeface="Tahoma" panose="020B0604030504040204" pitchFamily="34" charset="0"/>
                <a:cs typeface="Tahoma" panose="020B0604030504040204" pitchFamily="34" charset="0"/>
              </a:rPr>
              <a:t>Zn</a:t>
            </a:r>
            <a:r>
              <a:rPr lang="tr-TR" sz="2000" dirty="0">
                <a:solidFill>
                  <a:prstClr val="black"/>
                </a:solidFill>
                <a:latin typeface="Tahoma" panose="020B0604030504040204" pitchFamily="34" charset="0"/>
                <a:ea typeface="Tahoma" panose="020B0604030504040204" pitchFamily="34" charset="0"/>
                <a:cs typeface="Tahoma" panose="020B0604030504040204" pitchFamily="34" charset="0"/>
              </a:rPr>
              <a:t>, Mn, Cu, Mg</a:t>
            </a:r>
          </a:p>
          <a:p>
            <a:pPr marL="1033272" lvl="1" indent="-457200">
              <a:lnSpc>
                <a:spcPct val="100000"/>
              </a:lnSpc>
              <a:spcBef>
                <a:spcPts val="0"/>
              </a:spcBef>
              <a:buClrTx/>
              <a:buSzPct val="80000"/>
              <a:buFont typeface="+mj-lt"/>
              <a:buAutoNum type="alphaUcPeriod"/>
              <a:defRPr/>
            </a:pPr>
            <a:endParaRPr lang="tr-TR"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033272" lvl="1" indent="-457200">
              <a:buSzPct val="80000"/>
              <a:buFont typeface="+mj-lt"/>
              <a:buAutoNum type="alphaUcPeriod"/>
              <a:defRPr/>
            </a:pPr>
            <a:r>
              <a:rPr lang="tr-TR" sz="2000" b="1" dirty="0">
                <a:solidFill>
                  <a:prstClr val="black"/>
                </a:solidFill>
                <a:latin typeface="Tahoma" panose="020B0604030504040204" pitchFamily="34" charset="0"/>
                <a:ea typeface="Tahoma" panose="020B0604030504040204" pitchFamily="34" charset="0"/>
                <a:cs typeface="Tahoma" panose="020B0604030504040204" pitchFamily="34" charset="0"/>
              </a:rPr>
              <a:t>VİTAMİNLER</a:t>
            </a:r>
            <a:r>
              <a:rPr lang="tr-TR"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sz="2000" dirty="0" err="1">
                <a:solidFill>
                  <a:prstClr val="black"/>
                </a:solidFill>
                <a:latin typeface="Tahoma" panose="020B0604030504040204" pitchFamily="34" charset="0"/>
                <a:ea typeface="Tahoma" panose="020B0604030504040204" pitchFamily="34" charset="0"/>
                <a:cs typeface="Tahoma" panose="020B0604030504040204" pitchFamily="34" charset="0"/>
              </a:rPr>
              <a:t>Tiamin</a:t>
            </a:r>
            <a:r>
              <a:rPr lang="tr-TR" sz="2000" dirty="0">
                <a:solidFill>
                  <a:prstClr val="black"/>
                </a:solidFill>
                <a:latin typeface="Tahoma" panose="020B0604030504040204" pitchFamily="34" charset="0"/>
                <a:ea typeface="Tahoma" panose="020B0604030504040204" pitchFamily="34" charset="0"/>
                <a:cs typeface="Tahoma" panose="020B0604030504040204" pitchFamily="34" charset="0"/>
              </a:rPr>
              <a:t> (B1), </a:t>
            </a:r>
            <a:r>
              <a:rPr lang="tr-TR" sz="2000" dirty="0" err="1">
                <a:solidFill>
                  <a:prstClr val="black"/>
                </a:solidFill>
                <a:latin typeface="Tahoma" panose="020B0604030504040204" pitchFamily="34" charset="0"/>
                <a:ea typeface="Tahoma" panose="020B0604030504040204" pitchFamily="34" charset="0"/>
                <a:cs typeface="Tahoma" panose="020B0604030504040204" pitchFamily="34" charset="0"/>
              </a:rPr>
              <a:t>riboflavin</a:t>
            </a:r>
            <a:r>
              <a:rPr lang="tr-TR" sz="2000" dirty="0">
                <a:solidFill>
                  <a:prstClr val="black"/>
                </a:solidFill>
                <a:latin typeface="Tahoma" panose="020B0604030504040204" pitchFamily="34" charset="0"/>
                <a:ea typeface="Tahoma" panose="020B0604030504040204" pitchFamily="34" charset="0"/>
                <a:cs typeface="Tahoma" panose="020B0604030504040204" pitchFamily="34" charset="0"/>
              </a:rPr>
              <a:t> (B2), </a:t>
            </a:r>
            <a:r>
              <a:rPr lang="tr-TR" sz="2000" dirty="0" err="1">
                <a:solidFill>
                  <a:prstClr val="black"/>
                </a:solidFill>
                <a:latin typeface="Tahoma" panose="020B0604030504040204" pitchFamily="34" charset="0"/>
                <a:ea typeface="Tahoma" panose="020B0604030504040204" pitchFamily="34" charset="0"/>
                <a:cs typeface="Tahoma" panose="020B0604030504040204" pitchFamily="34" charset="0"/>
              </a:rPr>
              <a:t>niasin</a:t>
            </a:r>
            <a:r>
              <a:rPr lang="tr-TR" sz="2000" dirty="0">
                <a:solidFill>
                  <a:prstClr val="black"/>
                </a:solidFill>
                <a:latin typeface="Tahoma" panose="020B0604030504040204" pitchFamily="34" charset="0"/>
                <a:ea typeface="Tahoma" panose="020B0604030504040204" pitchFamily="34" charset="0"/>
                <a:cs typeface="Tahoma" panose="020B0604030504040204" pitchFamily="34" charset="0"/>
              </a:rPr>
              <a:t> (B3), </a:t>
            </a:r>
            <a:r>
              <a:rPr lang="tr-TR" sz="2000" dirty="0" err="1">
                <a:solidFill>
                  <a:prstClr val="black"/>
                </a:solidFill>
                <a:latin typeface="Tahoma" panose="020B0604030504040204" pitchFamily="34" charset="0"/>
                <a:ea typeface="Tahoma" panose="020B0604030504040204" pitchFamily="34" charset="0"/>
                <a:cs typeface="Tahoma" panose="020B0604030504040204" pitchFamily="34" charset="0"/>
              </a:rPr>
              <a:t>pantotenik</a:t>
            </a:r>
            <a:r>
              <a:rPr lang="tr-TR" sz="2000" dirty="0">
                <a:solidFill>
                  <a:prstClr val="black"/>
                </a:solidFill>
                <a:latin typeface="Tahoma" panose="020B0604030504040204" pitchFamily="34" charset="0"/>
                <a:ea typeface="Tahoma" panose="020B0604030504040204" pitchFamily="34" charset="0"/>
                <a:cs typeface="Tahoma" panose="020B0604030504040204" pitchFamily="34" charset="0"/>
              </a:rPr>
              <a:t> asit (B5), </a:t>
            </a:r>
            <a:r>
              <a:rPr lang="tr-TR" sz="2000" dirty="0" err="1">
                <a:solidFill>
                  <a:prstClr val="black"/>
                </a:solidFill>
                <a:latin typeface="Tahoma" panose="020B0604030504040204" pitchFamily="34" charset="0"/>
                <a:ea typeface="Tahoma" panose="020B0604030504040204" pitchFamily="34" charset="0"/>
                <a:cs typeface="Tahoma" panose="020B0604030504040204" pitchFamily="34" charset="0"/>
              </a:rPr>
              <a:t>pridoksin</a:t>
            </a:r>
            <a:r>
              <a:rPr lang="tr-TR" sz="2000" dirty="0">
                <a:solidFill>
                  <a:prstClr val="black"/>
                </a:solidFill>
                <a:latin typeface="Tahoma" panose="020B0604030504040204" pitchFamily="34" charset="0"/>
                <a:ea typeface="Tahoma" panose="020B0604030504040204" pitchFamily="34" charset="0"/>
                <a:cs typeface="Tahoma" panose="020B0604030504040204" pitchFamily="34" charset="0"/>
              </a:rPr>
              <a:t> (B6), </a:t>
            </a:r>
          </a:p>
          <a:p>
            <a:endParaRPr lang="tr-TR" dirty="0"/>
          </a:p>
        </p:txBody>
      </p:sp>
    </p:spTree>
    <p:extLst>
      <p:ext uri="{BB962C8B-B14F-4D97-AF65-F5344CB8AC3E}">
        <p14:creationId xmlns:p14="http://schemas.microsoft.com/office/powerpoint/2010/main" val="63690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p:nvPr>
            <p:extLst>
              <p:ext uri="{D42A27DB-BD31-4B8C-83A1-F6EECF244321}">
                <p14:modId xmlns:p14="http://schemas.microsoft.com/office/powerpoint/2010/main" val="4007882817"/>
              </p:ext>
            </p:extLst>
          </p:nvPr>
        </p:nvGraphicFramePr>
        <p:xfrm>
          <a:off x="1143000" y="762000"/>
          <a:ext cx="99822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503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95002" y="215080"/>
            <a:ext cx="6001995" cy="677108"/>
          </a:xfrm>
        </p:spPr>
        <p:txBody>
          <a:bodyPr/>
          <a:lstStyle/>
          <a:p>
            <a:pPr algn="ctr"/>
            <a:r>
              <a:rPr lang="tr-TR" sz="4400" b="1" dirty="0"/>
              <a:t>SU</a:t>
            </a:r>
          </a:p>
        </p:txBody>
      </p:sp>
      <p:sp>
        <p:nvSpPr>
          <p:cNvPr id="3" name="Metin Yer Tutucusu 2"/>
          <p:cNvSpPr>
            <a:spLocks noGrp="1"/>
          </p:cNvSpPr>
          <p:nvPr>
            <p:ph type="body" idx="1"/>
          </p:nvPr>
        </p:nvSpPr>
        <p:spPr>
          <a:xfrm>
            <a:off x="914400" y="1447800"/>
            <a:ext cx="10118725" cy="4739759"/>
          </a:xfrm>
        </p:spPr>
        <p:txBody>
          <a:bodyPr>
            <a:normAutofit fontScale="85000" lnSpcReduction="20000"/>
          </a:bodyPr>
          <a:lstStyle/>
          <a:p>
            <a:pPr algn="just"/>
            <a:r>
              <a:rPr lang="tr-TR" sz="2800" b="0" dirty="0"/>
              <a:t>HASAT EDİLMİŞ TANEDEKİ SU MİKTARI, TANENİN CANLILIĞINI KORUYABİLMESİ VE MİKROBİYOLOJİK BOZULMALARDAN KORUNABİLMESİ AÇISINDAN ÖNEMLİDİR.</a:t>
            </a:r>
          </a:p>
          <a:p>
            <a:pPr algn="just"/>
            <a:endParaRPr lang="tr-TR" sz="2800" dirty="0"/>
          </a:p>
          <a:p>
            <a:pPr algn="just"/>
            <a:r>
              <a:rPr lang="tr-TR" sz="2800" dirty="0"/>
              <a:t>BAĞLI SU; </a:t>
            </a:r>
            <a:r>
              <a:rPr lang="tr-TR" sz="2800" b="0" dirty="0"/>
              <a:t>HÜCRE İÇİNDE KİMYASAL OLARAK BAĞLANMIŞTIR. YAPISAL OLARAK KİMYASAL BİLEŞİME DAHİL OLUR.</a:t>
            </a:r>
          </a:p>
          <a:p>
            <a:pPr algn="just"/>
            <a:endParaRPr lang="tr-TR" sz="2800" dirty="0"/>
          </a:p>
          <a:p>
            <a:pPr algn="just"/>
            <a:r>
              <a:rPr lang="tr-TR" sz="2800" dirty="0"/>
              <a:t>SERBEST SU; </a:t>
            </a:r>
            <a:r>
              <a:rPr lang="tr-TR" sz="2800" b="0" dirty="0"/>
              <a:t>TANENİN CANLILIĞINI SÜRDÜREBİLMESİ İÇİN </a:t>
            </a:r>
            <a:r>
              <a:rPr lang="tr-TR" sz="2800" dirty="0"/>
              <a:t>%7’NİN </a:t>
            </a:r>
            <a:r>
              <a:rPr lang="tr-TR" sz="2800" b="0" dirty="0"/>
              <a:t>ALTINDA OLMASI İSTENMEZ. </a:t>
            </a:r>
            <a:r>
              <a:rPr lang="tr-TR" sz="2800" dirty="0"/>
              <a:t>%14’ÜN </a:t>
            </a:r>
            <a:r>
              <a:rPr lang="tr-TR" sz="2800" b="0" dirty="0"/>
              <a:t>ÜSTÜNDE İSE TANEDE SOLUNUM ARTAR VE </a:t>
            </a:r>
            <a:r>
              <a:rPr lang="tr-TR" sz="2800" dirty="0"/>
              <a:t>KIZIŞMA</a:t>
            </a:r>
            <a:r>
              <a:rPr lang="tr-TR" sz="2800" b="0" dirty="0"/>
              <a:t> SÖZ KONUSU OLUR. BU DA ÇİMLENME, KÜF VE BAKTERİ GELİŞİMİNE ORTAM HAZIRLAR.</a:t>
            </a:r>
          </a:p>
        </p:txBody>
      </p:sp>
    </p:spTree>
    <p:extLst>
      <p:ext uri="{BB962C8B-B14F-4D97-AF65-F5344CB8AC3E}">
        <p14:creationId xmlns:p14="http://schemas.microsoft.com/office/powerpoint/2010/main" val="377074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40208"/>
            <a:ext cx="10396882" cy="1151965"/>
          </a:xfrm>
        </p:spPr>
        <p:txBody>
          <a:bodyPr>
            <a:normAutofit/>
          </a:bodyPr>
          <a:lstStyle/>
          <a:p>
            <a:pPr lvl="0" algn="ctr">
              <a:lnSpc>
                <a:spcPct val="150000"/>
              </a:lnSpc>
              <a:spcBef>
                <a:spcPts val="1000"/>
              </a:spcBef>
            </a:pPr>
            <a:r>
              <a:rPr lang="tr-TR" dirty="0"/>
              <a:t>KARBONHİDRATLAR</a:t>
            </a:r>
          </a:p>
        </p:txBody>
      </p:sp>
      <p:sp>
        <p:nvSpPr>
          <p:cNvPr id="3" name="İçerik Yer Tutucusu 2"/>
          <p:cNvSpPr>
            <a:spLocks noGrp="1"/>
          </p:cNvSpPr>
          <p:nvPr>
            <p:ph sz="quarter" idx="4294967295"/>
          </p:nvPr>
        </p:nvSpPr>
        <p:spPr>
          <a:xfrm>
            <a:off x="740664" y="1292173"/>
            <a:ext cx="10896600" cy="4343400"/>
          </a:xfrm>
        </p:spPr>
        <p:txBody>
          <a:bodyPr>
            <a:normAutofit fontScale="25000" lnSpcReduction="20000"/>
          </a:bodyPr>
          <a:lstStyle/>
          <a:p>
            <a:pPr algn="just">
              <a:lnSpc>
                <a:spcPct val="150000"/>
              </a:lnSpc>
              <a:spcAft>
                <a:spcPts val="0"/>
              </a:spcAft>
            </a:pPr>
            <a:r>
              <a:rPr lang="tr-TR" sz="8600" b="0" dirty="0"/>
              <a:t>TAHILLARDA KARBONHİDRATLAR TEMEL YAPI ELEMANI OLARAK BULUNURLAR.</a:t>
            </a:r>
          </a:p>
          <a:p>
            <a:pPr algn="just">
              <a:lnSpc>
                <a:spcPct val="150000"/>
              </a:lnSpc>
              <a:spcAft>
                <a:spcPts val="0"/>
              </a:spcAft>
            </a:pPr>
            <a:endParaRPr lang="tr-TR" sz="8600" b="0" dirty="0"/>
          </a:p>
          <a:p>
            <a:pPr algn="just">
              <a:lnSpc>
                <a:spcPct val="150000"/>
              </a:lnSpc>
              <a:spcAft>
                <a:spcPts val="0"/>
              </a:spcAft>
            </a:pPr>
            <a:r>
              <a:rPr lang="tr-TR" sz="8600" b="0" dirty="0"/>
              <a:t>TAHIL TANESİ EN FAZLA KARBONHİDRATÇA ZENGİNDİR. DOLAYISIYLA TAHIL TANELERİNE KARBONHİDRAT YA DA ENERJİ SAĞLAYICI OLARAK BAKILIR.</a:t>
            </a:r>
          </a:p>
          <a:p>
            <a:pPr algn="just">
              <a:lnSpc>
                <a:spcPct val="150000"/>
              </a:lnSpc>
              <a:spcAft>
                <a:spcPts val="0"/>
              </a:spcAft>
            </a:pPr>
            <a:endParaRPr lang="tr-TR" sz="8600" b="0" dirty="0"/>
          </a:p>
          <a:p>
            <a:pPr algn="just">
              <a:lnSpc>
                <a:spcPct val="150000"/>
              </a:lnSpc>
              <a:spcAft>
                <a:spcPts val="0"/>
              </a:spcAft>
            </a:pPr>
            <a:r>
              <a:rPr lang="tr-TR" sz="8800" b="0" dirty="0"/>
              <a:t>KARBONHİDRATLAR, C,H ve O ELEMENTLERİNDEN OLUŞAN BİLEŞENLERDİR. BİTKİLERDE FOTOSENTEZ SONUCU ELDE EDİLİR.</a:t>
            </a:r>
            <a:endParaRPr lang="tr-TR" sz="8600" b="0" dirty="0"/>
          </a:p>
          <a:p>
            <a:pPr algn="just">
              <a:lnSpc>
                <a:spcPct val="150000"/>
              </a:lnSpc>
              <a:spcAft>
                <a:spcPts val="0"/>
              </a:spcAft>
            </a:pPr>
            <a:endParaRPr lang="tr-TR" sz="8600" b="0" dirty="0"/>
          </a:p>
          <a:p>
            <a:pPr algn="just">
              <a:lnSpc>
                <a:spcPct val="150000"/>
              </a:lnSpc>
              <a:spcAft>
                <a:spcPts val="0"/>
              </a:spcAft>
            </a:pPr>
            <a:r>
              <a:rPr lang="tr-TR" sz="8600" b="0" dirty="0"/>
              <a:t>EN ÖNEMLİLERİ </a:t>
            </a:r>
            <a:r>
              <a:rPr lang="tr-TR" sz="8600" dirty="0"/>
              <a:t>NİŞASTA</a:t>
            </a:r>
            <a:r>
              <a:rPr lang="tr-TR" sz="8600" b="0" dirty="0"/>
              <a:t>, DAHA SONRA </a:t>
            </a:r>
            <a:r>
              <a:rPr lang="tr-TR" sz="8600" dirty="0"/>
              <a:t>SELLÜLOZ</a:t>
            </a:r>
            <a:r>
              <a:rPr lang="tr-TR" sz="8600" b="0" dirty="0"/>
              <a:t>, </a:t>
            </a:r>
            <a:r>
              <a:rPr lang="tr-TR" sz="8600" dirty="0"/>
              <a:t>DEKSTRİN</a:t>
            </a:r>
            <a:r>
              <a:rPr lang="tr-TR" sz="8600" b="0" dirty="0"/>
              <a:t>, </a:t>
            </a:r>
            <a:r>
              <a:rPr lang="tr-TR" sz="8600" dirty="0"/>
              <a:t>ŞEKERLER, PENTOZANLAR </a:t>
            </a:r>
            <a:r>
              <a:rPr lang="tr-TR" sz="8600" b="0" dirty="0"/>
              <a:t>VE </a:t>
            </a:r>
            <a:r>
              <a:rPr lang="tr-TR" sz="8600" dirty="0"/>
              <a:t>HEMİSELLÜLOZLAR</a:t>
            </a:r>
            <a:r>
              <a:rPr lang="tr-TR" sz="8600" b="0" dirty="0"/>
              <a:t> TAHILLARIN İÇERDİĞİ KARBONHİDRATLAR OLARAK SIRALANABİLİR.</a:t>
            </a:r>
          </a:p>
        </p:txBody>
      </p:sp>
    </p:spTree>
    <p:extLst>
      <p:ext uri="{BB962C8B-B14F-4D97-AF65-F5344CB8AC3E}">
        <p14:creationId xmlns:p14="http://schemas.microsoft.com/office/powerpoint/2010/main" val="4290929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38200" y="886736"/>
            <a:ext cx="10744200" cy="5986254"/>
          </a:xfrm>
        </p:spPr>
        <p:txBody>
          <a:bodyPr>
            <a:normAutofit lnSpcReduction="10000"/>
          </a:bodyPr>
          <a:lstStyle/>
          <a:p>
            <a:pPr marL="0" indent="0" algn="ctr">
              <a:lnSpc>
                <a:spcPct val="150000"/>
              </a:lnSpc>
              <a:spcAft>
                <a:spcPts val="0"/>
              </a:spcAft>
              <a:buNone/>
            </a:pPr>
            <a:r>
              <a:rPr lang="tr-TR" sz="3200" dirty="0"/>
              <a:t>NİŞASTA </a:t>
            </a:r>
          </a:p>
          <a:p>
            <a:pPr algn="just">
              <a:lnSpc>
                <a:spcPct val="150000"/>
              </a:lnSpc>
              <a:spcAft>
                <a:spcPts val="0"/>
              </a:spcAft>
            </a:pPr>
            <a:r>
              <a:rPr lang="tr-TR" sz="2400" b="0" dirty="0"/>
              <a:t>Nişasta, bitkide fotosentez olayı sonucu oluşan  D-</a:t>
            </a:r>
            <a:r>
              <a:rPr lang="tr-TR" sz="2400" b="0" dirty="0" err="1"/>
              <a:t>glukozun</a:t>
            </a:r>
            <a:r>
              <a:rPr lang="tr-TR" sz="2400" b="0" dirty="0"/>
              <a:t> polimeridir. </a:t>
            </a:r>
          </a:p>
          <a:p>
            <a:pPr algn="just">
              <a:lnSpc>
                <a:spcPct val="150000"/>
              </a:lnSpc>
              <a:spcAft>
                <a:spcPts val="0"/>
              </a:spcAft>
            </a:pPr>
            <a:r>
              <a:rPr lang="tr-TR" sz="2400" b="0" dirty="0"/>
              <a:t>Nişastalar, tahıl tanesinde </a:t>
            </a:r>
            <a:r>
              <a:rPr lang="tr-TR" sz="2400" b="0" dirty="0" err="1"/>
              <a:t>endosperm</a:t>
            </a:r>
            <a:r>
              <a:rPr lang="tr-TR" sz="2400" b="0" dirty="0"/>
              <a:t> hücrelerinde meydana gelen protein </a:t>
            </a:r>
            <a:r>
              <a:rPr lang="tr-TR" sz="2400" b="0" dirty="0" err="1"/>
              <a:t>matriksi</a:t>
            </a:r>
            <a:r>
              <a:rPr lang="tr-TR" sz="2400" b="0" dirty="0"/>
              <a:t> içinde gömülü nişasta granülleri şeklinde yer alırlar. Bu bakımdan tahıl tanesindeki nişasta ile protein miktarı arasında ters orantı vardır. Yani protein miktarı arttıkça nişasta miktarı azalmaktadır. </a:t>
            </a:r>
          </a:p>
          <a:p>
            <a:pPr algn="just">
              <a:lnSpc>
                <a:spcPct val="150000"/>
              </a:lnSpc>
              <a:spcAft>
                <a:spcPts val="0"/>
              </a:spcAft>
            </a:pPr>
            <a:r>
              <a:rPr lang="tr-TR" sz="2400" b="0" dirty="0"/>
              <a:t>Örneğin çoğunlukla yumuşak buğdaylar, sert buğdaylardan daha fazla nişasta içerirler.</a:t>
            </a:r>
          </a:p>
          <a:p>
            <a:pPr indent="0" algn="just">
              <a:lnSpc>
                <a:spcPct val="150000"/>
              </a:lnSpc>
              <a:spcAft>
                <a:spcPts val="0"/>
              </a:spcAft>
              <a:buNone/>
            </a:pPr>
            <a:endParaRPr lang="tr-TR" sz="1800" b="0" dirty="0"/>
          </a:p>
          <a:p>
            <a:endParaRPr lang="tr-TR" dirty="0"/>
          </a:p>
          <a:p>
            <a:endParaRPr lang="tr-TR" dirty="0"/>
          </a:p>
        </p:txBody>
      </p:sp>
    </p:spTree>
    <p:extLst>
      <p:ext uri="{BB962C8B-B14F-4D97-AF65-F5344CB8AC3E}">
        <p14:creationId xmlns:p14="http://schemas.microsoft.com/office/powerpoint/2010/main" val="358925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85800" y="304800"/>
            <a:ext cx="10744200" cy="6278642"/>
          </a:xfrm>
        </p:spPr>
        <p:txBody>
          <a:bodyPr>
            <a:normAutofit fontScale="92500" lnSpcReduction="10000"/>
          </a:bodyPr>
          <a:lstStyle/>
          <a:p>
            <a:pPr algn="ctr">
              <a:lnSpc>
                <a:spcPct val="150000"/>
              </a:lnSpc>
              <a:spcAft>
                <a:spcPts val="0"/>
              </a:spcAft>
            </a:pPr>
            <a:r>
              <a:rPr lang="tr-TR" sz="3200" dirty="0"/>
              <a:t>Tahılların Nişasta Oranları</a:t>
            </a:r>
          </a:p>
          <a:p>
            <a:pPr indent="0" algn="ctr">
              <a:lnSpc>
                <a:spcPct val="150000"/>
              </a:lnSpc>
              <a:spcAft>
                <a:spcPts val="0"/>
              </a:spcAft>
              <a:buNone/>
            </a:pPr>
            <a:r>
              <a:rPr lang="tr-TR" sz="1800" b="0" dirty="0"/>
              <a:t>Buğday;   </a:t>
            </a:r>
            <a:r>
              <a:rPr lang="tr-TR" sz="4000" dirty="0"/>
              <a:t>%66</a:t>
            </a:r>
          </a:p>
          <a:p>
            <a:pPr algn="ctr">
              <a:lnSpc>
                <a:spcPct val="150000"/>
              </a:lnSpc>
            </a:pPr>
            <a:r>
              <a:rPr lang="tr-TR" sz="1800" b="0" dirty="0"/>
              <a:t>Mısır;  </a:t>
            </a:r>
            <a:r>
              <a:rPr lang="tr-TR" sz="4000" dirty="0"/>
              <a:t>% 71</a:t>
            </a:r>
          </a:p>
          <a:p>
            <a:pPr indent="0" algn="ctr">
              <a:lnSpc>
                <a:spcPct val="150000"/>
              </a:lnSpc>
              <a:spcAft>
                <a:spcPts val="0"/>
              </a:spcAft>
              <a:buNone/>
            </a:pPr>
            <a:r>
              <a:rPr lang="tr-TR" sz="1800" b="0" dirty="0"/>
              <a:t>Pirinç; </a:t>
            </a:r>
            <a:r>
              <a:rPr lang="tr-TR" sz="4000" dirty="0"/>
              <a:t>% 60</a:t>
            </a:r>
          </a:p>
          <a:p>
            <a:pPr algn="ctr">
              <a:lnSpc>
                <a:spcPct val="150000"/>
              </a:lnSpc>
            </a:pPr>
            <a:r>
              <a:rPr lang="tr-TR" sz="1800" b="0" dirty="0"/>
              <a:t>Çavdar; </a:t>
            </a:r>
            <a:r>
              <a:rPr lang="tr-TR" sz="4000" dirty="0"/>
              <a:t>% 59</a:t>
            </a:r>
          </a:p>
          <a:p>
            <a:pPr indent="0" algn="ctr">
              <a:lnSpc>
                <a:spcPct val="150000"/>
              </a:lnSpc>
              <a:spcAft>
                <a:spcPts val="0"/>
              </a:spcAft>
              <a:buNone/>
            </a:pPr>
            <a:r>
              <a:rPr lang="tr-TR" sz="1800" b="0" dirty="0"/>
              <a:t>Kavuzlu arpa; </a:t>
            </a:r>
            <a:r>
              <a:rPr lang="tr-TR" sz="4000" dirty="0"/>
              <a:t>% 40</a:t>
            </a:r>
          </a:p>
          <a:p>
            <a:pPr algn="ctr">
              <a:lnSpc>
                <a:spcPct val="150000"/>
              </a:lnSpc>
            </a:pPr>
            <a:r>
              <a:rPr lang="tr-TR" sz="1800" b="0" dirty="0"/>
              <a:t>Kavuzlu yulaf;  </a:t>
            </a:r>
            <a:r>
              <a:rPr lang="tr-TR" sz="4000" dirty="0"/>
              <a:t>% 35</a:t>
            </a:r>
          </a:p>
        </p:txBody>
      </p:sp>
    </p:spTree>
    <p:extLst>
      <p:ext uri="{BB962C8B-B14F-4D97-AF65-F5344CB8AC3E}">
        <p14:creationId xmlns:p14="http://schemas.microsoft.com/office/powerpoint/2010/main" val="3380467975"/>
      </p:ext>
    </p:extLst>
  </p:cSld>
  <p:clrMapOvr>
    <a:masterClrMapping/>
  </p:clrMapOvr>
</p:sld>
</file>

<file path=ppt/theme/theme1.xml><?xml version="1.0" encoding="utf-8"?>
<a:theme xmlns:a="http://schemas.openxmlformats.org/drawingml/2006/main" name="Damla">
  <a:themeElements>
    <a:clrScheme name="Daml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1010</TotalTime>
  <Words>719</Words>
  <Application>Microsoft Macintosh PowerPoint</Application>
  <PresentationFormat>Geniş ekran</PresentationFormat>
  <Paragraphs>79</Paragraphs>
  <Slides>16</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16</vt:i4>
      </vt:variant>
    </vt:vector>
  </HeadingPairs>
  <TitlesOfParts>
    <vt:vector size="25" baseType="lpstr">
      <vt:lpstr>Arial</vt:lpstr>
      <vt:lpstr>Calibri</vt:lpstr>
      <vt:lpstr>Corbel</vt:lpstr>
      <vt:lpstr>Tahoma</vt:lpstr>
      <vt:lpstr>Times New Roman</vt:lpstr>
      <vt:lpstr>Trebuchet MS</vt:lpstr>
      <vt:lpstr>Tw Cen MT</vt:lpstr>
      <vt:lpstr>Verdana</vt:lpstr>
      <vt:lpstr>Damla</vt:lpstr>
      <vt:lpstr>TAHIL TEKNOLOJİSİ</vt:lpstr>
      <vt:lpstr>PowerPoint Sunusu</vt:lpstr>
      <vt:lpstr>TAHIL TANESİNİN YAPISI  VE KİMYASAL BİLEŞİMİ</vt:lpstr>
      <vt:lpstr>PowerPoint Sunusu</vt:lpstr>
      <vt:lpstr>PowerPoint Sunusu</vt:lpstr>
      <vt:lpstr>SU</vt:lpstr>
      <vt:lpstr>KARBONHİDRATLAR</vt:lpstr>
      <vt:lpstr>PowerPoint Sunusu</vt:lpstr>
      <vt:lpstr>PowerPoint Sunusu</vt:lpstr>
      <vt:lpstr>PowerPoint Sunusu</vt:lpstr>
      <vt:lpstr>PowerPoint Sunusu</vt:lpstr>
      <vt:lpstr>PowerPoint Sunusu</vt:lpstr>
      <vt:lpstr>     PROTEİNLER  A) Buğday Proteinleri  Tahıl unları arasında yalnızca buğdayINKİ, CO2 gazINI tutabilecek ve bu şekilde mayalı fırıncılık ürünlerinin üretilmesine olanak sağlayacak kuvvetli hamur oluşturma özelliğine sahiptir.  Bu özellik buğdayın içerdiği GLUTEN proteininden kaynaklanmaktadır. Gluten proteini tahıllar arasında sadece buğdayda bulunmaktadır.  Buğday proteinlerinin YANİ %14’LÜK PROTEİN’İN %78-85’lik kısmını gluten, %6-12’lik kısmını albümin, %5-11’lik kısmını ise globülin proteinleri oluşturmaktadır.  </vt:lpstr>
      <vt:lpstr>PowerPoint Sunusu</vt:lpstr>
      <vt:lpstr>B) Diğer Tahıl Proteinleri Diğer tahıl proteinleri buğday ununda olduğu gibi herhangi bir şekilde yüksek gaz oluşturma özelliğine sahip değildirler.  Örneğin Gluten Buğdaydan başka bir de Çavdar’da bulunmaktadır. Ancak yapısı farklı olduğundan aynı özellikleri göstermemektedir. Albumin ve Globulin yanında; Mısırda ; ZEİN, yulafta; AVENİN, arpada; HORDEİN yer almaktadır.  Bu tahıllara özgü protein tipleridir.</vt:lpstr>
      <vt:lpstr>PowerPoint Sunusu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FERMENTASYON TEKNOLOJİSİ</dc:title>
  <dc:creator>Windows Kullanıcısı</dc:creator>
  <cp:lastModifiedBy>Özgür Tecer</cp:lastModifiedBy>
  <cp:revision>195</cp:revision>
  <dcterms:created xsi:type="dcterms:W3CDTF">2019-09-25T12:44:30Z</dcterms:created>
  <dcterms:modified xsi:type="dcterms:W3CDTF">2020-01-22T11:06:26Z</dcterms:modified>
</cp:coreProperties>
</file>