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307" r:id="rId2"/>
    <p:sldId id="305" r:id="rId3"/>
    <p:sldId id="306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32">
          <p15:clr>
            <a:srgbClr val="A4A3A4"/>
          </p15:clr>
        </p15:guide>
        <p15:guide id="4" pos="213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karaUni" initials="A" lastIdx="2" clrIdx="0">
    <p:extLst>
      <p:ext uri="{19B8F6BF-5375-455C-9EA6-DF929625EA0E}">
        <p15:presenceInfo xmlns:p15="http://schemas.microsoft.com/office/powerpoint/2012/main" userId="AnkaraUn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4823C"/>
    <a:srgbClr val="F8AA38"/>
    <a:srgbClr val="C86808"/>
    <a:srgbClr val="C5AF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18" autoAdjust="0"/>
    <p:restoredTop sz="94660"/>
  </p:normalViewPr>
  <p:slideViewPr>
    <p:cSldViewPr snapToGrid="0">
      <p:cViewPr varScale="1">
        <p:scale>
          <a:sx n="74" d="100"/>
          <a:sy n="74" d="100"/>
        </p:scale>
        <p:origin x="33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132" y="-84"/>
      </p:cViewPr>
      <p:guideLst>
        <p:guide orient="horz" pos="2880"/>
        <p:guide pos="2160"/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7863B-7576-46C9-88BD-2B6CABFD981D}" type="datetimeFigureOut">
              <a:rPr lang="tr-TR" smtClean="0"/>
              <a:pPr/>
              <a:t>13.6.2018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75297-97BD-4FF3-9198-95958F8151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599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14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marL="0" indent="0"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FFFF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indent="0"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FFFF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0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668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79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21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837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210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627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42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4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56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67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9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51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>
              <a:solidFill>
                <a:prstClr val="white"/>
              </a:solidFill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8253601" y="6112557"/>
            <a:ext cx="4083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sz="2800" i="1" kern="0" dirty="0" smtClean="0">
                <a:solidFill>
                  <a:srgbClr val="373187"/>
                </a:solidFill>
                <a:latin typeface="Times New Roman"/>
              </a:rPr>
              <a:t>Doç. Dr. Recep ERYİĞİT</a:t>
            </a:r>
            <a:endParaRPr lang="tr-TR" sz="280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3909" y="3334990"/>
            <a:ext cx="9166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altLang="tr-TR" sz="4000" kern="0" dirty="0" smtClean="0">
                <a:solidFill>
                  <a:srgbClr val="330033"/>
                </a:solidFill>
                <a:latin typeface="Times New Roman"/>
              </a:rPr>
              <a:t>Yazılım Mühendisliği</a:t>
            </a:r>
            <a:r>
              <a:rPr lang="tr-TR" altLang="tr-TR" sz="4000" kern="0" dirty="0" smtClean="0">
                <a:solidFill>
                  <a:srgbClr val="77212B"/>
                </a:solidFill>
                <a:latin typeface="Times New Roman"/>
              </a:rPr>
              <a:t/>
            </a:r>
            <a:br>
              <a:rPr lang="tr-TR" altLang="tr-TR" sz="4000" kern="0" dirty="0" smtClean="0">
                <a:solidFill>
                  <a:srgbClr val="77212B"/>
                </a:solidFill>
                <a:latin typeface="Times New Roman"/>
              </a:rPr>
            </a:br>
            <a:r>
              <a:rPr lang="tr-TR" altLang="tr-TR" sz="4000" kern="0" dirty="0" smtClean="0">
                <a:solidFill>
                  <a:srgbClr val="330033"/>
                </a:solidFill>
                <a:latin typeface="Times New Roman"/>
              </a:rPr>
              <a:t>Temel  Süreçler – </a:t>
            </a:r>
            <a:r>
              <a:rPr lang="tr-TR" sz="4000" i="1" dirty="0" smtClean="0">
                <a:solidFill>
                  <a:srgbClr val="373187"/>
                </a:solidFill>
              </a:rPr>
              <a:t>YAZILIM BAKIMI</a:t>
            </a:r>
            <a:endParaRPr lang="tr-TR" kern="0" dirty="0" smtClea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3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BAKIM SÜRECİ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10</a:t>
            </a:fld>
            <a:endParaRPr lang="tr-TR"/>
          </a:p>
        </p:txBody>
      </p:sp>
      <p:grpSp>
        <p:nvGrpSpPr>
          <p:cNvPr id="59" name="Grup 58"/>
          <p:cNvGrpSpPr/>
          <p:nvPr/>
        </p:nvGrpSpPr>
        <p:grpSpPr>
          <a:xfrm>
            <a:off x="1180217" y="2346498"/>
            <a:ext cx="9466012" cy="2679812"/>
            <a:chOff x="1065917" y="3181222"/>
            <a:chExt cx="9466012" cy="2679812"/>
          </a:xfrm>
        </p:grpSpPr>
        <p:grpSp>
          <p:nvGrpSpPr>
            <p:cNvPr id="51" name="Grup 50"/>
            <p:cNvGrpSpPr/>
            <p:nvPr/>
          </p:nvGrpSpPr>
          <p:grpSpPr>
            <a:xfrm>
              <a:off x="1065917" y="3181222"/>
              <a:ext cx="9259906" cy="2634015"/>
              <a:chOff x="1065917" y="3181222"/>
              <a:chExt cx="9259906" cy="2634015"/>
            </a:xfrm>
          </p:grpSpPr>
          <p:grpSp>
            <p:nvGrpSpPr>
              <p:cNvPr id="22" name="Grup 21"/>
              <p:cNvGrpSpPr/>
              <p:nvPr/>
            </p:nvGrpSpPr>
            <p:grpSpPr>
              <a:xfrm>
                <a:off x="1065917" y="3774170"/>
                <a:ext cx="9259906" cy="2041067"/>
                <a:chOff x="760385" y="2700096"/>
                <a:chExt cx="9259906" cy="2041067"/>
              </a:xfrm>
            </p:grpSpPr>
            <p:grpSp>
              <p:nvGrpSpPr>
                <p:cNvPr id="15" name="Grup 14"/>
                <p:cNvGrpSpPr/>
                <p:nvPr/>
              </p:nvGrpSpPr>
              <p:grpSpPr>
                <a:xfrm>
                  <a:off x="760385" y="2700096"/>
                  <a:ext cx="9259906" cy="2041067"/>
                  <a:chOff x="760385" y="2700096"/>
                  <a:chExt cx="9259906" cy="2041067"/>
                </a:xfrm>
              </p:grpSpPr>
              <p:sp>
                <p:nvSpPr>
                  <p:cNvPr id="7" name="Dikdörtgen 6"/>
                  <p:cNvSpPr/>
                  <p:nvPr/>
                </p:nvSpPr>
                <p:spPr>
                  <a:xfrm>
                    <a:off x="760385" y="2700096"/>
                    <a:ext cx="1485900" cy="6041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6">
                          <a:lumMod val="0"/>
                          <a:lumOff val="100000"/>
                        </a:schemeClr>
                      </a:gs>
                      <a:gs pos="35000">
                        <a:schemeClr val="accent6">
                          <a:lumMod val="0"/>
                          <a:lumOff val="100000"/>
                        </a:schemeClr>
                      </a:gs>
                      <a:gs pos="100000">
                        <a:schemeClr val="accent6">
                          <a:lumMod val="100000"/>
                        </a:schemeClr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r-TR" dirty="0" smtClean="0">
                        <a:solidFill>
                          <a:schemeClr val="tx1"/>
                        </a:solidFill>
                      </a:rPr>
                      <a:t>Değişiklik İsteği</a:t>
                    </a:r>
                    <a:endParaRPr lang="tr-TR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" name="Akış Çizelgesi: Öteki İşlem 7"/>
                  <p:cNvSpPr/>
                  <p:nvPr/>
                </p:nvSpPr>
                <p:spPr>
                  <a:xfrm>
                    <a:off x="2859713" y="2705978"/>
                    <a:ext cx="1369386" cy="598275"/>
                  </a:xfrm>
                  <a:prstGeom prst="flowChartAlternateProcess">
                    <a:avLst/>
                  </a:prstGeom>
                  <a:gradFill flip="none" rotWithShape="1">
                    <a:gsLst>
                      <a:gs pos="0">
                        <a:schemeClr val="accent6">
                          <a:lumMod val="0"/>
                          <a:lumOff val="100000"/>
                        </a:schemeClr>
                      </a:gs>
                      <a:gs pos="35000">
                        <a:schemeClr val="accent6">
                          <a:lumMod val="0"/>
                          <a:lumOff val="100000"/>
                        </a:schemeClr>
                      </a:gs>
                      <a:gs pos="100000">
                        <a:schemeClr val="accent6">
                          <a:lumMod val="100000"/>
                        </a:schemeClr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9" name="Akış Çizelgesi: Öteki İşlem 8"/>
                  <p:cNvSpPr/>
                  <p:nvPr/>
                </p:nvSpPr>
                <p:spPr>
                  <a:xfrm>
                    <a:off x="4710281" y="2711417"/>
                    <a:ext cx="1369386" cy="598275"/>
                  </a:xfrm>
                  <a:prstGeom prst="flowChartAlternateProcess">
                    <a:avLst/>
                  </a:prstGeom>
                  <a:gradFill flip="none" rotWithShape="1">
                    <a:gsLst>
                      <a:gs pos="0">
                        <a:schemeClr val="accent6">
                          <a:lumMod val="0"/>
                          <a:lumOff val="100000"/>
                        </a:schemeClr>
                      </a:gs>
                      <a:gs pos="35000">
                        <a:schemeClr val="accent6">
                          <a:lumMod val="0"/>
                          <a:lumOff val="100000"/>
                        </a:schemeClr>
                      </a:gs>
                      <a:gs pos="100000">
                        <a:schemeClr val="accent6">
                          <a:lumMod val="100000"/>
                        </a:schemeClr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" name="Akış Çizelgesi: Öteki İşlem 9"/>
                  <p:cNvSpPr/>
                  <p:nvPr/>
                </p:nvSpPr>
                <p:spPr>
                  <a:xfrm>
                    <a:off x="6658822" y="2733185"/>
                    <a:ext cx="1369386" cy="598275"/>
                  </a:xfrm>
                  <a:prstGeom prst="flowChartAlternateProcess">
                    <a:avLst/>
                  </a:prstGeom>
                  <a:gradFill flip="none" rotWithShape="1">
                    <a:gsLst>
                      <a:gs pos="0">
                        <a:schemeClr val="accent6">
                          <a:lumMod val="0"/>
                          <a:lumOff val="100000"/>
                        </a:schemeClr>
                      </a:gs>
                      <a:gs pos="35000">
                        <a:schemeClr val="accent6">
                          <a:lumMod val="0"/>
                          <a:lumOff val="100000"/>
                        </a:schemeClr>
                      </a:gs>
                      <a:gs pos="100000">
                        <a:schemeClr val="accent6">
                          <a:lumMod val="100000"/>
                        </a:schemeClr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" name="Akış Çizelgesi: Öteki İşlem 10"/>
                  <p:cNvSpPr/>
                  <p:nvPr/>
                </p:nvSpPr>
                <p:spPr>
                  <a:xfrm>
                    <a:off x="8650905" y="2733185"/>
                    <a:ext cx="1369386" cy="598275"/>
                  </a:xfrm>
                  <a:prstGeom prst="flowChartAlternateProcess">
                    <a:avLst/>
                  </a:prstGeom>
                  <a:gradFill flip="none" rotWithShape="1">
                    <a:gsLst>
                      <a:gs pos="0">
                        <a:schemeClr val="accent6">
                          <a:lumMod val="0"/>
                          <a:lumOff val="100000"/>
                        </a:schemeClr>
                      </a:gs>
                      <a:gs pos="35000">
                        <a:schemeClr val="accent6">
                          <a:lumMod val="0"/>
                          <a:lumOff val="100000"/>
                        </a:schemeClr>
                      </a:gs>
                      <a:gs pos="100000">
                        <a:schemeClr val="accent6">
                          <a:lumMod val="100000"/>
                        </a:schemeClr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" name="Akış Çizelgesi: Öteki İşlem 11"/>
                  <p:cNvSpPr/>
                  <p:nvPr/>
                </p:nvSpPr>
                <p:spPr>
                  <a:xfrm>
                    <a:off x="2881483" y="4115681"/>
                    <a:ext cx="1369386" cy="598275"/>
                  </a:xfrm>
                  <a:prstGeom prst="flowChartAlternateProcess">
                    <a:avLst/>
                  </a:prstGeom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13" name="Akış Çizelgesi: Öteki İşlem 12"/>
                  <p:cNvSpPr/>
                  <p:nvPr/>
                </p:nvSpPr>
                <p:spPr>
                  <a:xfrm>
                    <a:off x="4732051" y="4121120"/>
                    <a:ext cx="1369386" cy="598275"/>
                  </a:xfrm>
                  <a:prstGeom prst="flowChartAlternateProcess">
                    <a:avLst/>
                  </a:prstGeom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  <p:sp>
                <p:nvSpPr>
                  <p:cNvPr id="14" name="Akış Çizelgesi: Öteki İşlem 13"/>
                  <p:cNvSpPr/>
                  <p:nvPr/>
                </p:nvSpPr>
                <p:spPr>
                  <a:xfrm>
                    <a:off x="6680592" y="4142888"/>
                    <a:ext cx="1369386" cy="598275"/>
                  </a:xfrm>
                  <a:prstGeom prst="flowChartAlternateProcess">
                    <a:avLst/>
                  </a:prstGeom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r-TR"/>
                  </a:p>
                </p:txBody>
              </p:sp>
            </p:grpSp>
            <p:cxnSp>
              <p:nvCxnSpPr>
                <p:cNvPr id="17" name="Düz Ok Bağlayıcısı 16"/>
                <p:cNvCxnSpPr/>
                <p:nvPr/>
              </p:nvCxnSpPr>
              <p:spPr>
                <a:xfrm>
                  <a:off x="2246285" y="3002175"/>
                  <a:ext cx="613428" cy="2941"/>
                </a:xfrm>
                <a:prstGeom prst="straightConnector1">
                  <a:avLst/>
                </a:prstGeom>
                <a:ln w="4762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Düz Ok Bağlayıcısı 17"/>
                <p:cNvCxnSpPr>
                  <a:endCxn id="9" idx="1"/>
                </p:cNvCxnSpPr>
                <p:nvPr/>
              </p:nvCxnSpPr>
              <p:spPr>
                <a:xfrm>
                  <a:off x="4227486" y="3007614"/>
                  <a:ext cx="482795" cy="2941"/>
                </a:xfrm>
                <a:prstGeom prst="straightConnector1">
                  <a:avLst/>
                </a:prstGeom>
                <a:ln w="4762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Düz Ok Bağlayıcısı 18"/>
                <p:cNvCxnSpPr/>
                <p:nvPr/>
              </p:nvCxnSpPr>
              <p:spPr>
                <a:xfrm>
                  <a:off x="6078057" y="2996724"/>
                  <a:ext cx="613428" cy="2941"/>
                </a:xfrm>
                <a:prstGeom prst="straightConnector1">
                  <a:avLst/>
                </a:prstGeom>
                <a:ln w="4762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Düz Ok Bağlayıcısı 19"/>
                <p:cNvCxnSpPr/>
                <p:nvPr/>
              </p:nvCxnSpPr>
              <p:spPr>
                <a:xfrm>
                  <a:off x="8042927" y="3002163"/>
                  <a:ext cx="613428" cy="2941"/>
                </a:xfrm>
                <a:prstGeom prst="straightConnector1">
                  <a:avLst/>
                </a:prstGeom>
                <a:ln w="4762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4" name="Düz Bağlayıcı 23"/>
              <p:cNvCxnSpPr/>
              <p:nvPr/>
            </p:nvCxnSpPr>
            <p:spPr>
              <a:xfrm flipV="1">
                <a:off x="1846235" y="3181222"/>
                <a:ext cx="7699271" cy="5183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Düz Bağlayıcı 25"/>
              <p:cNvCxnSpPr/>
              <p:nvPr/>
            </p:nvCxnSpPr>
            <p:spPr>
              <a:xfrm>
                <a:off x="9545506" y="3197551"/>
                <a:ext cx="0" cy="626473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Düz Ok Bağlayıcısı 28"/>
              <p:cNvCxnSpPr>
                <a:endCxn id="7" idx="0"/>
              </p:cNvCxnSpPr>
              <p:nvPr/>
            </p:nvCxnSpPr>
            <p:spPr>
              <a:xfrm>
                <a:off x="1808867" y="3228778"/>
                <a:ext cx="0" cy="545392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Düz Bağlayıcı 30"/>
              <p:cNvCxnSpPr/>
              <p:nvPr/>
            </p:nvCxnSpPr>
            <p:spPr>
              <a:xfrm flipV="1">
                <a:off x="3887306" y="4849586"/>
                <a:ext cx="3777351" cy="1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Düz Ok Bağlayıcısı 36"/>
              <p:cNvCxnSpPr/>
              <p:nvPr/>
            </p:nvCxnSpPr>
            <p:spPr>
              <a:xfrm>
                <a:off x="3887306" y="4849586"/>
                <a:ext cx="0" cy="367376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Düz Ok Bağlayıcısı 37"/>
              <p:cNvCxnSpPr/>
              <p:nvPr/>
            </p:nvCxnSpPr>
            <p:spPr>
              <a:xfrm>
                <a:off x="7664657" y="4855025"/>
                <a:ext cx="0" cy="367376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Düz Ok Bağlayıcısı 49"/>
              <p:cNvCxnSpPr>
                <a:stCxn id="9" idx="2"/>
              </p:cNvCxnSpPr>
              <p:nvPr/>
            </p:nvCxnSpPr>
            <p:spPr>
              <a:xfrm flipH="1">
                <a:off x="5695870" y="4383766"/>
                <a:ext cx="4636" cy="833196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Metin kutusu 51"/>
            <p:cNvSpPr txBox="1"/>
            <p:nvPr/>
          </p:nvSpPr>
          <p:spPr>
            <a:xfrm>
              <a:off x="3130972" y="3886132"/>
              <a:ext cx="1618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Etki Analizleri</a:t>
              </a:r>
              <a:endParaRPr lang="tr-TR" dirty="0"/>
            </a:p>
          </p:txBody>
        </p:sp>
        <p:sp>
          <p:nvSpPr>
            <p:cNvPr id="53" name="Metin kutusu 52"/>
            <p:cNvSpPr txBox="1"/>
            <p:nvPr/>
          </p:nvSpPr>
          <p:spPr>
            <a:xfrm>
              <a:off x="4929623" y="3747632"/>
              <a:ext cx="15819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Sistem değişim </a:t>
              </a:r>
            </a:p>
            <a:p>
              <a:r>
                <a:rPr lang="tr-TR" dirty="0" smtClean="0"/>
                <a:t>planı</a:t>
              </a:r>
              <a:endParaRPr lang="tr-TR" dirty="0"/>
            </a:p>
          </p:txBody>
        </p:sp>
        <p:sp>
          <p:nvSpPr>
            <p:cNvPr id="54" name="Metin kutusu 53"/>
            <p:cNvSpPr txBox="1"/>
            <p:nvPr/>
          </p:nvSpPr>
          <p:spPr>
            <a:xfrm>
              <a:off x="7053272" y="3835880"/>
              <a:ext cx="18241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Değişikliğin Yapılması</a:t>
              </a:r>
              <a:endParaRPr lang="tr-TR" dirty="0"/>
            </a:p>
          </p:txBody>
        </p:sp>
        <p:sp>
          <p:nvSpPr>
            <p:cNvPr id="55" name="Metin kutusu 54"/>
            <p:cNvSpPr txBox="1"/>
            <p:nvPr/>
          </p:nvSpPr>
          <p:spPr>
            <a:xfrm>
              <a:off x="9011931" y="3742700"/>
              <a:ext cx="1519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Değişimin uygulanması</a:t>
              </a:r>
              <a:endParaRPr lang="tr-TR" dirty="0"/>
            </a:p>
          </p:txBody>
        </p:sp>
        <p:sp>
          <p:nvSpPr>
            <p:cNvPr id="56" name="Metin kutusu 55"/>
            <p:cNvSpPr txBox="1"/>
            <p:nvPr/>
          </p:nvSpPr>
          <p:spPr>
            <a:xfrm>
              <a:off x="3381045" y="5192933"/>
              <a:ext cx="1175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İyileştirici </a:t>
              </a:r>
            </a:p>
            <a:p>
              <a:r>
                <a:rPr lang="tr-TR" dirty="0" smtClean="0"/>
                <a:t>Bakım</a:t>
              </a:r>
              <a:endParaRPr lang="tr-TR" dirty="0"/>
            </a:p>
          </p:txBody>
        </p:sp>
        <p:sp>
          <p:nvSpPr>
            <p:cNvPr id="57" name="Metin kutusu 56"/>
            <p:cNvSpPr txBox="1"/>
            <p:nvPr/>
          </p:nvSpPr>
          <p:spPr>
            <a:xfrm>
              <a:off x="5215287" y="5214703"/>
              <a:ext cx="1175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Uyarlama </a:t>
              </a:r>
            </a:p>
            <a:p>
              <a:r>
                <a:rPr lang="tr-TR" dirty="0" smtClean="0"/>
                <a:t>Bakımı</a:t>
              </a:r>
              <a:endParaRPr lang="tr-TR" dirty="0"/>
            </a:p>
          </p:txBody>
        </p:sp>
        <p:sp>
          <p:nvSpPr>
            <p:cNvPr id="58" name="Metin kutusu 57"/>
            <p:cNvSpPr txBox="1"/>
            <p:nvPr/>
          </p:nvSpPr>
          <p:spPr>
            <a:xfrm>
              <a:off x="7087757" y="5200857"/>
              <a:ext cx="1175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Düzeltici </a:t>
              </a:r>
            </a:p>
            <a:p>
              <a:r>
                <a:rPr lang="tr-TR" dirty="0" smtClean="0"/>
                <a:t>Bakım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2094086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DEĞİŞİM SÜREÇLERİ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11</a:t>
            </a:fld>
            <a:endParaRPr lang="tr-TR"/>
          </a:p>
        </p:txBody>
      </p:sp>
      <p:grpSp>
        <p:nvGrpSpPr>
          <p:cNvPr id="7" name="Grup 6"/>
          <p:cNvGrpSpPr/>
          <p:nvPr/>
        </p:nvGrpSpPr>
        <p:grpSpPr>
          <a:xfrm>
            <a:off x="1082246" y="1846090"/>
            <a:ext cx="9629297" cy="1035502"/>
            <a:chOff x="1065917" y="3774170"/>
            <a:chExt cx="7267823" cy="631364"/>
          </a:xfrm>
        </p:grpSpPr>
        <p:grpSp>
          <p:nvGrpSpPr>
            <p:cNvPr id="16" name="Grup 15"/>
            <p:cNvGrpSpPr/>
            <p:nvPr/>
          </p:nvGrpSpPr>
          <p:grpSpPr>
            <a:xfrm>
              <a:off x="1065917" y="3774170"/>
              <a:ext cx="7267823" cy="631364"/>
              <a:chOff x="760385" y="2700096"/>
              <a:chExt cx="7267823" cy="631364"/>
            </a:xfrm>
          </p:grpSpPr>
          <p:grpSp>
            <p:nvGrpSpPr>
              <p:cNvPr id="24" name="Grup 23"/>
              <p:cNvGrpSpPr/>
              <p:nvPr/>
            </p:nvGrpSpPr>
            <p:grpSpPr>
              <a:xfrm>
                <a:off x="760385" y="2700096"/>
                <a:ext cx="7267823" cy="631364"/>
                <a:chOff x="760385" y="2700096"/>
                <a:chExt cx="7267823" cy="631364"/>
              </a:xfrm>
            </p:grpSpPr>
            <p:sp>
              <p:nvSpPr>
                <p:cNvPr id="29" name="Dikdörtgen 28"/>
                <p:cNvSpPr/>
                <p:nvPr/>
              </p:nvSpPr>
              <p:spPr>
                <a:xfrm>
                  <a:off x="760385" y="2700096"/>
                  <a:ext cx="1485900" cy="604157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>
                        <a:lumMod val="0"/>
                        <a:lumOff val="100000"/>
                      </a:schemeClr>
                    </a:gs>
                    <a:gs pos="35000">
                      <a:schemeClr val="accent6">
                        <a:lumMod val="0"/>
                        <a:lumOff val="100000"/>
                      </a:schemeClr>
                    </a:gs>
                    <a:gs pos="100000">
                      <a:schemeClr val="accent6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r-TR" dirty="0" smtClean="0">
                      <a:solidFill>
                        <a:schemeClr val="tx1"/>
                      </a:solidFill>
                    </a:rPr>
                    <a:t>Değişiklik İsteği</a:t>
                  </a:r>
                  <a:endParaRPr lang="tr-T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0" name="Akış Çizelgesi: Öteki İşlem 29"/>
                <p:cNvSpPr/>
                <p:nvPr/>
              </p:nvSpPr>
              <p:spPr>
                <a:xfrm>
                  <a:off x="2859713" y="2705978"/>
                  <a:ext cx="1369386" cy="598275"/>
                </a:xfrm>
                <a:prstGeom prst="flowChartAlternateProcess">
                  <a:avLst/>
                </a:prstGeom>
                <a:gradFill flip="none" rotWithShape="1">
                  <a:gsLst>
                    <a:gs pos="0">
                      <a:schemeClr val="accent6">
                        <a:lumMod val="0"/>
                        <a:lumOff val="100000"/>
                      </a:schemeClr>
                    </a:gs>
                    <a:gs pos="35000">
                      <a:schemeClr val="accent6">
                        <a:lumMod val="0"/>
                        <a:lumOff val="100000"/>
                      </a:schemeClr>
                    </a:gs>
                    <a:gs pos="100000">
                      <a:schemeClr val="accent6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Akış Çizelgesi: Öteki İşlem 30"/>
                <p:cNvSpPr/>
                <p:nvPr/>
              </p:nvSpPr>
              <p:spPr>
                <a:xfrm>
                  <a:off x="4710281" y="2711417"/>
                  <a:ext cx="1369386" cy="598275"/>
                </a:xfrm>
                <a:prstGeom prst="flowChartAlternateProcess">
                  <a:avLst/>
                </a:prstGeom>
                <a:gradFill flip="none" rotWithShape="1">
                  <a:gsLst>
                    <a:gs pos="0">
                      <a:schemeClr val="accent6">
                        <a:lumMod val="0"/>
                        <a:lumOff val="100000"/>
                      </a:schemeClr>
                    </a:gs>
                    <a:gs pos="35000">
                      <a:schemeClr val="accent6">
                        <a:lumMod val="0"/>
                        <a:lumOff val="100000"/>
                      </a:schemeClr>
                    </a:gs>
                    <a:gs pos="100000">
                      <a:schemeClr val="accent6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Akış Çizelgesi: Öteki İşlem 31"/>
                <p:cNvSpPr/>
                <p:nvPr/>
              </p:nvSpPr>
              <p:spPr>
                <a:xfrm>
                  <a:off x="6658822" y="2733185"/>
                  <a:ext cx="1369386" cy="598275"/>
                </a:xfrm>
                <a:prstGeom prst="flowChartAlternateProcess">
                  <a:avLst/>
                </a:prstGeom>
                <a:gradFill flip="none" rotWithShape="1">
                  <a:gsLst>
                    <a:gs pos="0">
                      <a:schemeClr val="accent6">
                        <a:lumMod val="0"/>
                        <a:lumOff val="100000"/>
                      </a:schemeClr>
                    </a:gs>
                    <a:gs pos="35000">
                      <a:schemeClr val="accent6">
                        <a:lumMod val="0"/>
                        <a:lumOff val="100000"/>
                      </a:schemeClr>
                    </a:gs>
                    <a:gs pos="100000">
                      <a:schemeClr val="accent6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5" name="Düz Ok Bağlayıcısı 24"/>
              <p:cNvCxnSpPr/>
              <p:nvPr/>
            </p:nvCxnSpPr>
            <p:spPr>
              <a:xfrm>
                <a:off x="2246285" y="3002175"/>
                <a:ext cx="613428" cy="2941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Düz Ok Bağlayıcısı 25"/>
              <p:cNvCxnSpPr>
                <a:endCxn id="31" idx="1"/>
              </p:cNvCxnSpPr>
              <p:nvPr/>
            </p:nvCxnSpPr>
            <p:spPr>
              <a:xfrm>
                <a:off x="4227486" y="3007614"/>
                <a:ext cx="482795" cy="2941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Düz Ok Bağlayıcısı 26"/>
              <p:cNvCxnSpPr/>
              <p:nvPr/>
            </p:nvCxnSpPr>
            <p:spPr>
              <a:xfrm>
                <a:off x="6078057" y="2996724"/>
                <a:ext cx="613428" cy="2941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Metin kutusu 8"/>
            <p:cNvSpPr txBox="1"/>
            <p:nvPr/>
          </p:nvSpPr>
          <p:spPr>
            <a:xfrm>
              <a:off x="3386337" y="3884648"/>
              <a:ext cx="1345790" cy="39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Kaynak kod Analizi</a:t>
              </a:r>
              <a:endParaRPr lang="tr-TR" dirty="0"/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5072070" y="3856377"/>
              <a:ext cx="1313989" cy="39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Kaynak kodda düzeltme</a:t>
              </a:r>
              <a:endParaRPr lang="tr-TR" dirty="0"/>
            </a:p>
          </p:txBody>
        </p:sp>
        <p:sp>
          <p:nvSpPr>
            <p:cNvPr id="11" name="Metin kutusu 10"/>
            <p:cNvSpPr txBox="1"/>
            <p:nvPr/>
          </p:nvSpPr>
          <p:spPr>
            <a:xfrm>
              <a:off x="7053272" y="3835880"/>
              <a:ext cx="1255263" cy="39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Bakımı yapılmış sistem teslimi</a:t>
              </a:r>
              <a:endParaRPr lang="tr-TR" dirty="0"/>
            </a:p>
          </p:txBody>
        </p:sp>
      </p:grpSp>
      <p:grpSp>
        <p:nvGrpSpPr>
          <p:cNvPr id="51" name="Grup 50"/>
          <p:cNvGrpSpPr/>
          <p:nvPr/>
        </p:nvGrpSpPr>
        <p:grpSpPr>
          <a:xfrm>
            <a:off x="1234646" y="4317143"/>
            <a:ext cx="9629297" cy="1035502"/>
            <a:chOff x="1065917" y="3774170"/>
            <a:chExt cx="7267823" cy="631364"/>
          </a:xfrm>
        </p:grpSpPr>
        <p:grpSp>
          <p:nvGrpSpPr>
            <p:cNvPr id="52" name="Grup 51"/>
            <p:cNvGrpSpPr/>
            <p:nvPr/>
          </p:nvGrpSpPr>
          <p:grpSpPr>
            <a:xfrm>
              <a:off x="1065917" y="3774170"/>
              <a:ext cx="7267823" cy="631364"/>
              <a:chOff x="760385" y="2700096"/>
              <a:chExt cx="7267823" cy="631364"/>
            </a:xfrm>
          </p:grpSpPr>
          <p:grpSp>
            <p:nvGrpSpPr>
              <p:cNvPr id="56" name="Grup 55"/>
              <p:cNvGrpSpPr/>
              <p:nvPr/>
            </p:nvGrpSpPr>
            <p:grpSpPr>
              <a:xfrm>
                <a:off x="760385" y="2700096"/>
                <a:ext cx="7267823" cy="631364"/>
                <a:chOff x="760385" y="2700096"/>
                <a:chExt cx="7267823" cy="631364"/>
              </a:xfrm>
            </p:grpSpPr>
            <p:sp>
              <p:nvSpPr>
                <p:cNvPr id="60" name="Dikdörtgen 59"/>
                <p:cNvSpPr/>
                <p:nvPr/>
              </p:nvSpPr>
              <p:spPr>
                <a:xfrm>
                  <a:off x="760385" y="2700096"/>
                  <a:ext cx="1485900" cy="604157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>
                        <a:lumMod val="0"/>
                        <a:lumOff val="100000"/>
                      </a:schemeClr>
                    </a:gs>
                    <a:gs pos="35000">
                      <a:schemeClr val="accent6">
                        <a:lumMod val="0"/>
                        <a:lumOff val="100000"/>
                      </a:schemeClr>
                    </a:gs>
                    <a:gs pos="100000">
                      <a:schemeClr val="accent6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r-TR" dirty="0" smtClean="0">
                      <a:solidFill>
                        <a:schemeClr val="tx1"/>
                      </a:solidFill>
                    </a:rPr>
                    <a:t>Değişiklik İsteği</a:t>
                  </a:r>
                  <a:endParaRPr lang="tr-TR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Akış Çizelgesi: Öteki İşlem 60"/>
                <p:cNvSpPr/>
                <p:nvPr/>
              </p:nvSpPr>
              <p:spPr>
                <a:xfrm>
                  <a:off x="2859713" y="2705978"/>
                  <a:ext cx="1369386" cy="598275"/>
                </a:xfrm>
                <a:prstGeom prst="flowChartAlternateProcess">
                  <a:avLst/>
                </a:prstGeom>
                <a:gradFill flip="none" rotWithShape="1">
                  <a:gsLst>
                    <a:gs pos="0">
                      <a:schemeClr val="accent6">
                        <a:lumMod val="0"/>
                        <a:lumOff val="100000"/>
                      </a:schemeClr>
                    </a:gs>
                    <a:gs pos="35000">
                      <a:schemeClr val="accent6">
                        <a:lumMod val="0"/>
                        <a:lumOff val="100000"/>
                      </a:schemeClr>
                    </a:gs>
                    <a:gs pos="100000">
                      <a:schemeClr val="accent6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" name="Akış Çizelgesi: Öteki İşlem 61"/>
                <p:cNvSpPr/>
                <p:nvPr/>
              </p:nvSpPr>
              <p:spPr>
                <a:xfrm>
                  <a:off x="4710281" y="2711417"/>
                  <a:ext cx="1369386" cy="598275"/>
                </a:xfrm>
                <a:prstGeom prst="flowChartAlternateProcess">
                  <a:avLst/>
                </a:prstGeom>
                <a:gradFill flip="none" rotWithShape="1">
                  <a:gsLst>
                    <a:gs pos="0">
                      <a:schemeClr val="accent6">
                        <a:lumMod val="0"/>
                        <a:lumOff val="100000"/>
                      </a:schemeClr>
                    </a:gs>
                    <a:gs pos="35000">
                      <a:schemeClr val="accent6">
                        <a:lumMod val="0"/>
                        <a:lumOff val="100000"/>
                      </a:schemeClr>
                    </a:gs>
                    <a:gs pos="100000">
                      <a:schemeClr val="accent6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Akış Çizelgesi: Öteki İşlem 62"/>
                <p:cNvSpPr/>
                <p:nvPr/>
              </p:nvSpPr>
              <p:spPr>
                <a:xfrm>
                  <a:off x="6658822" y="2733185"/>
                  <a:ext cx="1369386" cy="598275"/>
                </a:xfrm>
                <a:prstGeom prst="flowChartAlternateProcess">
                  <a:avLst/>
                </a:prstGeom>
                <a:gradFill flip="none" rotWithShape="1">
                  <a:gsLst>
                    <a:gs pos="0">
                      <a:schemeClr val="accent6">
                        <a:lumMod val="0"/>
                        <a:lumOff val="100000"/>
                      </a:schemeClr>
                    </a:gs>
                    <a:gs pos="35000">
                      <a:schemeClr val="accent6">
                        <a:lumMod val="0"/>
                        <a:lumOff val="100000"/>
                      </a:schemeClr>
                    </a:gs>
                    <a:gs pos="100000">
                      <a:schemeClr val="accent6">
                        <a:lumMod val="100000"/>
                      </a:scheme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r-TR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57" name="Düz Ok Bağlayıcısı 56"/>
              <p:cNvCxnSpPr/>
              <p:nvPr/>
            </p:nvCxnSpPr>
            <p:spPr>
              <a:xfrm>
                <a:off x="2246285" y="3002175"/>
                <a:ext cx="613428" cy="2941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Düz Ok Bağlayıcısı 57"/>
              <p:cNvCxnSpPr>
                <a:endCxn id="62" idx="1"/>
              </p:cNvCxnSpPr>
              <p:nvPr/>
            </p:nvCxnSpPr>
            <p:spPr>
              <a:xfrm>
                <a:off x="4227486" y="3007614"/>
                <a:ext cx="482795" cy="2941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Düz Ok Bağlayıcısı 58"/>
              <p:cNvCxnSpPr/>
              <p:nvPr/>
            </p:nvCxnSpPr>
            <p:spPr>
              <a:xfrm>
                <a:off x="6078057" y="2996724"/>
                <a:ext cx="613428" cy="2941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Metin kutusu 52"/>
            <p:cNvSpPr txBox="1"/>
            <p:nvPr/>
          </p:nvSpPr>
          <p:spPr>
            <a:xfrm>
              <a:off x="3251155" y="3884648"/>
              <a:ext cx="1345790" cy="225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Değişiklik Analizi</a:t>
              </a:r>
              <a:endParaRPr lang="tr-TR" dirty="0"/>
            </a:p>
          </p:txBody>
        </p:sp>
        <p:sp>
          <p:nvSpPr>
            <p:cNvPr id="54" name="Metin kutusu 53"/>
            <p:cNvSpPr txBox="1"/>
            <p:nvPr/>
          </p:nvSpPr>
          <p:spPr>
            <a:xfrm>
              <a:off x="5072070" y="3856377"/>
              <a:ext cx="1313989" cy="39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Gereksinim </a:t>
              </a:r>
            </a:p>
            <a:p>
              <a:r>
                <a:rPr lang="tr-TR" dirty="0" smtClean="0"/>
                <a:t>Güncelleme</a:t>
              </a:r>
              <a:endParaRPr lang="tr-TR" dirty="0"/>
            </a:p>
          </p:txBody>
        </p:sp>
        <p:sp>
          <p:nvSpPr>
            <p:cNvPr id="55" name="Metin kutusu 54"/>
            <p:cNvSpPr txBox="1"/>
            <p:nvPr/>
          </p:nvSpPr>
          <p:spPr>
            <a:xfrm>
              <a:off x="7078477" y="3909356"/>
              <a:ext cx="1255263" cy="39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Yazılım Geliştirme</a:t>
              </a:r>
              <a:endParaRPr lang="tr-TR" dirty="0"/>
            </a:p>
          </p:txBody>
        </p:sp>
      </p:grpSp>
      <p:sp>
        <p:nvSpPr>
          <p:cNvPr id="64" name="Dikdörtgen 63"/>
          <p:cNvSpPr/>
          <p:nvPr/>
        </p:nvSpPr>
        <p:spPr>
          <a:xfrm>
            <a:off x="1172279" y="820710"/>
            <a:ext cx="3419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777777"/>
                </a:solidFill>
                <a:latin typeface="arial" panose="020B0604020202020204" pitchFamily="34" charset="0"/>
              </a:rPr>
              <a:t/>
            </a:r>
            <a:br>
              <a:rPr lang="tr-TR" dirty="0">
                <a:solidFill>
                  <a:srgbClr val="777777"/>
                </a:solidFill>
                <a:latin typeface="arial" panose="020B0604020202020204" pitchFamily="34" charset="0"/>
              </a:rPr>
            </a:br>
            <a:endParaRPr lang="tr-TR" dirty="0">
              <a:solidFill>
                <a:srgbClr val="777777"/>
              </a:solidFill>
              <a:latin typeface="Roboto"/>
            </a:endParaRPr>
          </a:p>
          <a:p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</a:rPr>
              <a:t>Arıza onarım süreci</a:t>
            </a:r>
            <a:endParaRPr lang="tr-TR" b="0" i="0" dirty="0">
              <a:solidFill>
                <a:srgbClr val="777777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Dikdörtgen 64"/>
          <p:cNvSpPr/>
          <p:nvPr/>
        </p:nvSpPr>
        <p:spPr>
          <a:xfrm>
            <a:off x="1233082" y="5676122"/>
            <a:ext cx="2971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arial" panose="020B0604020202020204" pitchFamily="34" charset="0"/>
              </a:rPr>
              <a:t>Yinelemeli geliştirme süreci</a:t>
            </a:r>
          </a:p>
        </p:txBody>
      </p:sp>
    </p:spTree>
    <p:extLst>
      <p:ext uri="{BB962C8B-B14F-4D97-AF65-F5344CB8AC3E}">
        <p14:creationId xmlns:p14="http://schemas.microsoft.com/office/powerpoint/2010/main" val="1981498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 BELGELERİ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Gereksinim Belgesi</a:t>
            </a:r>
          </a:p>
          <a:p>
            <a:r>
              <a:rPr lang="tr-TR" dirty="0" smtClean="0"/>
              <a:t>Program Tasarım Belgeleri</a:t>
            </a:r>
          </a:p>
          <a:p>
            <a:r>
              <a:rPr lang="tr-TR" dirty="0" smtClean="0"/>
              <a:t>Kaynak Kodu Listeleri</a:t>
            </a:r>
          </a:p>
          <a:p>
            <a:r>
              <a:rPr lang="tr-TR" dirty="0" smtClean="0"/>
              <a:t>Test Planları ve Geçerlilik Raporları</a:t>
            </a:r>
          </a:p>
          <a:p>
            <a:r>
              <a:rPr lang="tr-TR" dirty="0" smtClean="0"/>
              <a:t>Sistem Bakım Kılavuzu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219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BELGE ÜRETİMİ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Okuyucuyu daha ayrıntılı teknik tanımlamalara yönlendiren genel bakışları içeren </a:t>
            </a:r>
            <a:r>
              <a:rPr lang="tr-TR" dirty="0" smtClean="0"/>
              <a:t>dokümanlar </a:t>
            </a:r>
            <a:r>
              <a:rPr lang="tr-TR" dirty="0" err="1" smtClean="0"/>
              <a:t>dökümanlar</a:t>
            </a:r>
            <a:r>
              <a:rPr lang="tr-TR" dirty="0" smtClean="0"/>
              <a:t> hazırlayın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Kaliteli, okunabilir el kitapları hazırlayın - 20 yıl sürmelidirler</a:t>
            </a:r>
          </a:p>
          <a:p>
            <a:r>
              <a:rPr lang="tr-TR" dirty="0"/>
              <a:t>Mümkün olduğunca araç tarafından üretilen belgeleri kullanın.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732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BAKIM ÜCRETLERİ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Genellikle geliştirme maliyetlerinden daha büyüktür (uygulamaya bağlı olarak 2 * ila 100 *)</a:t>
            </a:r>
          </a:p>
          <a:p>
            <a:r>
              <a:rPr lang="tr-TR" dirty="0"/>
              <a:t>Hem teknik hem de teknik olmayan faktörlerden etkilenir</a:t>
            </a:r>
          </a:p>
          <a:p>
            <a:r>
              <a:rPr lang="tr-TR" dirty="0"/>
              <a:t>Yazılım devam ettikçe artar. Bakım, yazılım yapısını bozar, bu nedenle daha fazla bakım yapılmasını zorlaştırır.</a:t>
            </a:r>
          </a:p>
          <a:p>
            <a:r>
              <a:rPr lang="tr-TR" dirty="0" smtClean="0"/>
              <a:t>Yaşlanma yazılım destek ücretini  arttırır mı? </a:t>
            </a:r>
            <a:r>
              <a:rPr lang="tr-TR" dirty="0"/>
              <a:t>(Örneğin, eski diller, derleyiciler vb.)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269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Geliştirme/Bakım Ücretleri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36" name="Resim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214" y="1787071"/>
            <a:ext cx="88582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8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Bakım Ücret Faktörleri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Modül bağımsızlığı</a:t>
            </a:r>
          </a:p>
          <a:p>
            <a:pPr marL="0" indent="0">
              <a:buNone/>
            </a:pPr>
            <a:r>
              <a:rPr lang="tr-TR" dirty="0"/>
              <a:t>Bir </a:t>
            </a:r>
            <a:r>
              <a:rPr lang="tr-TR" dirty="0" smtClean="0"/>
              <a:t>modülü diğer modülleri  </a:t>
            </a:r>
            <a:r>
              <a:rPr lang="tr-TR" dirty="0"/>
              <a:t>etkilemeksizin değiştirmek mümkün olmalıdır</a:t>
            </a:r>
          </a:p>
          <a:p>
            <a:r>
              <a:rPr lang="tr-TR" dirty="0"/>
              <a:t>Programlama dili</a:t>
            </a:r>
          </a:p>
          <a:p>
            <a:pPr marL="0" indent="0">
              <a:buNone/>
            </a:pPr>
            <a:r>
              <a:rPr lang="tr-TR" dirty="0"/>
              <a:t>Üst </a:t>
            </a:r>
            <a:r>
              <a:rPr lang="tr-TR" dirty="0" smtClean="0"/>
              <a:t>düzey bir  dilde geliştirilmiş  programların bakımı daha </a:t>
            </a:r>
            <a:r>
              <a:rPr lang="tr-TR" dirty="0"/>
              <a:t>kolaydır</a:t>
            </a:r>
          </a:p>
          <a:p>
            <a:r>
              <a:rPr lang="tr-TR" dirty="0"/>
              <a:t>Programlama stili</a:t>
            </a:r>
          </a:p>
          <a:p>
            <a:pPr marL="0" indent="0">
              <a:buNone/>
            </a:pPr>
            <a:r>
              <a:rPr lang="tr-TR" dirty="0"/>
              <a:t>İyi yapılandırılmış programların bakımı kolaydır</a:t>
            </a:r>
          </a:p>
          <a:p>
            <a:r>
              <a:rPr lang="tr-TR" dirty="0"/>
              <a:t>Program doğrulama ve test</a:t>
            </a:r>
          </a:p>
          <a:p>
            <a:pPr marL="0" indent="0">
              <a:buNone/>
            </a:pPr>
            <a:r>
              <a:rPr lang="tr-TR" dirty="0" smtClean="0"/>
              <a:t>İyi test sonuçlarına sahip  programlar daha az  </a:t>
            </a:r>
            <a:r>
              <a:rPr lang="tr-TR" dirty="0"/>
              <a:t>düzeltici </a:t>
            </a:r>
            <a:r>
              <a:rPr lang="tr-TR" dirty="0" smtClean="0"/>
              <a:t>bakıma ihtiyaç duyarlar. 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800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Bakım Ücret Faktörleri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Belgeleme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İyi belgeler, programların anlaşılmasını kolaylaştırır</a:t>
            </a:r>
          </a:p>
          <a:p>
            <a:r>
              <a:rPr lang="tr-TR" dirty="0"/>
              <a:t>Konfigürasyon yönetimi</a:t>
            </a:r>
          </a:p>
          <a:p>
            <a:pPr marL="0" indent="0">
              <a:buNone/>
            </a:pPr>
            <a:r>
              <a:rPr lang="tr-TR" dirty="0"/>
              <a:t>İyi </a:t>
            </a:r>
            <a:r>
              <a:rPr lang="tr-TR" dirty="0" smtClean="0"/>
              <a:t>konfigürasyon yönetimi, </a:t>
            </a:r>
            <a:r>
              <a:rPr lang="tr-TR" dirty="0"/>
              <a:t>programlar </a:t>
            </a:r>
            <a:r>
              <a:rPr lang="tr-TR" dirty="0" smtClean="0"/>
              <a:t>ile  belgeler </a:t>
            </a:r>
            <a:r>
              <a:rPr lang="tr-TR" dirty="0"/>
              <a:t>arasındaki bağlantıların korunduğu anlamına gelir.</a:t>
            </a:r>
          </a:p>
          <a:p>
            <a:r>
              <a:rPr lang="tr-TR" dirty="0"/>
              <a:t>Uygulama alanı</a:t>
            </a:r>
          </a:p>
          <a:p>
            <a:pPr marL="0" indent="0">
              <a:buNone/>
            </a:pPr>
            <a:r>
              <a:rPr lang="tr-TR" dirty="0" smtClean="0"/>
              <a:t>İyi </a:t>
            </a:r>
            <a:r>
              <a:rPr lang="tr-TR" dirty="0"/>
              <a:t>anlaşılmış uygulama alanlarında bakım daha kolaydır</a:t>
            </a:r>
          </a:p>
          <a:p>
            <a:r>
              <a:rPr lang="tr-TR" dirty="0"/>
              <a:t>Personel </a:t>
            </a:r>
            <a:r>
              <a:rPr lang="tr-TR" dirty="0" smtClean="0"/>
              <a:t>istikrarı</a:t>
            </a:r>
          </a:p>
          <a:p>
            <a:r>
              <a:rPr lang="tr-TR" dirty="0" smtClean="0"/>
              <a:t>Geliştirmede çalışan personelin bakıma aktarımı veya bakım süresince personel istikrarı bakım ücretlerini azaltır.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2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Bakım Ücret Faktörleri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Program yaşı</a:t>
            </a:r>
          </a:p>
          <a:p>
            <a:pPr marL="0" indent="0">
              <a:buNone/>
            </a:pPr>
            <a:r>
              <a:rPr lang="tr-TR" dirty="0"/>
              <a:t>Daha eski program, daha pahalı (genellikle)</a:t>
            </a:r>
          </a:p>
          <a:p>
            <a:r>
              <a:rPr lang="tr-TR" dirty="0"/>
              <a:t>Dış ortam</a:t>
            </a:r>
          </a:p>
          <a:p>
            <a:pPr marL="0" indent="0">
              <a:buNone/>
            </a:pPr>
            <a:r>
              <a:rPr lang="tr-TR" dirty="0"/>
              <a:t>Bir program dış ortama bağımlıysa, çevresel değişiklikleri yansıtacak şekilde değiştirilmesi gerekebilir</a:t>
            </a:r>
          </a:p>
          <a:p>
            <a:r>
              <a:rPr lang="tr-TR" dirty="0"/>
              <a:t>Donanım istikrarı</a:t>
            </a:r>
          </a:p>
          <a:p>
            <a:pPr marL="0" indent="0">
              <a:buNone/>
            </a:pPr>
            <a:r>
              <a:rPr lang="tr-TR" dirty="0"/>
              <a:t>Stabil donanım için tasarlanan programlar, donanım değişiklikleri gibi değişime ihtiyaç duymazlar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828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Bakım Metrikleri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Kontrol </a:t>
            </a:r>
            <a:r>
              <a:rPr lang="tr-TR" dirty="0" smtClean="0"/>
              <a:t>karmaşıklığı: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Programındaki koşullu ifadeleri inceleyerek ölçülebilir</a:t>
            </a:r>
          </a:p>
          <a:p>
            <a:r>
              <a:rPr lang="tr-TR" dirty="0"/>
              <a:t>Veri </a:t>
            </a:r>
            <a:r>
              <a:rPr lang="tr-TR" dirty="0" smtClean="0"/>
              <a:t>karmaşıklığı: </a:t>
            </a:r>
          </a:p>
          <a:p>
            <a:pPr marL="0" indent="0">
              <a:buNone/>
            </a:pPr>
            <a:r>
              <a:rPr lang="tr-TR" dirty="0" smtClean="0"/>
              <a:t>Veri </a:t>
            </a:r>
            <a:r>
              <a:rPr lang="tr-TR" dirty="0"/>
              <a:t>yapıları ve bileşen </a:t>
            </a:r>
            <a:r>
              <a:rPr lang="tr-TR" dirty="0" smtClean="0"/>
              <a:t>ara yüzlerinin </a:t>
            </a:r>
            <a:r>
              <a:rPr lang="tr-TR" dirty="0"/>
              <a:t>karmaşıklığı.</a:t>
            </a:r>
          </a:p>
          <a:p>
            <a:r>
              <a:rPr lang="tr-TR" dirty="0"/>
              <a:t>Tanımlayıcı adlarının </a:t>
            </a:r>
            <a:r>
              <a:rPr lang="tr-TR" dirty="0" smtClean="0"/>
              <a:t>uzunluğu: </a:t>
            </a:r>
          </a:p>
          <a:p>
            <a:pPr marL="0" indent="0">
              <a:buNone/>
            </a:pPr>
            <a:r>
              <a:rPr lang="tr-TR" dirty="0" smtClean="0"/>
              <a:t>Daha </a:t>
            </a:r>
            <a:r>
              <a:rPr lang="tr-TR" dirty="0"/>
              <a:t>uzun </a:t>
            </a:r>
            <a:r>
              <a:rPr lang="tr-TR" dirty="0" smtClean="0"/>
              <a:t>isimleri </a:t>
            </a:r>
            <a:r>
              <a:rPr lang="tr-TR" dirty="0"/>
              <a:t>ima eder mi? Okunabilirlik</a:t>
            </a:r>
          </a:p>
          <a:p>
            <a:r>
              <a:rPr lang="tr-TR" dirty="0"/>
              <a:t>Program </a:t>
            </a:r>
            <a:r>
              <a:rPr lang="tr-TR" dirty="0" smtClean="0"/>
              <a:t>yorumları: </a:t>
            </a:r>
          </a:p>
          <a:p>
            <a:pPr marL="0" indent="0">
              <a:buNone/>
            </a:pPr>
            <a:r>
              <a:rPr lang="tr-TR" dirty="0" smtClean="0"/>
              <a:t>Belki </a:t>
            </a:r>
            <a:r>
              <a:rPr lang="tr-TR" dirty="0"/>
              <a:t>daha fazla yorum? Daha kolay bakım demek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75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30756" y="306132"/>
            <a:ext cx="9439585" cy="708536"/>
          </a:xfrm>
        </p:spPr>
        <p:txBody>
          <a:bodyPr/>
          <a:lstStyle/>
          <a:p>
            <a:r>
              <a:rPr lang="tr-TR" dirty="0"/>
              <a:t>HEDEFLER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1235205" y="1901591"/>
            <a:ext cx="10515600" cy="4351338"/>
          </a:xfrm>
        </p:spPr>
        <p:txBody>
          <a:bodyPr/>
          <a:lstStyle/>
          <a:p>
            <a:r>
              <a:rPr lang="tr-TR" dirty="0"/>
              <a:t>Bakım </a:t>
            </a:r>
            <a:r>
              <a:rPr lang="tr-TR" dirty="0" smtClean="0"/>
              <a:t>Süreci</a:t>
            </a:r>
            <a:endParaRPr lang="tr-TR" dirty="0"/>
          </a:p>
          <a:p>
            <a:r>
              <a:rPr lang="tr-TR" dirty="0"/>
              <a:t>Sistem </a:t>
            </a:r>
            <a:r>
              <a:rPr lang="tr-TR" dirty="0" smtClean="0"/>
              <a:t>Dokümantasyonu</a:t>
            </a:r>
            <a:endParaRPr lang="tr-TR" dirty="0"/>
          </a:p>
          <a:p>
            <a:r>
              <a:rPr lang="tr-TR" dirty="0"/>
              <a:t>Program </a:t>
            </a:r>
            <a:r>
              <a:rPr lang="tr-TR" dirty="0" smtClean="0"/>
              <a:t>Geliştirme Dinamikleri</a:t>
            </a:r>
            <a:endParaRPr lang="tr-TR" dirty="0"/>
          </a:p>
          <a:p>
            <a:r>
              <a:rPr lang="tr-TR" dirty="0"/>
              <a:t>Bakım </a:t>
            </a:r>
            <a:r>
              <a:rPr lang="tr-TR" dirty="0" smtClean="0"/>
              <a:t>Masrafları</a:t>
            </a:r>
            <a:endParaRPr lang="tr-TR" dirty="0"/>
          </a:p>
          <a:p>
            <a:r>
              <a:rPr lang="tr-TR" dirty="0"/>
              <a:t>Bakım </a:t>
            </a:r>
            <a:r>
              <a:rPr lang="tr-TR" dirty="0" smtClean="0"/>
              <a:t>Ölçümü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1840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Bakım Metrikleri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Kullanıcı etkileşimi:</a:t>
            </a:r>
          </a:p>
          <a:p>
            <a:pPr marL="0" indent="0">
              <a:buNone/>
            </a:pPr>
            <a:r>
              <a:rPr lang="tr-TR" dirty="0" smtClean="0"/>
              <a:t>Programın  </a:t>
            </a:r>
            <a:r>
              <a:rPr lang="tr-TR" dirty="0"/>
              <a:t>fazla kullanıcı </a:t>
            </a:r>
            <a:r>
              <a:rPr lang="tr-TR" dirty="0" smtClean="0"/>
              <a:t>Girdi </a:t>
            </a:r>
            <a:r>
              <a:rPr lang="tr-TR" dirty="0"/>
              <a:t>/ </a:t>
            </a:r>
            <a:r>
              <a:rPr lang="tr-TR" dirty="0" smtClean="0"/>
              <a:t>Çıktı gerektirmesi değişiklik istek miktarını arttırır.</a:t>
            </a:r>
            <a:endParaRPr lang="tr-TR" dirty="0"/>
          </a:p>
          <a:p>
            <a:r>
              <a:rPr lang="tr-TR" dirty="0"/>
              <a:t>Hız ve yer gereksinimleri:</a:t>
            </a:r>
          </a:p>
          <a:p>
            <a:pPr marL="0" indent="0">
              <a:buNone/>
            </a:pPr>
            <a:r>
              <a:rPr lang="tr-TR" dirty="0" smtClean="0"/>
              <a:t>Geliştirilmesi zor, </a:t>
            </a:r>
            <a:r>
              <a:rPr lang="tr-TR" dirty="0"/>
              <a:t>bakımı daha zor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903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Bakım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Kullanıma alınmış programın değiştirilmesi</a:t>
            </a:r>
          </a:p>
          <a:p>
            <a:r>
              <a:rPr lang="tr-TR" dirty="0"/>
              <a:t>Bakım yönetimi, değişim sürecinin planlanması ve </a:t>
            </a:r>
            <a:r>
              <a:rPr lang="tr-TR" dirty="0" err="1" smtClean="0"/>
              <a:t>gerçeklenmesi</a:t>
            </a:r>
            <a:r>
              <a:rPr lang="tr-TR" dirty="0" smtClean="0"/>
              <a:t>  </a:t>
            </a:r>
            <a:r>
              <a:rPr lang="tr-TR" dirty="0"/>
              <a:t>ile </a:t>
            </a:r>
            <a:r>
              <a:rPr lang="tr-TR" dirty="0" smtClean="0"/>
              <a:t>ilgilidir.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47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Sistemin gereksinimleri, </a:t>
            </a:r>
            <a:r>
              <a:rPr lang="tr-TR" dirty="0" smtClean="0"/>
              <a:t>zaman  geçtiği </a:t>
            </a:r>
            <a:r>
              <a:rPr lang="tr-TR" dirty="0"/>
              <a:t>için sistem geliştirilirken muhtemelen değişecektir. Dolayısıyla, teslim edilen bir sistem </a:t>
            </a:r>
            <a:r>
              <a:rPr lang="tr-TR" dirty="0" smtClean="0"/>
              <a:t>gereksinimleri  </a:t>
            </a:r>
            <a:r>
              <a:rPr lang="tr-TR" dirty="0"/>
              <a:t>karşılamayacak</a:t>
            </a:r>
            <a:r>
              <a:rPr lang="tr-TR" dirty="0" smtClean="0"/>
              <a:t>!</a:t>
            </a:r>
          </a:p>
          <a:p>
            <a:r>
              <a:rPr lang="tr-TR" dirty="0"/>
              <a:t>Sistemler </a:t>
            </a:r>
            <a:r>
              <a:rPr lang="tr-TR" dirty="0" smtClean="0"/>
              <a:t>çevrelerine  </a:t>
            </a:r>
            <a:r>
              <a:rPr lang="tr-TR" dirty="0"/>
              <a:t>sıkı sıkıya </a:t>
            </a:r>
            <a:r>
              <a:rPr lang="tr-TR" dirty="0" smtClean="0"/>
              <a:t>bağlıdırlar. </a:t>
            </a:r>
            <a:r>
              <a:rPr lang="tr-TR" dirty="0"/>
              <a:t>Bir sistem bir ortamda kurulduğunda o ortamı değiştirir ve bu nedenle sistem gereksinimlerini değiştirir</a:t>
            </a:r>
            <a:r>
              <a:rPr lang="tr-TR" dirty="0" smtClean="0"/>
              <a:t>.</a:t>
            </a:r>
          </a:p>
          <a:p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Sistemin kullanıcı gereksinimlerini karşılaması isteniyorsa bakım yapılması zorunludur.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4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Bakım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İyileştirme (</a:t>
            </a:r>
            <a:r>
              <a:rPr lang="tr-TR" dirty="0" err="1" smtClean="0"/>
              <a:t>perfective</a:t>
            </a:r>
            <a:r>
              <a:rPr lang="tr-TR" dirty="0" smtClean="0"/>
              <a:t>) Bakımı</a:t>
            </a:r>
            <a:endParaRPr lang="tr-TR" dirty="0"/>
          </a:p>
          <a:p>
            <a:r>
              <a:rPr lang="tr-TR" dirty="0"/>
              <a:t>Bir sistemi, gereksinimlerini daha etkili bir şekilde karşılamak için </a:t>
            </a:r>
            <a:r>
              <a:rPr lang="tr-TR" dirty="0" smtClean="0"/>
              <a:t>değiştirme</a:t>
            </a:r>
          </a:p>
          <a:p>
            <a:pPr marL="0" indent="0">
              <a:buNone/>
            </a:pPr>
            <a:r>
              <a:rPr lang="tr-TR" dirty="0" smtClean="0"/>
              <a:t>Uyarlama  (</a:t>
            </a:r>
            <a:r>
              <a:rPr lang="tr-TR" dirty="0" err="1" smtClean="0"/>
              <a:t>Adaptive</a:t>
            </a:r>
            <a:r>
              <a:rPr lang="tr-TR" dirty="0" smtClean="0"/>
              <a:t>) Bakımı</a:t>
            </a:r>
            <a:endParaRPr lang="tr-TR" dirty="0"/>
          </a:p>
          <a:p>
            <a:r>
              <a:rPr lang="tr-TR" dirty="0"/>
              <a:t>Bir </a:t>
            </a:r>
            <a:r>
              <a:rPr lang="tr-TR" dirty="0" smtClean="0"/>
              <a:t>sistemi </a:t>
            </a:r>
            <a:r>
              <a:rPr lang="tr-TR" dirty="0"/>
              <a:t>yeni gereksinimleri karşılamak üzere </a:t>
            </a:r>
            <a:r>
              <a:rPr lang="tr-TR" dirty="0" smtClean="0"/>
              <a:t>değiştirme</a:t>
            </a:r>
          </a:p>
          <a:p>
            <a:pPr marL="0" indent="0">
              <a:buNone/>
            </a:pPr>
            <a:r>
              <a:rPr lang="tr-TR" dirty="0"/>
              <a:t>Düzeltici </a:t>
            </a:r>
            <a:r>
              <a:rPr lang="tr-TR" dirty="0" smtClean="0"/>
              <a:t>(</a:t>
            </a:r>
            <a:r>
              <a:rPr lang="tr-TR" dirty="0" err="1" smtClean="0"/>
              <a:t>corrective</a:t>
            </a:r>
            <a:r>
              <a:rPr lang="tr-TR" dirty="0" smtClean="0"/>
              <a:t>) Bakım</a:t>
            </a:r>
            <a:endParaRPr lang="tr-TR" dirty="0"/>
          </a:p>
          <a:p>
            <a:r>
              <a:rPr lang="tr-TR" dirty="0"/>
              <a:t>Bir sistemi, eksikliklerin gereksinimlerine uygun şekilde düzeltmek için değiştirme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605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Bakım Oranları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6</a:t>
            </a:fld>
            <a:endParaRPr lang="tr-TR"/>
          </a:p>
        </p:txBody>
      </p:sp>
      <p:grpSp>
        <p:nvGrpSpPr>
          <p:cNvPr id="42" name="Grup 41"/>
          <p:cNvGrpSpPr/>
          <p:nvPr/>
        </p:nvGrpSpPr>
        <p:grpSpPr>
          <a:xfrm>
            <a:off x="3480244" y="1316778"/>
            <a:ext cx="5375286" cy="5048591"/>
            <a:chOff x="5978513" y="1316778"/>
            <a:chExt cx="5375286" cy="5048591"/>
          </a:xfrm>
        </p:grpSpPr>
        <p:pic>
          <p:nvPicPr>
            <p:cNvPr id="38" name="Resim 3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78513" y="1316778"/>
              <a:ext cx="5375286" cy="5048591"/>
            </a:xfrm>
            <a:prstGeom prst="rect">
              <a:avLst/>
            </a:prstGeom>
          </p:spPr>
        </p:pic>
        <p:sp>
          <p:nvSpPr>
            <p:cNvPr id="39" name="Metin kutusu 38"/>
            <p:cNvSpPr txBox="1"/>
            <p:nvPr/>
          </p:nvSpPr>
          <p:spPr>
            <a:xfrm>
              <a:off x="8666156" y="3512346"/>
              <a:ext cx="19594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400" dirty="0" smtClean="0"/>
                <a:t>İyileştirme</a:t>
              </a:r>
            </a:p>
            <a:p>
              <a:r>
                <a:rPr lang="tr-TR" sz="2400" dirty="0" smtClean="0"/>
                <a:t>       %65</a:t>
              </a:r>
              <a:endParaRPr lang="tr-TR" sz="2400" dirty="0"/>
            </a:p>
          </p:txBody>
        </p:sp>
        <p:sp>
          <p:nvSpPr>
            <p:cNvPr id="40" name="Metin kutusu 39"/>
            <p:cNvSpPr txBox="1"/>
            <p:nvPr/>
          </p:nvSpPr>
          <p:spPr>
            <a:xfrm>
              <a:off x="6826470" y="1999064"/>
              <a:ext cx="19594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400" dirty="0" smtClean="0"/>
                <a:t>Düzeltici</a:t>
              </a:r>
            </a:p>
            <a:p>
              <a:r>
                <a:rPr lang="tr-TR" sz="2400" dirty="0" smtClean="0"/>
                <a:t>   %17</a:t>
              </a:r>
              <a:endParaRPr lang="tr-TR" sz="2400" dirty="0"/>
            </a:p>
          </p:txBody>
        </p:sp>
        <p:sp>
          <p:nvSpPr>
            <p:cNvPr id="41" name="Metin kutusu 40"/>
            <p:cNvSpPr txBox="1"/>
            <p:nvPr/>
          </p:nvSpPr>
          <p:spPr>
            <a:xfrm>
              <a:off x="6342621" y="3512345"/>
              <a:ext cx="19594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400" dirty="0" smtClean="0"/>
                <a:t>Uyarlama</a:t>
              </a:r>
            </a:p>
            <a:p>
              <a:r>
                <a:rPr lang="tr-TR" sz="2400" dirty="0" smtClean="0"/>
                <a:t>     %18</a:t>
              </a:r>
              <a:endParaRPr lang="tr-TR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69751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Sistemin Geliştirilmesi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Sisteme geliştirildikten sonra sisteme yeni işlevsellik ekleme genellikle sistem geliştirilme aşamasına göre fazla maliyet gerektirir.</a:t>
            </a:r>
          </a:p>
          <a:p>
            <a:r>
              <a:rPr lang="tr-TR" dirty="0"/>
              <a:t>Bakım personeli çoğu zaman deneyimsizdir ve uygulama alanına yabancıdır</a:t>
            </a:r>
            <a:r>
              <a:rPr lang="tr-TR" dirty="0" smtClean="0"/>
              <a:t>.</a:t>
            </a:r>
          </a:p>
          <a:p>
            <a:r>
              <a:rPr lang="tr-TR" dirty="0"/>
              <a:t>Programlar kötü yapılandırılmış ve anlaşılması zor </a:t>
            </a:r>
            <a:r>
              <a:rPr lang="tr-TR" dirty="0" smtClean="0"/>
              <a:t>olabilir</a:t>
            </a:r>
          </a:p>
          <a:p>
            <a:r>
              <a:rPr lang="tr-TR" dirty="0"/>
              <a:t>Sistemin karmaşıklığı, etki değerlendirmesini zorlaştırdığı için değişiklikler yeni hatalar </a:t>
            </a:r>
            <a:r>
              <a:rPr lang="tr-TR" dirty="0" smtClean="0"/>
              <a:t>getirebilir</a:t>
            </a:r>
          </a:p>
          <a:p>
            <a:r>
              <a:rPr lang="tr-TR" dirty="0"/>
              <a:t>Sürekli değişimden dolayı yapı </a:t>
            </a:r>
            <a:r>
              <a:rPr lang="tr-TR" dirty="0" smtClean="0"/>
              <a:t>bozulabilir</a:t>
            </a:r>
          </a:p>
          <a:p>
            <a:r>
              <a:rPr lang="tr-TR" dirty="0"/>
              <a:t>Programı açıklayan belgeler mevcut olmayabilir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127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Bakım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Zorlayıcı ve yaratıcı olarak görülmeyen bakım, geliştirme kadrosunda zayıf bir imaja sahiptir.</a:t>
            </a:r>
          </a:p>
          <a:p>
            <a:endParaRPr lang="tr-TR" dirty="0"/>
          </a:p>
          <a:p>
            <a:r>
              <a:rPr lang="tr-TR" dirty="0"/>
              <a:t>Yazılım muhafaza edildiğinde bakım maliyetleri artar mı</a:t>
            </a:r>
            <a:r>
              <a:rPr lang="tr-TR" dirty="0" smtClean="0"/>
              <a:t>?</a:t>
            </a:r>
          </a:p>
          <a:p>
            <a:endParaRPr lang="tr-TR" dirty="0"/>
          </a:p>
          <a:p>
            <a:r>
              <a:rPr lang="tr-TR" dirty="0"/>
              <a:t>Sürdürülebilecek yazılım miktarı zamanla artar</a:t>
            </a:r>
          </a:p>
          <a:p>
            <a:endParaRPr lang="tr-TR" dirty="0"/>
          </a:p>
          <a:p>
            <a:r>
              <a:rPr lang="tr-TR" dirty="0"/>
              <a:t>Yetersiz yapılandırma yönetimi sıklıkla bir sistemin farklı gösterimlerinin adım dışı olduğu anlamına gelir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6473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Bakım, müşterilerin değişim talepleri veya pazarlama gereksinimleri tarafından </a:t>
            </a:r>
            <a:r>
              <a:rPr lang="tr-TR" dirty="0" smtClean="0"/>
              <a:t>tetiklenir</a:t>
            </a:r>
          </a:p>
          <a:p>
            <a:r>
              <a:rPr lang="tr-TR" dirty="0"/>
              <a:t>Değişiklikler normalde sistemin yeni bir sürümünde toplanır ve uygulanır</a:t>
            </a:r>
          </a:p>
          <a:p>
            <a:endParaRPr lang="tr-TR" dirty="0"/>
          </a:p>
          <a:p>
            <a:r>
              <a:rPr lang="tr-TR" dirty="0"/>
              <a:t>Programlar bazen eksiksiz bir süreç yinelemesi yapılmaksızın onarılmaya ihtiyaç duyarlar, ancak dokümantasyon ve programların adım adım </a:t>
            </a:r>
            <a:r>
              <a:rPr lang="tr-TR" dirty="0" smtClean="0"/>
              <a:t>uygulanmasına  </a:t>
            </a:r>
            <a:r>
              <a:rPr lang="tr-TR" dirty="0"/>
              <a:t>yol açtığı için bu </a:t>
            </a:r>
            <a:r>
              <a:rPr lang="tr-TR" dirty="0" smtClean="0"/>
              <a:t>tehlikelidir (düzeltici  ve uyarlama bakımları)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623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1411</TotalTime>
  <Words>681</Words>
  <Application>Microsoft Office PowerPoint</Application>
  <PresentationFormat>Geniş ekran</PresentationFormat>
  <Paragraphs>151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8" baseType="lpstr">
      <vt:lpstr>Arial</vt:lpstr>
      <vt:lpstr>Arial</vt:lpstr>
      <vt:lpstr>Calibri</vt:lpstr>
      <vt:lpstr>Calibri Light</vt:lpstr>
      <vt:lpstr>Roboto</vt:lpstr>
      <vt:lpstr>Times New Roman</vt:lpstr>
      <vt:lpstr>Wingdings</vt:lpstr>
      <vt:lpstr>Office Teması</vt:lpstr>
      <vt:lpstr>PowerPoint Sunusu</vt:lpstr>
      <vt:lpstr>HEDEFLER</vt:lpstr>
      <vt:lpstr>Bakım </vt:lpstr>
      <vt:lpstr>PowerPoint Sunusu</vt:lpstr>
      <vt:lpstr>Bakım Türleri</vt:lpstr>
      <vt:lpstr>Bakım Oranları</vt:lpstr>
      <vt:lpstr>Sistemin Geliştirilmesi</vt:lpstr>
      <vt:lpstr>Bakım Yönetimi</vt:lpstr>
      <vt:lpstr>PowerPoint Sunusu</vt:lpstr>
      <vt:lpstr>BAKIM SÜRECİ</vt:lpstr>
      <vt:lpstr>DEĞİŞİM SÜREÇLERİ</vt:lpstr>
      <vt:lpstr>SİSTEM BELGELERİ</vt:lpstr>
      <vt:lpstr>BELGE ÜRETİMİ</vt:lpstr>
      <vt:lpstr>BAKIM ÜCRETLERİ</vt:lpstr>
      <vt:lpstr>Geliştirme/Bakım Ücretleri</vt:lpstr>
      <vt:lpstr>Bakım Ücret Faktörleri</vt:lpstr>
      <vt:lpstr>Bakım Ücret Faktörleri</vt:lpstr>
      <vt:lpstr>Bakım Ücret Faktörleri</vt:lpstr>
      <vt:lpstr>Bakım Metrikleri</vt:lpstr>
      <vt:lpstr>Bakım Metrikleri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AnkaraUni</cp:lastModifiedBy>
  <cp:revision>173</cp:revision>
  <dcterms:created xsi:type="dcterms:W3CDTF">2015-04-17T19:37:46Z</dcterms:created>
  <dcterms:modified xsi:type="dcterms:W3CDTF">2018-06-13T13:56:41Z</dcterms:modified>
</cp:coreProperties>
</file>