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307" r:id="rId2"/>
    <p:sldId id="305" r:id="rId3"/>
    <p:sldId id="306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318" r:id="rId15"/>
    <p:sldId id="319" r:id="rId16"/>
    <p:sldId id="320" r:id="rId17"/>
    <p:sldId id="321" r:id="rId18"/>
    <p:sldId id="322" r:id="rId19"/>
    <p:sldId id="323" r:id="rId20"/>
    <p:sldId id="324" r:id="rId21"/>
  </p:sldIdLst>
  <p:sldSz cx="12192000" cy="6858000"/>
  <p:notesSz cx="6761163" cy="9942513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32">
          <p15:clr>
            <a:srgbClr val="A4A3A4"/>
          </p15:clr>
        </p15:guide>
        <p15:guide id="4" pos="213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karaUni" initials="A" lastIdx="2" clrIdx="0">
    <p:extLst>
      <p:ext uri="{19B8F6BF-5375-455C-9EA6-DF929625EA0E}">
        <p15:presenceInfo xmlns:p15="http://schemas.microsoft.com/office/powerpoint/2012/main" userId="AnkaraUni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F4823C"/>
    <a:srgbClr val="F8AA38"/>
    <a:srgbClr val="C86808"/>
    <a:srgbClr val="C5AF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018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132" y="-84"/>
      </p:cViewPr>
      <p:guideLst>
        <p:guide orient="horz" pos="2880"/>
        <p:guide pos="2160"/>
        <p:guide orient="horz" pos="3132"/>
        <p:guide pos="213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863B-7576-46C9-88BD-2B6CABFD981D}" type="datetimeFigureOut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6117" y="4784835"/>
            <a:ext cx="5408930" cy="391486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885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375297-97BD-4FF3-9198-95958F815117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95996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375297-97BD-4FF3-9198-95958F815117}" type="slidenum">
              <a:rPr lang="tr-TR" smtClean="0">
                <a:solidFill>
                  <a:prstClr val="black"/>
                </a:solidFill>
              </a:rPr>
              <a:pPr/>
              <a:t>1</a:t>
            </a:fld>
            <a:endParaRPr lang="tr-T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3140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Resim 2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2345412" y="3530043"/>
            <a:ext cx="9144000" cy="1539903"/>
          </a:xfrm>
        </p:spPr>
        <p:txBody>
          <a:bodyPr anchor="b"/>
          <a:lstStyle>
            <a:lvl1pPr algn="ctr">
              <a:defRPr sz="6000" b="1">
                <a:solidFill>
                  <a:srgbClr val="C00000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16C87B8-F90C-45B3-81D6-E21A7E1D81A7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01481" y="156040"/>
            <a:ext cx="11521594" cy="4143954"/>
            <a:chOff x="0" y="343652"/>
            <a:chExt cx="8082167" cy="3131068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408617"/>
              <a:ext cx="8082167" cy="3066103"/>
              <a:chOff x="0" y="856378"/>
              <a:chExt cx="8470941" cy="3285993"/>
            </a:xfrm>
          </p:grpSpPr>
          <p:sp>
            <p:nvSpPr>
              <p:cNvPr id="11" name="Rectangle 12"/>
              <p:cNvSpPr>
                <a:spLocks noChangeArrowheads="1"/>
              </p:cNvSpPr>
              <p:nvPr userDrawn="1"/>
            </p:nvSpPr>
            <p:spPr bwMode="auto">
              <a:xfrm rot="16200000">
                <a:off x="8441714" y="1339324"/>
                <a:ext cx="6153" cy="523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tr-TR"/>
              </a:p>
            </p:txBody>
          </p:sp>
          <p:sp>
            <p:nvSpPr>
              <p:cNvPr id="12" name="Прямоугольник 1"/>
              <p:cNvSpPr/>
              <p:nvPr userDrawn="1"/>
            </p:nvSpPr>
            <p:spPr>
              <a:xfrm>
                <a:off x="1404487" y="1785042"/>
                <a:ext cx="6963028" cy="1484714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3"/>
              <p:cNvSpPr/>
              <p:nvPr userDrawn="1"/>
            </p:nvSpPr>
            <p:spPr>
              <a:xfrm rot="2700000">
                <a:off x="1034369" y="2941441"/>
                <a:ext cx="695885" cy="695885"/>
              </a:xfrm>
              <a:prstGeom prst="rect">
                <a:avLst/>
              </a:prstGeom>
              <a:solidFill>
                <a:srgbClr val="F8A90C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75"/>
              <p:cNvSpPr/>
              <p:nvPr userDrawn="1"/>
            </p:nvSpPr>
            <p:spPr>
              <a:xfrm rot="2700000">
                <a:off x="522132" y="2429204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76"/>
              <p:cNvSpPr/>
              <p:nvPr userDrawn="1"/>
            </p:nvSpPr>
            <p:spPr>
              <a:xfrm rot="2700000">
                <a:off x="10086" y="1908996"/>
                <a:ext cx="695885" cy="695885"/>
              </a:xfrm>
              <a:prstGeom prst="rect">
                <a:avLst/>
              </a:prstGeom>
              <a:solidFill>
                <a:schemeClr val="bg1">
                  <a:lumMod val="50000"/>
                </a:schemeClr>
              </a:solidFill>
              <a:ln w="381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77"/>
              <p:cNvSpPr/>
              <p:nvPr userDrawn="1"/>
            </p:nvSpPr>
            <p:spPr>
              <a:xfrm rot="2700000">
                <a:off x="655832" y="1048438"/>
                <a:ext cx="1451816" cy="1416004"/>
              </a:xfrm>
              <a:prstGeom prst="rect">
                <a:avLst/>
              </a:prstGeom>
              <a:solidFill>
                <a:srgbClr val="AAAAAA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78"/>
              <p:cNvSpPr/>
              <p:nvPr userDrawn="1"/>
            </p:nvSpPr>
            <p:spPr>
              <a:xfrm rot="2700000">
                <a:off x="0" y="856378"/>
                <a:ext cx="695885" cy="695885"/>
              </a:xfrm>
              <a:prstGeom prst="rect">
                <a:avLst/>
              </a:prstGeom>
              <a:solidFill>
                <a:srgbClr val="C80D1F"/>
              </a:solidFill>
              <a:ln w="5715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79"/>
              <p:cNvSpPr/>
              <p:nvPr userDrawn="1"/>
            </p:nvSpPr>
            <p:spPr>
              <a:xfrm rot="2700000">
                <a:off x="532218" y="3446486"/>
                <a:ext cx="695885" cy="695885"/>
              </a:xfrm>
              <a:prstGeom prst="rect">
                <a:avLst/>
              </a:prstGeom>
              <a:solidFill>
                <a:srgbClr val="EA5060"/>
              </a:solidFill>
              <a:ln w="5715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Shape 1420"/>
              <p:cNvSpPr/>
              <p:nvPr userDrawn="1"/>
            </p:nvSpPr>
            <p:spPr bwMode="auto">
              <a:xfrm>
                <a:off x="1231147" y="1596434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4277" y="7976"/>
                    </a:moveTo>
                    <a:cubicBezTo>
                      <a:pt x="3988" y="7976"/>
                      <a:pt x="3706" y="8031"/>
                      <a:pt x="3435" y="8149"/>
                    </a:cubicBezTo>
                    <a:cubicBezTo>
                      <a:pt x="3161" y="8266"/>
                      <a:pt x="2904" y="8428"/>
                      <a:pt x="2666" y="8628"/>
                    </a:cubicBezTo>
                    <a:cubicBezTo>
                      <a:pt x="2429" y="8830"/>
                      <a:pt x="2220" y="9071"/>
                      <a:pt x="2044" y="9344"/>
                    </a:cubicBezTo>
                    <a:cubicBezTo>
                      <a:pt x="1868" y="9621"/>
                      <a:pt x="1731" y="9926"/>
                      <a:pt x="1628" y="10252"/>
                    </a:cubicBezTo>
                    <a:lnTo>
                      <a:pt x="0" y="16271"/>
                    </a:lnTo>
                    <a:lnTo>
                      <a:pt x="0" y="1619"/>
                    </a:lnTo>
                    <a:cubicBezTo>
                      <a:pt x="0" y="1178"/>
                      <a:pt x="132" y="796"/>
                      <a:pt x="399" y="479"/>
                    </a:cubicBezTo>
                    <a:cubicBezTo>
                      <a:pt x="663" y="162"/>
                      <a:pt x="982" y="0"/>
                      <a:pt x="1349" y="0"/>
                    </a:cubicBezTo>
                    <a:lnTo>
                      <a:pt x="9460" y="0"/>
                    </a:lnTo>
                    <a:cubicBezTo>
                      <a:pt x="9824" y="0"/>
                      <a:pt x="10140" y="162"/>
                      <a:pt x="10407" y="479"/>
                    </a:cubicBezTo>
                    <a:cubicBezTo>
                      <a:pt x="10674" y="796"/>
                      <a:pt x="10806" y="1178"/>
                      <a:pt x="10806" y="1619"/>
                    </a:cubicBezTo>
                    <a:cubicBezTo>
                      <a:pt x="10806" y="2059"/>
                      <a:pt x="10938" y="2438"/>
                      <a:pt x="11198" y="2750"/>
                    </a:cubicBezTo>
                    <a:cubicBezTo>
                      <a:pt x="11460" y="3064"/>
                      <a:pt x="11773" y="3223"/>
                      <a:pt x="12143" y="3223"/>
                    </a:cubicBezTo>
                    <a:lnTo>
                      <a:pt x="17333" y="3223"/>
                    </a:lnTo>
                    <a:cubicBezTo>
                      <a:pt x="17700" y="3223"/>
                      <a:pt x="18016" y="3384"/>
                      <a:pt x="18278" y="3713"/>
                    </a:cubicBezTo>
                    <a:cubicBezTo>
                      <a:pt x="18540" y="4042"/>
                      <a:pt x="18670" y="4427"/>
                      <a:pt x="18670" y="4868"/>
                    </a:cubicBezTo>
                    <a:lnTo>
                      <a:pt x="18670" y="7976"/>
                    </a:lnTo>
                    <a:lnTo>
                      <a:pt x="4277" y="7976"/>
                    </a:lnTo>
                    <a:close/>
                    <a:moveTo>
                      <a:pt x="21600" y="10141"/>
                    </a:moveTo>
                    <a:lnTo>
                      <a:pt x="18552" y="20801"/>
                    </a:lnTo>
                    <a:cubicBezTo>
                      <a:pt x="18506" y="21015"/>
                      <a:pt x="18386" y="21203"/>
                      <a:pt x="18195" y="21362"/>
                    </a:cubicBezTo>
                    <a:cubicBezTo>
                      <a:pt x="18004" y="21521"/>
                      <a:pt x="17818" y="21600"/>
                      <a:pt x="17639" y="21600"/>
                    </a:cubicBezTo>
                    <a:lnTo>
                      <a:pt x="504" y="21600"/>
                    </a:lnTo>
                    <a:lnTo>
                      <a:pt x="3388" y="10913"/>
                    </a:lnTo>
                    <a:cubicBezTo>
                      <a:pt x="3435" y="10699"/>
                      <a:pt x="3552" y="10517"/>
                      <a:pt x="3746" y="10364"/>
                    </a:cubicBezTo>
                    <a:cubicBezTo>
                      <a:pt x="3937" y="10214"/>
                      <a:pt x="4120" y="10141"/>
                      <a:pt x="4301" y="10141"/>
                    </a:cubicBezTo>
                    <a:lnTo>
                      <a:pt x="21600" y="10141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0" name="Shape 1458"/>
              <p:cNvSpPr/>
              <p:nvPr userDrawn="1"/>
            </p:nvSpPr>
            <p:spPr bwMode="auto">
              <a:xfrm>
                <a:off x="175278" y="2073390"/>
                <a:ext cx="365500" cy="357074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17909" y="6867"/>
                    </a:moveTo>
                    <a:cubicBezTo>
                      <a:pt x="18210" y="7364"/>
                      <a:pt x="18439" y="7917"/>
                      <a:pt x="18600" y="8530"/>
                    </a:cubicBezTo>
                    <a:cubicBezTo>
                      <a:pt x="19045" y="8620"/>
                      <a:pt x="19513" y="8680"/>
                      <a:pt x="20005" y="8705"/>
                    </a:cubicBezTo>
                    <a:cubicBezTo>
                      <a:pt x="20498" y="8733"/>
                      <a:pt x="20957" y="8821"/>
                      <a:pt x="21382" y="8976"/>
                    </a:cubicBezTo>
                    <a:cubicBezTo>
                      <a:pt x="21526" y="9013"/>
                      <a:pt x="21600" y="9092"/>
                      <a:pt x="21600" y="9219"/>
                    </a:cubicBezTo>
                    <a:lnTo>
                      <a:pt x="21600" y="12410"/>
                    </a:lnTo>
                    <a:cubicBezTo>
                      <a:pt x="21600" y="12517"/>
                      <a:pt x="21464" y="12613"/>
                      <a:pt x="21198" y="12697"/>
                    </a:cubicBezTo>
                    <a:cubicBezTo>
                      <a:pt x="20932" y="12788"/>
                      <a:pt x="20623" y="12853"/>
                      <a:pt x="20269" y="12909"/>
                    </a:cubicBezTo>
                    <a:cubicBezTo>
                      <a:pt x="19918" y="12963"/>
                      <a:pt x="19575" y="13002"/>
                      <a:pt x="19241" y="13031"/>
                    </a:cubicBezTo>
                    <a:cubicBezTo>
                      <a:pt x="18904" y="13056"/>
                      <a:pt x="18683" y="13079"/>
                      <a:pt x="18575" y="13098"/>
                    </a:cubicBezTo>
                    <a:cubicBezTo>
                      <a:pt x="18448" y="13612"/>
                      <a:pt x="18238" y="14137"/>
                      <a:pt x="17938" y="14680"/>
                    </a:cubicBezTo>
                    <a:cubicBezTo>
                      <a:pt x="18433" y="15417"/>
                      <a:pt x="18983" y="16125"/>
                      <a:pt x="19578" y="16803"/>
                    </a:cubicBezTo>
                    <a:lnTo>
                      <a:pt x="19660" y="17006"/>
                    </a:lnTo>
                    <a:cubicBezTo>
                      <a:pt x="19660" y="17077"/>
                      <a:pt x="19535" y="17252"/>
                      <a:pt x="19286" y="17523"/>
                    </a:cubicBezTo>
                    <a:cubicBezTo>
                      <a:pt x="19037" y="17800"/>
                      <a:pt x="18756" y="18096"/>
                      <a:pt x="18439" y="18412"/>
                    </a:cubicBezTo>
                    <a:cubicBezTo>
                      <a:pt x="18122" y="18726"/>
                      <a:pt x="17822" y="19008"/>
                      <a:pt x="17538" y="19257"/>
                    </a:cubicBezTo>
                    <a:cubicBezTo>
                      <a:pt x="17252" y="19505"/>
                      <a:pt x="17068" y="19626"/>
                      <a:pt x="16989" y="19626"/>
                    </a:cubicBezTo>
                    <a:cubicBezTo>
                      <a:pt x="16969" y="19626"/>
                      <a:pt x="16850" y="19542"/>
                      <a:pt x="16629" y="19378"/>
                    </a:cubicBezTo>
                    <a:cubicBezTo>
                      <a:pt x="16408" y="19211"/>
                      <a:pt x="16165" y="19025"/>
                      <a:pt x="15896" y="18822"/>
                    </a:cubicBezTo>
                    <a:cubicBezTo>
                      <a:pt x="15629" y="18621"/>
                      <a:pt x="15377" y="18426"/>
                      <a:pt x="15136" y="18240"/>
                    </a:cubicBezTo>
                    <a:cubicBezTo>
                      <a:pt x="14898" y="18056"/>
                      <a:pt x="14746" y="17946"/>
                      <a:pt x="14683" y="17910"/>
                    </a:cubicBezTo>
                    <a:cubicBezTo>
                      <a:pt x="14420" y="18054"/>
                      <a:pt x="14156" y="18178"/>
                      <a:pt x="13890" y="18282"/>
                    </a:cubicBezTo>
                    <a:cubicBezTo>
                      <a:pt x="13624" y="18384"/>
                      <a:pt x="13355" y="18472"/>
                      <a:pt x="13083" y="18545"/>
                    </a:cubicBezTo>
                    <a:cubicBezTo>
                      <a:pt x="13066" y="18655"/>
                      <a:pt x="13040" y="18875"/>
                      <a:pt x="13009" y="19214"/>
                    </a:cubicBezTo>
                    <a:cubicBezTo>
                      <a:pt x="12978" y="19553"/>
                      <a:pt x="12933" y="19895"/>
                      <a:pt x="12879" y="20242"/>
                    </a:cubicBezTo>
                    <a:cubicBezTo>
                      <a:pt x="12825" y="20589"/>
                      <a:pt x="12763" y="20903"/>
                      <a:pt x="12692" y="21179"/>
                    </a:cubicBezTo>
                    <a:cubicBezTo>
                      <a:pt x="12618" y="21462"/>
                      <a:pt x="12522" y="21600"/>
                      <a:pt x="12406" y="21600"/>
                    </a:cubicBezTo>
                    <a:lnTo>
                      <a:pt x="9191" y="21600"/>
                    </a:lnTo>
                    <a:cubicBezTo>
                      <a:pt x="9064" y="21600"/>
                      <a:pt x="8979" y="21521"/>
                      <a:pt x="8933" y="21371"/>
                    </a:cubicBezTo>
                    <a:cubicBezTo>
                      <a:pt x="8806" y="20928"/>
                      <a:pt x="8721" y="20462"/>
                      <a:pt x="8679" y="19979"/>
                    </a:cubicBezTo>
                    <a:cubicBezTo>
                      <a:pt x="8630" y="19494"/>
                      <a:pt x="8582" y="19031"/>
                      <a:pt x="8528" y="18585"/>
                    </a:cubicBezTo>
                    <a:cubicBezTo>
                      <a:pt x="7976" y="18424"/>
                      <a:pt x="7446" y="18198"/>
                      <a:pt x="6942" y="17910"/>
                    </a:cubicBezTo>
                    <a:cubicBezTo>
                      <a:pt x="6568" y="18192"/>
                      <a:pt x="6203" y="18460"/>
                      <a:pt x="5843" y="18726"/>
                    </a:cubicBezTo>
                    <a:cubicBezTo>
                      <a:pt x="5481" y="18994"/>
                      <a:pt x="5124" y="19276"/>
                      <a:pt x="4773" y="19573"/>
                    </a:cubicBezTo>
                    <a:lnTo>
                      <a:pt x="4608" y="19626"/>
                    </a:lnTo>
                    <a:cubicBezTo>
                      <a:pt x="4555" y="19626"/>
                      <a:pt x="4387" y="19505"/>
                      <a:pt x="4107" y="19256"/>
                    </a:cubicBezTo>
                    <a:cubicBezTo>
                      <a:pt x="3827" y="19008"/>
                      <a:pt x="3535" y="18726"/>
                      <a:pt x="3232" y="18412"/>
                    </a:cubicBezTo>
                    <a:cubicBezTo>
                      <a:pt x="2929" y="18096"/>
                      <a:pt x="2654" y="17800"/>
                      <a:pt x="2405" y="17523"/>
                    </a:cubicBezTo>
                    <a:cubicBezTo>
                      <a:pt x="2155" y="17252"/>
                      <a:pt x="2031" y="17077"/>
                      <a:pt x="2031" y="17006"/>
                    </a:cubicBezTo>
                    <a:cubicBezTo>
                      <a:pt x="2031" y="16986"/>
                      <a:pt x="2104" y="16868"/>
                      <a:pt x="2249" y="16647"/>
                    </a:cubicBezTo>
                    <a:cubicBezTo>
                      <a:pt x="2393" y="16427"/>
                      <a:pt x="2563" y="16184"/>
                      <a:pt x="2759" y="15925"/>
                    </a:cubicBezTo>
                    <a:cubicBezTo>
                      <a:pt x="2951" y="15662"/>
                      <a:pt x="3141" y="15411"/>
                      <a:pt x="3328" y="15174"/>
                    </a:cubicBezTo>
                    <a:cubicBezTo>
                      <a:pt x="3512" y="14934"/>
                      <a:pt x="3631" y="14778"/>
                      <a:pt x="3688" y="14705"/>
                    </a:cubicBezTo>
                    <a:cubicBezTo>
                      <a:pt x="3388" y="14211"/>
                      <a:pt x="3158" y="13658"/>
                      <a:pt x="2997" y="13045"/>
                    </a:cubicBezTo>
                    <a:cubicBezTo>
                      <a:pt x="2535" y="12951"/>
                      <a:pt x="2062" y="12898"/>
                      <a:pt x="1578" y="12870"/>
                    </a:cubicBezTo>
                    <a:cubicBezTo>
                      <a:pt x="1093" y="12841"/>
                      <a:pt x="640" y="12751"/>
                      <a:pt x="215" y="12599"/>
                    </a:cubicBezTo>
                    <a:cubicBezTo>
                      <a:pt x="71" y="12562"/>
                      <a:pt x="0" y="12480"/>
                      <a:pt x="0" y="12353"/>
                    </a:cubicBezTo>
                    <a:lnTo>
                      <a:pt x="0" y="9162"/>
                    </a:lnTo>
                    <a:cubicBezTo>
                      <a:pt x="0" y="9055"/>
                      <a:pt x="136" y="8959"/>
                      <a:pt x="414" y="8874"/>
                    </a:cubicBezTo>
                    <a:cubicBezTo>
                      <a:pt x="688" y="8790"/>
                      <a:pt x="997" y="8716"/>
                      <a:pt x="1340" y="8666"/>
                    </a:cubicBezTo>
                    <a:cubicBezTo>
                      <a:pt x="1685" y="8612"/>
                      <a:pt x="2020" y="8570"/>
                      <a:pt x="2345" y="8544"/>
                    </a:cubicBezTo>
                    <a:cubicBezTo>
                      <a:pt x="2668" y="8516"/>
                      <a:pt x="2886" y="8493"/>
                      <a:pt x="2997" y="8473"/>
                    </a:cubicBezTo>
                    <a:cubicBezTo>
                      <a:pt x="3158" y="7926"/>
                      <a:pt x="3379" y="7398"/>
                      <a:pt x="3659" y="6895"/>
                    </a:cubicBezTo>
                    <a:cubicBezTo>
                      <a:pt x="3161" y="6155"/>
                      <a:pt x="2620" y="5447"/>
                      <a:pt x="2031" y="4772"/>
                    </a:cubicBezTo>
                    <a:lnTo>
                      <a:pt x="1937" y="4571"/>
                    </a:lnTo>
                    <a:cubicBezTo>
                      <a:pt x="1937" y="4498"/>
                      <a:pt x="2065" y="4323"/>
                      <a:pt x="2317" y="4049"/>
                    </a:cubicBezTo>
                    <a:cubicBezTo>
                      <a:pt x="2569" y="3775"/>
                      <a:pt x="2852" y="3479"/>
                      <a:pt x="3164" y="3162"/>
                    </a:cubicBezTo>
                    <a:cubicBezTo>
                      <a:pt x="3478" y="2849"/>
                      <a:pt x="3778" y="2569"/>
                      <a:pt x="4067" y="2321"/>
                    </a:cubicBezTo>
                    <a:cubicBezTo>
                      <a:pt x="4356" y="2073"/>
                      <a:pt x="4538" y="1945"/>
                      <a:pt x="4608" y="1945"/>
                    </a:cubicBezTo>
                    <a:cubicBezTo>
                      <a:pt x="4625" y="1945"/>
                      <a:pt x="4747" y="2030"/>
                      <a:pt x="4968" y="2197"/>
                    </a:cubicBezTo>
                    <a:cubicBezTo>
                      <a:pt x="5189" y="2363"/>
                      <a:pt x="5435" y="2550"/>
                      <a:pt x="5707" y="2750"/>
                    </a:cubicBezTo>
                    <a:cubicBezTo>
                      <a:pt x="5976" y="2953"/>
                      <a:pt x="6234" y="3148"/>
                      <a:pt x="6472" y="3332"/>
                    </a:cubicBezTo>
                    <a:cubicBezTo>
                      <a:pt x="6713" y="3515"/>
                      <a:pt x="6860" y="3628"/>
                      <a:pt x="6914" y="3662"/>
                    </a:cubicBezTo>
                    <a:cubicBezTo>
                      <a:pt x="7174" y="3518"/>
                      <a:pt x="7441" y="3399"/>
                      <a:pt x="7707" y="3303"/>
                    </a:cubicBezTo>
                    <a:cubicBezTo>
                      <a:pt x="7973" y="3210"/>
                      <a:pt x="8248" y="3120"/>
                      <a:pt x="8528" y="3030"/>
                    </a:cubicBezTo>
                    <a:cubicBezTo>
                      <a:pt x="8528" y="2922"/>
                      <a:pt x="8540" y="2699"/>
                      <a:pt x="8568" y="2363"/>
                    </a:cubicBezTo>
                    <a:cubicBezTo>
                      <a:pt x="8596" y="2033"/>
                      <a:pt x="8636" y="1694"/>
                      <a:pt x="8690" y="1352"/>
                    </a:cubicBezTo>
                    <a:cubicBezTo>
                      <a:pt x="8744" y="1011"/>
                      <a:pt x="8814" y="697"/>
                      <a:pt x="8899" y="418"/>
                    </a:cubicBezTo>
                    <a:cubicBezTo>
                      <a:pt x="8984" y="141"/>
                      <a:pt x="9084" y="0"/>
                      <a:pt x="9191" y="0"/>
                    </a:cubicBezTo>
                    <a:lnTo>
                      <a:pt x="12406" y="0"/>
                    </a:lnTo>
                    <a:cubicBezTo>
                      <a:pt x="12531" y="0"/>
                      <a:pt x="12618" y="68"/>
                      <a:pt x="12664" y="203"/>
                    </a:cubicBezTo>
                    <a:cubicBezTo>
                      <a:pt x="12771" y="644"/>
                      <a:pt x="12848" y="1107"/>
                      <a:pt x="12893" y="1595"/>
                    </a:cubicBezTo>
                    <a:cubicBezTo>
                      <a:pt x="12938" y="2084"/>
                      <a:pt x="13001" y="2561"/>
                      <a:pt x="13083" y="3030"/>
                    </a:cubicBezTo>
                    <a:cubicBezTo>
                      <a:pt x="13363" y="3100"/>
                      <a:pt x="13632" y="3185"/>
                      <a:pt x="13890" y="3284"/>
                    </a:cubicBezTo>
                    <a:cubicBezTo>
                      <a:pt x="14148" y="3385"/>
                      <a:pt x="14403" y="3512"/>
                      <a:pt x="14655" y="3662"/>
                    </a:cubicBezTo>
                    <a:cubicBezTo>
                      <a:pt x="14729" y="3611"/>
                      <a:pt x="14881" y="3490"/>
                      <a:pt x="15117" y="3303"/>
                    </a:cubicBezTo>
                    <a:cubicBezTo>
                      <a:pt x="15352" y="3120"/>
                      <a:pt x="15604" y="2925"/>
                      <a:pt x="15870" y="2722"/>
                    </a:cubicBezTo>
                    <a:cubicBezTo>
                      <a:pt x="16136" y="2521"/>
                      <a:pt x="16377" y="2341"/>
                      <a:pt x="16589" y="2183"/>
                    </a:cubicBezTo>
                    <a:cubicBezTo>
                      <a:pt x="16802" y="2024"/>
                      <a:pt x="16935" y="1945"/>
                      <a:pt x="16989" y="1945"/>
                    </a:cubicBezTo>
                    <a:cubicBezTo>
                      <a:pt x="17043" y="1945"/>
                      <a:pt x="17210" y="2072"/>
                      <a:pt x="17490" y="2321"/>
                    </a:cubicBezTo>
                    <a:cubicBezTo>
                      <a:pt x="17771" y="2569"/>
                      <a:pt x="18065" y="2849"/>
                      <a:pt x="18371" y="3162"/>
                    </a:cubicBezTo>
                    <a:cubicBezTo>
                      <a:pt x="18680" y="3479"/>
                      <a:pt x="18957" y="3775"/>
                      <a:pt x="19207" y="4049"/>
                    </a:cubicBezTo>
                    <a:cubicBezTo>
                      <a:pt x="19453" y="4323"/>
                      <a:pt x="19578" y="4498"/>
                      <a:pt x="19578" y="4571"/>
                    </a:cubicBezTo>
                    <a:cubicBezTo>
                      <a:pt x="19578" y="4605"/>
                      <a:pt x="19498" y="4735"/>
                      <a:pt x="19343" y="4955"/>
                    </a:cubicBezTo>
                    <a:cubicBezTo>
                      <a:pt x="19184" y="5175"/>
                      <a:pt x="19008" y="5416"/>
                      <a:pt x="18813" y="5678"/>
                    </a:cubicBezTo>
                    <a:cubicBezTo>
                      <a:pt x="18617" y="5938"/>
                      <a:pt x="18428" y="6189"/>
                      <a:pt x="18241" y="6429"/>
                    </a:cubicBezTo>
                    <a:cubicBezTo>
                      <a:pt x="18057" y="6667"/>
                      <a:pt x="17946" y="6813"/>
                      <a:pt x="17909" y="6867"/>
                    </a:cubicBezTo>
                    <a:moveTo>
                      <a:pt x="10806" y="14044"/>
                    </a:moveTo>
                    <a:cubicBezTo>
                      <a:pt x="11248" y="14044"/>
                      <a:pt x="11670" y="13957"/>
                      <a:pt x="12066" y="13779"/>
                    </a:cubicBezTo>
                    <a:cubicBezTo>
                      <a:pt x="12463" y="13607"/>
                      <a:pt x="12805" y="13370"/>
                      <a:pt x="13091" y="13070"/>
                    </a:cubicBezTo>
                    <a:cubicBezTo>
                      <a:pt x="13375" y="12774"/>
                      <a:pt x="13604" y="12429"/>
                      <a:pt x="13783" y="12031"/>
                    </a:cubicBezTo>
                    <a:cubicBezTo>
                      <a:pt x="13958" y="11633"/>
                      <a:pt x="14046" y="11215"/>
                      <a:pt x="14046" y="10775"/>
                    </a:cubicBezTo>
                    <a:cubicBezTo>
                      <a:pt x="14046" y="10334"/>
                      <a:pt x="13958" y="9919"/>
                      <a:pt x="13783" y="9530"/>
                    </a:cubicBezTo>
                    <a:cubicBezTo>
                      <a:pt x="13604" y="9143"/>
                      <a:pt x="13375" y="8801"/>
                      <a:pt x="13091" y="8502"/>
                    </a:cubicBezTo>
                    <a:cubicBezTo>
                      <a:pt x="12805" y="8206"/>
                      <a:pt x="12463" y="7974"/>
                      <a:pt x="12066" y="7808"/>
                    </a:cubicBezTo>
                    <a:cubicBezTo>
                      <a:pt x="11670" y="7641"/>
                      <a:pt x="11248" y="7556"/>
                      <a:pt x="10806" y="7556"/>
                    </a:cubicBezTo>
                    <a:cubicBezTo>
                      <a:pt x="10361" y="7556"/>
                      <a:pt x="9939" y="7641"/>
                      <a:pt x="9537" y="7808"/>
                    </a:cubicBezTo>
                    <a:cubicBezTo>
                      <a:pt x="9135" y="7974"/>
                      <a:pt x="8786" y="8206"/>
                      <a:pt x="8494" y="8502"/>
                    </a:cubicBezTo>
                    <a:cubicBezTo>
                      <a:pt x="8200" y="8801"/>
                      <a:pt x="7970" y="9143"/>
                      <a:pt x="7800" y="9530"/>
                    </a:cubicBezTo>
                    <a:cubicBezTo>
                      <a:pt x="7633" y="9919"/>
                      <a:pt x="7551" y="10334"/>
                      <a:pt x="7551" y="10775"/>
                    </a:cubicBezTo>
                    <a:cubicBezTo>
                      <a:pt x="7551" y="11215"/>
                      <a:pt x="7633" y="11633"/>
                      <a:pt x="7800" y="12031"/>
                    </a:cubicBezTo>
                    <a:cubicBezTo>
                      <a:pt x="7970" y="12429"/>
                      <a:pt x="8200" y="12774"/>
                      <a:pt x="8494" y="13070"/>
                    </a:cubicBezTo>
                    <a:cubicBezTo>
                      <a:pt x="8786" y="13370"/>
                      <a:pt x="9135" y="13607"/>
                      <a:pt x="9537" y="13779"/>
                    </a:cubicBezTo>
                    <a:cubicBezTo>
                      <a:pt x="9939" y="13957"/>
                      <a:pt x="10361" y="14044"/>
                      <a:pt x="10806" y="14044"/>
                    </a:cubicBezTo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1" name="Shape 1486"/>
              <p:cNvSpPr/>
              <p:nvPr userDrawn="1"/>
            </p:nvSpPr>
            <p:spPr bwMode="auto">
              <a:xfrm>
                <a:off x="721711" y="2626985"/>
                <a:ext cx="308929" cy="35306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h="21600" extrusionOk="0">
                    <a:moveTo>
                      <a:pt x="536" y="6464"/>
                    </a:moveTo>
                    <a:cubicBezTo>
                      <a:pt x="386" y="6464"/>
                      <a:pt x="262" y="6412"/>
                      <a:pt x="155" y="6306"/>
                    </a:cubicBezTo>
                    <a:cubicBezTo>
                      <a:pt x="49" y="6202"/>
                      <a:pt x="0" y="6075"/>
                      <a:pt x="0" y="5925"/>
                    </a:cubicBezTo>
                    <a:lnTo>
                      <a:pt x="0" y="538"/>
                    </a:lnTo>
                    <a:cubicBezTo>
                      <a:pt x="0" y="389"/>
                      <a:pt x="49" y="265"/>
                      <a:pt x="155" y="158"/>
                    </a:cubicBezTo>
                    <a:cubicBezTo>
                      <a:pt x="262" y="52"/>
                      <a:pt x="386" y="0"/>
                      <a:pt x="536" y="0"/>
                    </a:cubicBezTo>
                    <a:lnTo>
                      <a:pt x="5925" y="0"/>
                    </a:lnTo>
                    <a:cubicBezTo>
                      <a:pt x="6072" y="0"/>
                      <a:pt x="6202" y="52"/>
                      <a:pt x="6320" y="158"/>
                    </a:cubicBezTo>
                    <a:cubicBezTo>
                      <a:pt x="6432" y="265"/>
                      <a:pt x="6487" y="389"/>
                      <a:pt x="6487" y="538"/>
                    </a:cubicBezTo>
                    <a:lnTo>
                      <a:pt x="6487" y="5925"/>
                    </a:lnTo>
                    <a:cubicBezTo>
                      <a:pt x="6487" y="6075"/>
                      <a:pt x="6432" y="6202"/>
                      <a:pt x="6320" y="6306"/>
                    </a:cubicBezTo>
                    <a:cubicBezTo>
                      <a:pt x="6202" y="6412"/>
                      <a:pt x="6072" y="6464"/>
                      <a:pt x="5925" y="6464"/>
                    </a:cubicBezTo>
                    <a:lnTo>
                      <a:pt x="536" y="6464"/>
                    </a:lnTo>
                    <a:close/>
                    <a:moveTo>
                      <a:pt x="21059" y="8105"/>
                    </a:moveTo>
                    <a:cubicBezTo>
                      <a:pt x="21206" y="8105"/>
                      <a:pt x="21335" y="8157"/>
                      <a:pt x="21439" y="8258"/>
                    </a:cubicBezTo>
                    <a:cubicBezTo>
                      <a:pt x="21542" y="8358"/>
                      <a:pt x="21600" y="8488"/>
                      <a:pt x="21600" y="8643"/>
                    </a:cubicBezTo>
                    <a:lnTo>
                      <a:pt x="21600" y="12614"/>
                    </a:lnTo>
                    <a:cubicBezTo>
                      <a:pt x="21600" y="13855"/>
                      <a:pt x="21315" y="15021"/>
                      <a:pt x="20751" y="16115"/>
                    </a:cubicBezTo>
                    <a:cubicBezTo>
                      <a:pt x="20183" y="17209"/>
                      <a:pt x="19412" y="18159"/>
                      <a:pt x="18433" y="18968"/>
                    </a:cubicBezTo>
                    <a:cubicBezTo>
                      <a:pt x="17454" y="19775"/>
                      <a:pt x="16314" y="20417"/>
                      <a:pt x="15001" y="20892"/>
                    </a:cubicBezTo>
                    <a:cubicBezTo>
                      <a:pt x="13691" y="21364"/>
                      <a:pt x="12291" y="21600"/>
                      <a:pt x="10803" y="21600"/>
                    </a:cubicBezTo>
                    <a:cubicBezTo>
                      <a:pt x="9297" y="21600"/>
                      <a:pt x="7892" y="21364"/>
                      <a:pt x="6588" y="20892"/>
                    </a:cubicBezTo>
                    <a:cubicBezTo>
                      <a:pt x="5283" y="20417"/>
                      <a:pt x="4140" y="19775"/>
                      <a:pt x="3161" y="18968"/>
                    </a:cubicBezTo>
                    <a:cubicBezTo>
                      <a:pt x="2182" y="18159"/>
                      <a:pt x="1411" y="17212"/>
                      <a:pt x="844" y="16121"/>
                    </a:cubicBezTo>
                    <a:cubicBezTo>
                      <a:pt x="279" y="15032"/>
                      <a:pt x="0" y="13866"/>
                      <a:pt x="0" y="12614"/>
                    </a:cubicBezTo>
                    <a:lnTo>
                      <a:pt x="0" y="8643"/>
                    </a:lnTo>
                    <a:cubicBezTo>
                      <a:pt x="0" y="8496"/>
                      <a:pt x="49" y="8370"/>
                      <a:pt x="155" y="8263"/>
                    </a:cubicBezTo>
                    <a:cubicBezTo>
                      <a:pt x="262" y="8160"/>
                      <a:pt x="386" y="8105"/>
                      <a:pt x="536" y="8105"/>
                    </a:cubicBezTo>
                    <a:lnTo>
                      <a:pt x="5925" y="8105"/>
                    </a:lnTo>
                    <a:cubicBezTo>
                      <a:pt x="6072" y="8105"/>
                      <a:pt x="6202" y="8157"/>
                      <a:pt x="6320" y="8257"/>
                    </a:cubicBezTo>
                    <a:cubicBezTo>
                      <a:pt x="6432" y="8358"/>
                      <a:pt x="6487" y="8488"/>
                      <a:pt x="6487" y="8643"/>
                    </a:cubicBezTo>
                    <a:lnTo>
                      <a:pt x="6487" y="12614"/>
                    </a:lnTo>
                    <a:cubicBezTo>
                      <a:pt x="6487" y="12881"/>
                      <a:pt x="6596" y="13155"/>
                      <a:pt x="6801" y="13440"/>
                    </a:cubicBezTo>
                    <a:cubicBezTo>
                      <a:pt x="7005" y="13725"/>
                      <a:pt x="7299" y="13993"/>
                      <a:pt x="7676" y="14246"/>
                    </a:cubicBezTo>
                    <a:cubicBezTo>
                      <a:pt x="8050" y="14500"/>
                      <a:pt x="8505" y="14704"/>
                      <a:pt x="9032" y="14865"/>
                    </a:cubicBezTo>
                    <a:cubicBezTo>
                      <a:pt x="9562" y="15029"/>
                      <a:pt x="10152" y="15107"/>
                      <a:pt x="10803" y="15107"/>
                    </a:cubicBezTo>
                    <a:cubicBezTo>
                      <a:pt x="11448" y="15107"/>
                      <a:pt x="12038" y="15029"/>
                      <a:pt x="12577" y="14865"/>
                    </a:cubicBezTo>
                    <a:cubicBezTo>
                      <a:pt x="13112" y="14704"/>
                      <a:pt x="13567" y="14500"/>
                      <a:pt x="13944" y="14246"/>
                    </a:cubicBezTo>
                    <a:cubicBezTo>
                      <a:pt x="14321" y="13993"/>
                      <a:pt x="14615" y="13722"/>
                      <a:pt x="14822" y="13440"/>
                    </a:cubicBezTo>
                    <a:cubicBezTo>
                      <a:pt x="15030" y="13155"/>
                      <a:pt x="15130" y="12881"/>
                      <a:pt x="15130" y="12614"/>
                    </a:cubicBezTo>
                    <a:lnTo>
                      <a:pt x="15130" y="8643"/>
                    </a:lnTo>
                    <a:cubicBezTo>
                      <a:pt x="15130" y="8286"/>
                      <a:pt x="15312" y="8105"/>
                      <a:pt x="15672" y="8105"/>
                    </a:cubicBezTo>
                    <a:lnTo>
                      <a:pt x="21059" y="8105"/>
                    </a:lnTo>
                    <a:close/>
                    <a:moveTo>
                      <a:pt x="21059" y="3"/>
                    </a:moveTo>
                    <a:cubicBezTo>
                      <a:pt x="21206" y="3"/>
                      <a:pt x="21335" y="55"/>
                      <a:pt x="21439" y="161"/>
                    </a:cubicBezTo>
                    <a:cubicBezTo>
                      <a:pt x="21542" y="268"/>
                      <a:pt x="21600" y="392"/>
                      <a:pt x="21600" y="541"/>
                    </a:cubicBezTo>
                    <a:lnTo>
                      <a:pt x="21600" y="5928"/>
                    </a:lnTo>
                    <a:cubicBezTo>
                      <a:pt x="21600" y="6078"/>
                      <a:pt x="21542" y="6205"/>
                      <a:pt x="21439" y="6308"/>
                    </a:cubicBezTo>
                    <a:cubicBezTo>
                      <a:pt x="21335" y="6415"/>
                      <a:pt x="21206" y="6467"/>
                      <a:pt x="21059" y="6467"/>
                    </a:cubicBezTo>
                    <a:lnTo>
                      <a:pt x="15672" y="6467"/>
                    </a:lnTo>
                    <a:cubicBezTo>
                      <a:pt x="15312" y="6467"/>
                      <a:pt x="15130" y="6288"/>
                      <a:pt x="15130" y="5928"/>
                    </a:cubicBezTo>
                    <a:lnTo>
                      <a:pt x="15130" y="541"/>
                    </a:lnTo>
                    <a:cubicBezTo>
                      <a:pt x="15130" y="392"/>
                      <a:pt x="15182" y="268"/>
                      <a:pt x="15283" y="161"/>
                    </a:cubicBezTo>
                    <a:cubicBezTo>
                      <a:pt x="15384" y="55"/>
                      <a:pt x="15513" y="3"/>
                      <a:pt x="15672" y="3"/>
                    </a:cubicBezTo>
                    <a:lnTo>
                      <a:pt x="21059" y="3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2" name="Shape 1492"/>
              <p:cNvSpPr/>
              <p:nvPr userDrawn="1"/>
            </p:nvSpPr>
            <p:spPr bwMode="auto">
              <a:xfrm>
                <a:off x="709702" y="3619143"/>
                <a:ext cx="361087" cy="345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591" h="21498" extrusionOk="0">
                    <a:moveTo>
                      <a:pt x="14059" y="6524"/>
                    </a:moveTo>
                    <a:cubicBezTo>
                      <a:pt x="13646" y="6524"/>
                      <a:pt x="13257" y="6670"/>
                      <a:pt x="12887" y="6962"/>
                    </a:cubicBezTo>
                    <a:cubicBezTo>
                      <a:pt x="12520" y="7257"/>
                      <a:pt x="12156" y="7651"/>
                      <a:pt x="11798" y="8139"/>
                    </a:cubicBezTo>
                    <a:cubicBezTo>
                      <a:pt x="11441" y="8626"/>
                      <a:pt x="11081" y="9184"/>
                      <a:pt x="10727" y="9814"/>
                    </a:cubicBezTo>
                    <a:cubicBezTo>
                      <a:pt x="10372" y="10445"/>
                      <a:pt x="10017" y="11093"/>
                      <a:pt x="9665" y="11765"/>
                    </a:cubicBezTo>
                    <a:cubicBezTo>
                      <a:pt x="9234" y="12585"/>
                      <a:pt x="8794" y="13394"/>
                      <a:pt x="8336" y="14196"/>
                    </a:cubicBezTo>
                    <a:cubicBezTo>
                      <a:pt x="7876" y="14996"/>
                      <a:pt x="7384" y="15717"/>
                      <a:pt x="6858" y="16357"/>
                    </a:cubicBezTo>
                    <a:cubicBezTo>
                      <a:pt x="6330" y="16996"/>
                      <a:pt x="5752" y="17510"/>
                      <a:pt x="5119" y="17898"/>
                    </a:cubicBezTo>
                    <a:cubicBezTo>
                      <a:pt x="4485" y="18289"/>
                      <a:pt x="3788" y="18488"/>
                      <a:pt x="3022" y="18488"/>
                    </a:cubicBezTo>
                    <a:lnTo>
                      <a:pt x="458" y="18488"/>
                    </a:lnTo>
                    <a:cubicBezTo>
                      <a:pt x="333" y="18488"/>
                      <a:pt x="225" y="18432"/>
                      <a:pt x="135" y="18324"/>
                    </a:cubicBezTo>
                    <a:cubicBezTo>
                      <a:pt x="44" y="18219"/>
                      <a:pt x="0" y="18091"/>
                      <a:pt x="0" y="17942"/>
                    </a:cubicBezTo>
                    <a:lnTo>
                      <a:pt x="0" y="15790"/>
                    </a:lnTo>
                    <a:cubicBezTo>
                      <a:pt x="0" y="15638"/>
                      <a:pt x="44" y="15513"/>
                      <a:pt x="135" y="15411"/>
                    </a:cubicBezTo>
                    <a:cubicBezTo>
                      <a:pt x="225" y="15311"/>
                      <a:pt x="333" y="15256"/>
                      <a:pt x="458" y="15256"/>
                    </a:cubicBezTo>
                    <a:lnTo>
                      <a:pt x="3022" y="15256"/>
                    </a:lnTo>
                    <a:cubicBezTo>
                      <a:pt x="3421" y="15256"/>
                      <a:pt x="3810" y="15113"/>
                      <a:pt x="4189" y="14824"/>
                    </a:cubicBezTo>
                    <a:cubicBezTo>
                      <a:pt x="4568" y="14538"/>
                      <a:pt x="4933" y="14150"/>
                      <a:pt x="5285" y="13665"/>
                    </a:cubicBezTo>
                    <a:cubicBezTo>
                      <a:pt x="5637" y="13180"/>
                      <a:pt x="5985" y="12623"/>
                      <a:pt x="6340" y="11995"/>
                    </a:cubicBezTo>
                    <a:cubicBezTo>
                      <a:pt x="6692" y="11367"/>
                      <a:pt x="7042" y="10716"/>
                      <a:pt x="7394" y="10045"/>
                    </a:cubicBezTo>
                    <a:cubicBezTo>
                      <a:pt x="7822" y="9225"/>
                      <a:pt x="8270" y="8407"/>
                      <a:pt x="8735" y="7599"/>
                    </a:cubicBezTo>
                    <a:cubicBezTo>
                      <a:pt x="9200" y="6790"/>
                      <a:pt x="9696" y="6063"/>
                      <a:pt x="10223" y="5421"/>
                    </a:cubicBezTo>
                    <a:cubicBezTo>
                      <a:pt x="10749" y="4776"/>
                      <a:pt x="11324" y="4262"/>
                      <a:pt x="11950" y="3876"/>
                    </a:cubicBezTo>
                    <a:cubicBezTo>
                      <a:pt x="12574" y="3488"/>
                      <a:pt x="13276" y="3293"/>
                      <a:pt x="14057" y="3293"/>
                    </a:cubicBezTo>
                    <a:lnTo>
                      <a:pt x="16435" y="3293"/>
                    </a:lnTo>
                    <a:lnTo>
                      <a:pt x="16435" y="712"/>
                    </a:lnTo>
                    <a:cubicBezTo>
                      <a:pt x="16435" y="329"/>
                      <a:pt x="16530" y="102"/>
                      <a:pt x="16721" y="23"/>
                    </a:cubicBezTo>
                    <a:cubicBezTo>
                      <a:pt x="16914" y="-50"/>
                      <a:pt x="17147" y="49"/>
                      <a:pt x="17418" y="318"/>
                    </a:cubicBezTo>
                    <a:lnTo>
                      <a:pt x="21331" y="4203"/>
                    </a:lnTo>
                    <a:cubicBezTo>
                      <a:pt x="21512" y="4373"/>
                      <a:pt x="21598" y="4583"/>
                      <a:pt x="21588" y="4834"/>
                    </a:cubicBezTo>
                    <a:cubicBezTo>
                      <a:pt x="21588" y="5103"/>
                      <a:pt x="21502" y="5322"/>
                      <a:pt x="21331" y="5488"/>
                    </a:cubicBezTo>
                    <a:lnTo>
                      <a:pt x="17418" y="9362"/>
                    </a:lnTo>
                    <a:cubicBezTo>
                      <a:pt x="17147" y="9630"/>
                      <a:pt x="16914" y="9727"/>
                      <a:pt x="16721" y="9645"/>
                    </a:cubicBezTo>
                    <a:cubicBezTo>
                      <a:pt x="16530" y="9569"/>
                      <a:pt x="16435" y="9338"/>
                      <a:pt x="16435" y="8956"/>
                    </a:cubicBezTo>
                    <a:lnTo>
                      <a:pt x="16435" y="6524"/>
                    </a:lnTo>
                    <a:lnTo>
                      <a:pt x="14059" y="6524"/>
                    </a:lnTo>
                    <a:close/>
                    <a:moveTo>
                      <a:pt x="462" y="6495"/>
                    </a:moveTo>
                    <a:cubicBezTo>
                      <a:pt x="338" y="6495"/>
                      <a:pt x="230" y="6449"/>
                      <a:pt x="139" y="6349"/>
                    </a:cubicBezTo>
                    <a:cubicBezTo>
                      <a:pt x="49" y="6250"/>
                      <a:pt x="5" y="6127"/>
                      <a:pt x="5" y="5978"/>
                    </a:cubicBezTo>
                    <a:lnTo>
                      <a:pt x="5" y="3824"/>
                    </a:lnTo>
                    <a:cubicBezTo>
                      <a:pt x="5" y="3462"/>
                      <a:pt x="157" y="3287"/>
                      <a:pt x="462" y="3293"/>
                    </a:cubicBezTo>
                    <a:lnTo>
                      <a:pt x="3027" y="3293"/>
                    </a:lnTo>
                    <a:cubicBezTo>
                      <a:pt x="3560" y="3293"/>
                      <a:pt x="4054" y="3389"/>
                      <a:pt x="4514" y="3573"/>
                    </a:cubicBezTo>
                    <a:cubicBezTo>
                      <a:pt x="4974" y="3763"/>
                      <a:pt x="5410" y="4022"/>
                      <a:pt x="5821" y="4358"/>
                    </a:cubicBezTo>
                    <a:cubicBezTo>
                      <a:pt x="6229" y="4691"/>
                      <a:pt x="6609" y="5085"/>
                      <a:pt x="6963" y="5532"/>
                    </a:cubicBezTo>
                    <a:cubicBezTo>
                      <a:pt x="7318" y="5979"/>
                      <a:pt x="7656" y="6463"/>
                      <a:pt x="7994" y="6983"/>
                    </a:cubicBezTo>
                    <a:cubicBezTo>
                      <a:pt x="7519" y="7824"/>
                      <a:pt x="7059" y="8653"/>
                      <a:pt x="6621" y="9473"/>
                    </a:cubicBezTo>
                    <a:cubicBezTo>
                      <a:pt x="6589" y="9549"/>
                      <a:pt x="6557" y="9610"/>
                      <a:pt x="6516" y="9668"/>
                    </a:cubicBezTo>
                    <a:cubicBezTo>
                      <a:pt x="6477" y="9727"/>
                      <a:pt x="6442" y="9794"/>
                      <a:pt x="6410" y="9876"/>
                    </a:cubicBezTo>
                    <a:cubicBezTo>
                      <a:pt x="5862" y="8927"/>
                      <a:pt x="5319" y="8127"/>
                      <a:pt x="4776" y="7473"/>
                    </a:cubicBezTo>
                    <a:cubicBezTo>
                      <a:pt x="4233" y="6822"/>
                      <a:pt x="3651" y="6495"/>
                      <a:pt x="3024" y="6495"/>
                    </a:cubicBezTo>
                    <a:lnTo>
                      <a:pt x="462" y="6495"/>
                    </a:lnTo>
                    <a:close/>
                    <a:moveTo>
                      <a:pt x="21333" y="15997"/>
                    </a:moveTo>
                    <a:cubicBezTo>
                      <a:pt x="21514" y="16167"/>
                      <a:pt x="21600" y="16386"/>
                      <a:pt x="21590" y="16657"/>
                    </a:cubicBezTo>
                    <a:cubicBezTo>
                      <a:pt x="21590" y="16908"/>
                      <a:pt x="21505" y="17116"/>
                      <a:pt x="21333" y="17285"/>
                    </a:cubicBezTo>
                    <a:lnTo>
                      <a:pt x="17421" y="21182"/>
                    </a:lnTo>
                    <a:cubicBezTo>
                      <a:pt x="17149" y="21454"/>
                      <a:pt x="16917" y="21550"/>
                      <a:pt x="16724" y="21471"/>
                    </a:cubicBezTo>
                    <a:cubicBezTo>
                      <a:pt x="16533" y="21392"/>
                      <a:pt x="16437" y="21162"/>
                      <a:pt x="16437" y="20779"/>
                    </a:cubicBezTo>
                    <a:lnTo>
                      <a:pt x="16437" y="18432"/>
                    </a:lnTo>
                    <a:lnTo>
                      <a:pt x="14059" y="18432"/>
                    </a:lnTo>
                    <a:cubicBezTo>
                      <a:pt x="13528" y="18432"/>
                      <a:pt x="13031" y="18336"/>
                      <a:pt x="12574" y="18143"/>
                    </a:cubicBezTo>
                    <a:cubicBezTo>
                      <a:pt x="12114" y="17953"/>
                      <a:pt x="11681" y="17691"/>
                      <a:pt x="11280" y="17355"/>
                    </a:cubicBezTo>
                    <a:cubicBezTo>
                      <a:pt x="10878" y="17019"/>
                      <a:pt x="10497" y="16628"/>
                      <a:pt x="10137" y="16181"/>
                    </a:cubicBezTo>
                    <a:cubicBezTo>
                      <a:pt x="9780" y="15732"/>
                      <a:pt x="9440" y="15253"/>
                      <a:pt x="9119" y="14739"/>
                    </a:cubicBezTo>
                    <a:cubicBezTo>
                      <a:pt x="9344" y="14360"/>
                      <a:pt x="9567" y="13963"/>
                      <a:pt x="9780" y="13551"/>
                    </a:cubicBezTo>
                    <a:cubicBezTo>
                      <a:pt x="9995" y="13142"/>
                      <a:pt x="10218" y="12740"/>
                      <a:pt x="10443" y="12337"/>
                    </a:cubicBezTo>
                    <a:cubicBezTo>
                      <a:pt x="10475" y="12246"/>
                      <a:pt x="10514" y="12165"/>
                      <a:pt x="10560" y="12091"/>
                    </a:cubicBezTo>
                    <a:cubicBezTo>
                      <a:pt x="10609" y="12024"/>
                      <a:pt x="10646" y="11940"/>
                      <a:pt x="10680" y="11846"/>
                    </a:cubicBezTo>
                    <a:cubicBezTo>
                      <a:pt x="11226" y="12798"/>
                      <a:pt x="11769" y="13592"/>
                      <a:pt x="12315" y="14231"/>
                    </a:cubicBezTo>
                    <a:cubicBezTo>
                      <a:pt x="12855" y="14868"/>
                      <a:pt x="13440" y="15189"/>
                      <a:pt x="14064" y="15189"/>
                    </a:cubicBezTo>
                    <a:lnTo>
                      <a:pt x="16442" y="15189"/>
                    </a:lnTo>
                    <a:lnTo>
                      <a:pt x="16442" y="12532"/>
                    </a:lnTo>
                    <a:cubicBezTo>
                      <a:pt x="16442" y="12153"/>
                      <a:pt x="16538" y="11922"/>
                      <a:pt x="16728" y="11846"/>
                    </a:cubicBezTo>
                    <a:cubicBezTo>
                      <a:pt x="16922" y="11773"/>
                      <a:pt x="17154" y="11867"/>
                      <a:pt x="17426" y="12126"/>
                    </a:cubicBezTo>
                    <a:lnTo>
                      <a:pt x="21333" y="15997"/>
                    </a:lnTo>
                    <a:close/>
                  </a:path>
                </a:pathLst>
              </a:custGeom>
              <a:solidFill>
                <a:schemeClr val="bg1"/>
              </a:solidFill>
              <a:ln w="12700" cap="flat">
                <a:noFill/>
                <a:miter lim="400000"/>
              </a:ln>
              <a:effectLst/>
            </p:spPr>
            <p:txBody>
              <a:bodyPr lIns="28575" tIns="28575" rIns="28575" bIns="28575" anchor="ctr"/>
              <a:lstStyle/>
              <a:p>
                <a:endParaRPr lang="tr-TR"/>
              </a:p>
            </p:txBody>
          </p:sp>
          <p:sp>
            <p:nvSpPr>
              <p:cNvPr id="23" name="Прямоугольник 88"/>
              <p:cNvSpPr/>
              <p:nvPr userDrawn="1"/>
            </p:nvSpPr>
            <p:spPr>
              <a:xfrm>
                <a:off x="3134718" y="2252223"/>
                <a:ext cx="4141504" cy="861171"/>
              </a:xfrm>
              <a:prstGeom prst="rect">
                <a:avLst/>
              </a:prstGeom>
            </p:spPr>
            <p:txBody>
              <a:bodyPr wrap="square">
                <a:noAutofit/>
              </a:bodyPr>
              <a:lstStyle/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ANKARA ÜNİVERSİTESİ 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  <a:p>
                <a:pPr marL="0" indent="0">
                  <a:spcAft>
                    <a:spcPts val="0"/>
                  </a:spcAft>
                </a:pPr>
                <a:r>
                  <a:rPr lang="en-US" sz="2000" b="1" dirty="0">
                    <a:solidFill>
                      <a:srgbClr val="FFFFFF"/>
                    </a:solidFill>
                    <a:effectLst/>
                    <a:latin typeface="+mj-lt"/>
                    <a:ea typeface="Times New Roman" panose="02020603050405020304" pitchFamily="18" charset="0"/>
                  </a:rPr>
                  <a:t>ENFORMATİK BÖLÜMÜ TEZSİZ YÜKSEK LİSANS</a:t>
                </a:r>
                <a:endParaRPr lang="tr-TR" sz="2000" dirty="0">
                  <a:effectLst/>
                  <a:latin typeface="+mj-lt"/>
                  <a:ea typeface="Times New Roman" panose="02020603050405020304" pitchFamily="18" charset="0"/>
                </a:endParaRPr>
              </a:p>
            </p:txBody>
          </p:sp>
        </p:grpSp>
        <p:pic>
          <p:nvPicPr>
            <p:cNvPr id="9" name="Resim 8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143125" y="1504950"/>
              <a:ext cx="847725" cy="833755"/>
            </a:xfrm>
            <a:prstGeom prst="rect">
              <a:avLst/>
            </a:prstGeom>
          </p:spPr>
        </p:pic>
        <p:sp>
          <p:nvSpPr>
            <p:cNvPr id="10" name="Metin Kutusu 31"/>
            <p:cNvSpPr txBox="1"/>
            <p:nvPr userDrawn="1"/>
          </p:nvSpPr>
          <p:spPr>
            <a:xfrm>
              <a:off x="137130" y="343652"/>
              <a:ext cx="540000" cy="684000"/>
            </a:xfrm>
            <a:prstGeom prst="rect">
              <a:avLst/>
            </a:prstGeom>
            <a:noFill/>
            <a:ln>
              <a:noFill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indent="0">
                <a:lnSpc>
                  <a:spcPct val="150000"/>
                </a:lnSpc>
                <a:spcBef>
                  <a:spcPts val="600"/>
                </a:spcBef>
                <a:spcAft>
                  <a:spcPts val="600"/>
                </a:spcAft>
              </a:pPr>
              <a:r>
                <a:rPr lang="tr-TR" sz="3600" b="1" dirty="0">
                  <a:ln w="9525" cap="rnd" cmpd="sng" algn="ctr">
                    <a:solidFill>
                      <a:srgbClr val="FFFFFF"/>
                    </a:solidFill>
                    <a:prstDash val="solid"/>
                    <a:beve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A</a:t>
              </a:r>
              <a:endParaRPr lang="tr-T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668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8737FE4-256D-40E7-90FC-D1765659DE52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790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5B4AE66-5BBA-4EE4-A8EC-E5040E722C14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9216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50DE84-F59F-4E94-8927-2553509AC5DA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>
          <a:xfrm>
            <a:off x="0" y="6413554"/>
            <a:ext cx="3006671" cy="444446"/>
          </a:xfrm>
        </p:spPr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38377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92ED1FC-AE31-4BD4-A04E-566252861AA1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521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E3722FA-1C10-4FC5-BE90-B8AF285E6818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5627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3DF4311-9887-47A9-8C0B-70E2B8690B11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84227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77E951B-DF7E-402A-A30A-709E616C7622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448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B82890C-CBCE-4229-A069-0ACEF17807BE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156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6F1F8F3-F42C-4DF1-B273-A7F8CFFDD9AE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8676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6862183-4A45-4122-BCC4-B3BA7FDA2EFF}" type="datetime1">
              <a:rPr lang="tr-TR" smtClean="0"/>
              <a:pPr/>
              <a:t>13.6.2018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99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1914214" y="365126"/>
            <a:ext cx="9439585" cy="7085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85345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tr-TR" smtClean="0"/>
              <a:t>ENFYL-851502</a:t>
            </a: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C4975-DA66-4692-BC0C-8DF561EEBF1F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7" name="Grup 6"/>
          <p:cNvGrpSpPr/>
          <p:nvPr userDrawn="1"/>
        </p:nvGrpSpPr>
        <p:grpSpPr>
          <a:xfrm>
            <a:off x="268636" y="365125"/>
            <a:ext cx="11085164" cy="1031994"/>
            <a:chOff x="0" y="0"/>
            <a:chExt cx="7427408" cy="574292"/>
          </a:xfrm>
        </p:grpSpPr>
        <p:grpSp>
          <p:nvGrpSpPr>
            <p:cNvPr id="8" name="Grup 7"/>
            <p:cNvGrpSpPr/>
            <p:nvPr userDrawn="1"/>
          </p:nvGrpSpPr>
          <p:grpSpPr>
            <a:xfrm>
              <a:off x="0" y="0"/>
              <a:ext cx="997181" cy="574292"/>
              <a:chOff x="0" y="0"/>
              <a:chExt cx="997181" cy="574292"/>
            </a:xfrm>
          </p:grpSpPr>
          <p:sp>
            <p:nvSpPr>
              <p:cNvPr id="11" name="Прямоугольник 1"/>
              <p:cNvSpPr/>
              <p:nvPr userDrawn="1"/>
            </p:nvSpPr>
            <p:spPr>
              <a:xfrm>
                <a:off x="817181" y="0"/>
                <a:ext cx="180000" cy="180000"/>
              </a:xfrm>
              <a:prstGeom prst="rect">
                <a:avLst/>
              </a:prstGeom>
              <a:solidFill>
                <a:srgbClr val="F5616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2" name="Прямоугольник 7"/>
              <p:cNvSpPr/>
              <p:nvPr userDrawn="1"/>
            </p:nvSpPr>
            <p:spPr>
              <a:xfrm>
                <a:off x="603688" y="0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3" name="Прямоугольник 8"/>
              <p:cNvSpPr/>
              <p:nvPr userDrawn="1"/>
            </p:nvSpPr>
            <p:spPr>
              <a:xfrm>
                <a:off x="390194" y="0"/>
                <a:ext cx="180000" cy="180000"/>
              </a:xfrm>
              <a:prstGeom prst="rect">
                <a:avLst/>
              </a:prstGeom>
              <a:solidFill>
                <a:srgbClr val="C80D1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4" name="Прямоугольник 21"/>
              <p:cNvSpPr/>
              <p:nvPr userDrawn="1"/>
            </p:nvSpPr>
            <p:spPr>
              <a:xfrm>
                <a:off x="603687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5" name="Прямоугольник 22"/>
              <p:cNvSpPr/>
              <p:nvPr userDrawn="1"/>
            </p:nvSpPr>
            <p:spPr>
              <a:xfrm>
                <a:off x="391844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65000"/>
                  <a:lumOff val="3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6" name="Прямоугольник 23"/>
              <p:cNvSpPr/>
              <p:nvPr userDrawn="1"/>
            </p:nvSpPr>
            <p:spPr>
              <a:xfrm>
                <a:off x="180000" y="189743"/>
                <a:ext cx="180000" cy="180000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7" name="Прямоугольник 24"/>
              <p:cNvSpPr/>
              <p:nvPr userDrawn="1"/>
            </p:nvSpPr>
            <p:spPr>
              <a:xfrm>
                <a:off x="192116" y="394292"/>
                <a:ext cx="180000" cy="18000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8" name="Прямоугольник 26"/>
              <p:cNvSpPr/>
              <p:nvPr userDrawn="1"/>
            </p:nvSpPr>
            <p:spPr>
              <a:xfrm>
                <a:off x="0" y="394292"/>
                <a:ext cx="180000" cy="180000"/>
              </a:xfrm>
              <a:prstGeom prst="rect">
                <a:avLst/>
              </a:prstGeom>
              <a:solidFill>
                <a:srgbClr val="F8A90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  <p:sp>
            <p:nvSpPr>
              <p:cNvPr id="19" name="Прямоугольник 28"/>
              <p:cNvSpPr/>
              <p:nvPr userDrawn="1"/>
            </p:nvSpPr>
            <p:spPr>
              <a:xfrm>
                <a:off x="386894" y="394292"/>
                <a:ext cx="180000" cy="180000"/>
              </a:xfrm>
              <a:prstGeom prst="rect">
                <a:avLst/>
              </a:prstGeom>
              <a:solidFill>
                <a:srgbClr val="A50B1A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tr-TR"/>
              </a:p>
            </p:txBody>
          </p:sp>
        </p:grpSp>
        <p:cxnSp>
          <p:nvCxnSpPr>
            <p:cNvPr id="9" name="Düz Bağlayıcı 8"/>
            <p:cNvCxnSpPr/>
            <p:nvPr userDrawn="1"/>
          </p:nvCxnSpPr>
          <p:spPr>
            <a:xfrm>
              <a:off x="885797" y="428437"/>
              <a:ext cx="4851006" cy="2203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Düz Bağlayıcı 9"/>
            <p:cNvCxnSpPr/>
            <p:nvPr userDrawn="1"/>
          </p:nvCxnSpPr>
          <p:spPr>
            <a:xfrm flipV="1">
              <a:off x="1638191" y="530467"/>
              <a:ext cx="5789217" cy="2700"/>
            </a:xfrm>
            <a:prstGeom prst="line">
              <a:avLst/>
            </a:prstGeom>
            <a:ln w="285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795185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C0000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Wingdings" panose="05000000000000000000" pitchFamily="2" charset="2"/>
        <a:buChar char="ü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dirty="0" smtClean="0">
                <a:solidFill>
                  <a:prstClr val="black">
                    <a:tint val="75000"/>
                  </a:prstClr>
                </a:solidFill>
              </a:rPr>
              <a:t>ENFYL-851502</a:t>
            </a:r>
            <a:endParaRPr lang="tr-T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782560" y="1116520"/>
            <a:ext cx="4409440" cy="1281113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tr-TR">
              <a:solidFill>
                <a:prstClr val="white"/>
              </a:solidFill>
            </a:endParaRPr>
          </a:p>
        </p:txBody>
      </p:sp>
      <p:pic>
        <p:nvPicPr>
          <p:cNvPr id="3" name="İçerik Yer Tutucusu 2"/>
          <p:cNvPicPr>
            <a:picLocks noGrp="1" noChangeAspect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2590" y="163839"/>
            <a:ext cx="8689576" cy="3186473"/>
          </a:xfrm>
        </p:spPr>
      </p:pic>
      <p:sp>
        <p:nvSpPr>
          <p:cNvPr id="2" name="Dikdörtgen 1"/>
          <p:cNvSpPr/>
          <p:nvPr/>
        </p:nvSpPr>
        <p:spPr>
          <a:xfrm>
            <a:off x="8253601" y="6112557"/>
            <a:ext cx="408379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tr-TR" altLang="tr-TR" sz="2800" i="1" kern="0" dirty="0" smtClean="0">
                <a:solidFill>
                  <a:srgbClr val="373187"/>
                </a:solidFill>
                <a:latin typeface="Times New Roman"/>
              </a:rPr>
              <a:t>Doç. Dr. Recep ERYİĞİT</a:t>
            </a:r>
            <a:endParaRPr lang="tr-TR" sz="2800" kern="0" dirty="0" smtClean="0">
              <a:solidFill>
                <a:sysClr val="windowText" lastClr="000000"/>
              </a:solidFill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663909" y="3334990"/>
            <a:ext cx="9166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Yazılım Mühendisliği</a:t>
            </a:r>
            <a:r>
              <a:rPr lang="tr-TR" altLang="tr-TR" sz="4000" kern="0" dirty="0" smtClean="0">
                <a:solidFill>
                  <a:srgbClr val="77212B"/>
                </a:solidFill>
                <a:latin typeface="Times New Roman"/>
              </a:rPr>
              <a:t/>
            </a:r>
            <a:br>
              <a:rPr lang="tr-TR" altLang="tr-TR" sz="4000" kern="0" dirty="0" smtClean="0">
                <a:solidFill>
                  <a:srgbClr val="77212B"/>
                </a:solidFill>
                <a:latin typeface="Times New Roman"/>
              </a:rPr>
            </a:br>
            <a:r>
              <a:rPr lang="tr-TR" altLang="tr-TR" sz="4000" kern="0" dirty="0" smtClean="0">
                <a:solidFill>
                  <a:srgbClr val="330033"/>
                </a:solidFill>
                <a:latin typeface="Times New Roman"/>
              </a:rPr>
              <a:t>Temel  Süreçler – </a:t>
            </a:r>
            <a:r>
              <a:rPr lang="tr-TR" sz="4000" i="1" dirty="0" smtClean="0">
                <a:solidFill>
                  <a:srgbClr val="373187"/>
                </a:solidFill>
              </a:rPr>
              <a:t>YAZILIM BAKIMI</a:t>
            </a:r>
            <a:endParaRPr lang="tr-TR" kern="0" dirty="0" smtClean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43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BAKIM SÜRECİ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10</a:t>
            </a:fld>
            <a:endParaRPr lang="tr-TR"/>
          </a:p>
        </p:txBody>
      </p:sp>
      <p:grpSp>
        <p:nvGrpSpPr>
          <p:cNvPr id="59" name="Grup 58"/>
          <p:cNvGrpSpPr/>
          <p:nvPr/>
        </p:nvGrpSpPr>
        <p:grpSpPr>
          <a:xfrm>
            <a:off x="1180217" y="2346498"/>
            <a:ext cx="9466012" cy="2679812"/>
            <a:chOff x="1065917" y="3181222"/>
            <a:chExt cx="9466012" cy="2679812"/>
          </a:xfrm>
        </p:grpSpPr>
        <p:grpSp>
          <p:nvGrpSpPr>
            <p:cNvPr id="51" name="Grup 50"/>
            <p:cNvGrpSpPr/>
            <p:nvPr/>
          </p:nvGrpSpPr>
          <p:grpSpPr>
            <a:xfrm>
              <a:off x="1065917" y="3181222"/>
              <a:ext cx="9259906" cy="2634015"/>
              <a:chOff x="1065917" y="3181222"/>
              <a:chExt cx="9259906" cy="2634015"/>
            </a:xfrm>
          </p:grpSpPr>
          <p:grpSp>
            <p:nvGrpSpPr>
              <p:cNvPr id="22" name="Grup 21"/>
              <p:cNvGrpSpPr/>
              <p:nvPr/>
            </p:nvGrpSpPr>
            <p:grpSpPr>
              <a:xfrm>
                <a:off x="1065917" y="3774170"/>
                <a:ext cx="9259906" cy="2041067"/>
                <a:chOff x="760385" y="2700096"/>
                <a:chExt cx="9259906" cy="2041067"/>
              </a:xfrm>
            </p:grpSpPr>
            <p:grpSp>
              <p:nvGrpSpPr>
                <p:cNvPr id="15" name="Grup 14"/>
                <p:cNvGrpSpPr/>
                <p:nvPr/>
              </p:nvGrpSpPr>
              <p:grpSpPr>
                <a:xfrm>
                  <a:off x="760385" y="2700096"/>
                  <a:ext cx="9259906" cy="2041067"/>
                  <a:chOff x="760385" y="2700096"/>
                  <a:chExt cx="9259906" cy="2041067"/>
                </a:xfrm>
              </p:grpSpPr>
              <p:sp>
                <p:nvSpPr>
                  <p:cNvPr id="7" name="Dikdörtgen 6"/>
                  <p:cNvSpPr/>
                  <p:nvPr/>
                </p:nvSpPr>
                <p:spPr>
                  <a:xfrm>
                    <a:off x="760385" y="2700096"/>
                    <a:ext cx="1485900" cy="60415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tr-TR" dirty="0" smtClean="0">
                        <a:solidFill>
                          <a:schemeClr val="tx1"/>
                        </a:solidFill>
                      </a:rPr>
                      <a:t>Değişiklik İsteği</a:t>
                    </a:r>
                    <a:endParaRPr lang="tr-TR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8" name="Akış Çizelgesi: Öteki İşlem 7"/>
                  <p:cNvSpPr/>
                  <p:nvPr/>
                </p:nvSpPr>
                <p:spPr>
                  <a:xfrm>
                    <a:off x="2859713" y="2705978"/>
                    <a:ext cx="1369386" cy="598275"/>
                  </a:xfrm>
                  <a:prstGeom prst="flowChartAlternateProcess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9" name="Akış Çizelgesi: Öteki İşlem 8"/>
                  <p:cNvSpPr/>
                  <p:nvPr/>
                </p:nvSpPr>
                <p:spPr>
                  <a:xfrm>
                    <a:off x="4710281" y="2711417"/>
                    <a:ext cx="1369386" cy="598275"/>
                  </a:xfrm>
                  <a:prstGeom prst="flowChartAlternateProcess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0" name="Akış Çizelgesi: Öteki İşlem 9"/>
                  <p:cNvSpPr/>
                  <p:nvPr/>
                </p:nvSpPr>
                <p:spPr>
                  <a:xfrm>
                    <a:off x="6658822" y="2733185"/>
                    <a:ext cx="1369386" cy="598275"/>
                  </a:xfrm>
                  <a:prstGeom prst="flowChartAlternateProcess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1" name="Akış Çizelgesi: Öteki İşlem 10"/>
                  <p:cNvSpPr/>
                  <p:nvPr/>
                </p:nvSpPr>
                <p:spPr>
                  <a:xfrm>
                    <a:off x="8650905" y="2733185"/>
                    <a:ext cx="1369386" cy="598275"/>
                  </a:xfrm>
                  <a:prstGeom prst="flowChartAlternateProcess">
                    <a:avLst/>
                  </a:prstGeom>
                  <a:gradFill flip="none" rotWithShape="1">
                    <a:gsLst>
                      <a:gs pos="0">
                        <a:schemeClr val="accent6">
                          <a:lumMod val="0"/>
                          <a:lumOff val="100000"/>
                        </a:schemeClr>
                      </a:gs>
                      <a:gs pos="35000">
                        <a:schemeClr val="accent6">
                          <a:lumMod val="0"/>
                          <a:lumOff val="100000"/>
                        </a:schemeClr>
                      </a:gs>
                      <a:gs pos="100000">
                        <a:schemeClr val="accent6">
                          <a:lumMod val="100000"/>
                        </a:schemeClr>
                      </a:gs>
                    </a:gsLst>
                    <a:path path="circle">
                      <a:fillToRect l="50000" t="-80000" r="50000" b="180000"/>
                    </a:path>
                    <a:tileRect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12" name="Akış Çizelgesi: Öteki İşlem 11"/>
                  <p:cNvSpPr/>
                  <p:nvPr/>
                </p:nvSpPr>
                <p:spPr>
                  <a:xfrm>
                    <a:off x="2881483" y="4115681"/>
                    <a:ext cx="1369386" cy="598275"/>
                  </a:xfrm>
                  <a:prstGeom prst="flowChartAlternateProcess">
                    <a:avLst/>
                  </a:prstGeom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/>
                  </a:p>
                </p:txBody>
              </p:sp>
              <p:sp>
                <p:nvSpPr>
                  <p:cNvPr id="13" name="Akış Çizelgesi: Öteki İşlem 12"/>
                  <p:cNvSpPr/>
                  <p:nvPr/>
                </p:nvSpPr>
                <p:spPr>
                  <a:xfrm>
                    <a:off x="4732051" y="4121120"/>
                    <a:ext cx="1369386" cy="598275"/>
                  </a:xfrm>
                  <a:prstGeom prst="flowChartAlternateProcess">
                    <a:avLst/>
                  </a:prstGeom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/>
                  </a:p>
                </p:txBody>
              </p:sp>
              <p:sp>
                <p:nvSpPr>
                  <p:cNvPr id="14" name="Akış Çizelgesi: Öteki İşlem 13"/>
                  <p:cNvSpPr/>
                  <p:nvPr/>
                </p:nvSpPr>
                <p:spPr>
                  <a:xfrm>
                    <a:off x="6680592" y="4142888"/>
                    <a:ext cx="1369386" cy="598275"/>
                  </a:xfrm>
                  <a:prstGeom prst="flowChartAlternateProcess">
                    <a:avLst/>
                  </a:prstGeom>
                  <a:gradFill>
                    <a:gsLst>
                      <a:gs pos="0">
                        <a:schemeClr val="accent1">
                          <a:lumMod val="5000"/>
                          <a:lumOff val="95000"/>
                        </a:schemeClr>
                      </a:gs>
                      <a:gs pos="74000">
                        <a:schemeClr val="accent1">
                          <a:lumMod val="45000"/>
                          <a:lumOff val="55000"/>
                        </a:schemeClr>
                      </a:gs>
                      <a:gs pos="83000">
                        <a:schemeClr val="accent1">
                          <a:lumMod val="45000"/>
                          <a:lumOff val="55000"/>
                        </a:schemeClr>
                      </a:gs>
                      <a:gs pos="100000">
                        <a:schemeClr val="accent1">
                          <a:lumMod val="30000"/>
                          <a:lumOff val="70000"/>
                        </a:schemeClr>
                      </a:gs>
                    </a:gsLst>
                    <a:lin ang="5400000" scaled="1"/>
                  </a:gradFill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tr-TR"/>
                  </a:p>
                </p:txBody>
              </p:sp>
            </p:grpSp>
            <p:cxnSp>
              <p:nvCxnSpPr>
                <p:cNvPr id="17" name="Düz Ok Bağlayıcısı 16"/>
                <p:cNvCxnSpPr/>
                <p:nvPr/>
              </p:nvCxnSpPr>
              <p:spPr>
                <a:xfrm>
                  <a:off x="2246285" y="3002175"/>
                  <a:ext cx="613428" cy="2941"/>
                </a:xfrm>
                <a:prstGeom prst="straightConnector1">
                  <a:avLst/>
                </a:prstGeom>
                <a:ln w="4762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Düz Ok Bağlayıcısı 17"/>
                <p:cNvCxnSpPr>
                  <a:endCxn id="9" idx="1"/>
                </p:cNvCxnSpPr>
                <p:nvPr/>
              </p:nvCxnSpPr>
              <p:spPr>
                <a:xfrm>
                  <a:off x="4227486" y="3007614"/>
                  <a:ext cx="482795" cy="2941"/>
                </a:xfrm>
                <a:prstGeom prst="straightConnector1">
                  <a:avLst/>
                </a:prstGeom>
                <a:ln w="4762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Düz Ok Bağlayıcısı 18"/>
                <p:cNvCxnSpPr/>
                <p:nvPr/>
              </p:nvCxnSpPr>
              <p:spPr>
                <a:xfrm>
                  <a:off x="6078057" y="2996724"/>
                  <a:ext cx="613428" cy="2941"/>
                </a:xfrm>
                <a:prstGeom prst="straightConnector1">
                  <a:avLst/>
                </a:prstGeom>
                <a:ln w="4762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Düz Ok Bağlayıcısı 19"/>
                <p:cNvCxnSpPr/>
                <p:nvPr/>
              </p:nvCxnSpPr>
              <p:spPr>
                <a:xfrm>
                  <a:off x="8042927" y="3002163"/>
                  <a:ext cx="613428" cy="2941"/>
                </a:xfrm>
                <a:prstGeom prst="straightConnector1">
                  <a:avLst/>
                </a:prstGeom>
                <a:ln w="47625">
                  <a:solidFill>
                    <a:srgbClr val="FF0000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4" name="Düz Bağlayıcı 23"/>
              <p:cNvCxnSpPr/>
              <p:nvPr/>
            </p:nvCxnSpPr>
            <p:spPr>
              <a:xfrm flipV="1">
                <a:off x="1846235" y="3181222"/>
                <a:ext cx="7699271" cy="51836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Düz Bağlayıcı 25"/>
              <p:cNvCxnSpPr/>
              <p:nvPr/>
            </p:nvCxnSpPr>
            <p:spPr>
              <a:xfrm>
                <a:off x="9545506" y="3197551"/>
                <a:ext cx="0" cy="626473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Düz Ok Bağlayıcısı 28"/>
              <p:cNvCxnSpPr>
                <a:endCxn id="7" idx="0"/>
              </p:cNvCxnSpPr>
              <p:nvPr/>
            </p:nvCxnSpPr>
            <p:spPr>
              <a:xfrm>
                <a:off x="1808867" y="3228778"/>
                <a:ext cx="0" cy="545392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Düz Bağlayıcı 30"/>
              <p:cNvCxnSpPr/>
              <p:nvPr/>
            </p:nvCxnSpPr>
            <p:spPr>
              <a:xfrm flipV="1">
                <a:off x="3887306" y="4849586"/>
                <a:ext cx="3777351" cy="1"/>
              </a:xfrm>
              <a:prstGeom prst="line">
                <a:avLst/>
              </a:prstGeom>
              <a:ln w="38100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Düz Ok Bağlayıcısı 36"/>
              <p:cNvCxnSpPr/>
              <p:nvPr/>
            </p:nvCxnSpPr>
            <p:spPr>
              <a:xfrm>
                <a:off x="3887306" y="4849586"/>
                <a:ext cx="0" cy="367376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Düz Ok Bağlayıcısı 37"/>
              <p:cNvCxnSpPr/>
              <p:nvPr/>
            </p:nvCxnSpPr>
            <p:spPr>
              <a:xfrm>
                <a:off x="7664657" y="4855025"/>
                <a:ext cx="0" cy="367376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Düz Ok Bağlayıcısı 49"/>
              <p:cNvCxnSpPr>
                <a:stCxn id="9" idx="2"/>
              </p:cNvCxnSpPr>
              <p:nvPr/>
            </p:nvCxnSpPr>
            <p:spPr>
              <a:xfrm flipH="1">
                <a:off x="5695870" y="4383766"/>
                <a:ext cx="4636" cy="833196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2" name="Metin kutusu 51"/>
            <p:cNvSpPr txBox="1"/>
            <p:nvPr/>
          </p:nvSpPr>
          <p:spPr>
            <a:xfrm>
              <a:off x="3130972" y="3886132"/>
              <a:ext cx="161814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Etki Analizleri</a:t>
              </a:r>
              <a:endParaRPr lang="tr-TR" dirty="0"/>
            </a:p>
          </p:txBody>
        </p:sp>
        <p:sp>
          <p:nvSpPr>
            <p:cNvPr id="53" name="Metin kutusu 52"/>
            <p:cNvSpPr txBox="1"/>
            <p:nvPr/>
          </p:nvSpPr>
          <p:spPr>
            <a:xfrm>
              <a:off x="4929623" y="3747632"/>
              <a:ext cx="158190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Sistem değişim </a:t>
              </a:r>
            </a:p>
            <a:p>
              <a:r>
                <a:rPr lang="tr-TR" dirty="0" smtClean="0"/>
                <a:t>planı</a:t>
              </a:r>
              <a:endParaRPr lang="tr-TR" dirty="0"/>
            </a:p>
          </p:txBody>
        </p:sp>
        <p:sp>
          <p:nvSpPr>
            <p:cNvPr id="54" name="Metin kutusu 53"/>
            <p:cNvSpPr txBox="1"/>
            <p:nvPr/>
          </p:nvSpPr>
          <p:spPr>
            <a:xfrm>
              <a:off x="7053272" y="3835880"/>
              <a:ext cx="182416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Değişikliğin Yapılması</a:t>
              </a:r>
              <a:endParaRPr lang="tr-TR" dirty="0"/>
            </a:p>
          </p:txBody>
        </p:sp>
        <p:sp>
          <p:nvSpPr>
            <p:cNvPr id="55" name="Metin kutusu 54"/>
            <p:cNvSpPr txBox="1"/>
            <p:nvPr/>
          </p:nvSpPr>
          <p:spPr>
            <a:xfrm>
              <a:off x="9011931" y="3742700"/>
              <a:ext cx="151999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Değişimin uygulanması</a:t>
              </a:r>
              <a:endParaRPr lang="tr-TR" dirty="0"/>
            </a:p>
          </p:txBody>
        </p:sp>
        <p:sp>
          <p:nvSpPr>
            <p:cNvPr id="56" name="Metin kutusu 55"/>
            <p:cNvSpPr txBox="1"/>
            <p:nvPr/>
          </p:nvSpPr>
          <p:spPr>
            <a:xfrm>
              <a:off x="3381045" y="5192933"/>
              <a:ext cx="1175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İyileştirici </a:t>
              </a:r>
            </a:p>
            <a:p>
              <a:r>
                <a:rPr lang="tr-TR" dirty="0" smtClean="0"/>
                <a:t>Bakım</a:t>
              </a:r>
              <a:endParaRPr lang="tr-TR" dirty="0"/>
            </a:p>
          </p:txBody>
        </p:sp>
        <p:sp>
          <p:nvSpPr>
            <p:cNvPr id="57" name="Metin kutusu 56"/>
            <p:cNvSpPr txBox="1"/>
            <p:nvPr/>
          </p:nvSpPr>
          <p:spPr>
            <a:xfrm>
              <a:off x="5215287" y="5214703"/>
              <a:ext cx="1175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Uyarlama </a:t>
              </a:r>
            </a:p>
            <a:p>
              <a:r>
                <a:rPr lang="tr-TR" dirty="0" smtClean="0"/>
                <a:t>Bakımı</a:t>
              </a:r>
              <a:endParaRPr lang="tr-TR" dirty="0"/>
            </a:p>
          </p:txBody>
        </p:sp>
        <p:sp>
          <p:nvSpPr>
            <p:cNvPr id="58" name="Metin kutusu 57"/>
            <p:cNvSpPr txBox="1"/>
            <p:nvPr/>
          </p:nvSpPr>
          <p:spPr>
            <a:xfrm>
              <a:off x="7087757" y="5200857"/>
              <a:ext cx="117535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Düzeltici </a:t>
              </a:r>
            </a:p>
            <a:p>
              <a:r>
                <a:rPr lang="tr-TR" dirty="0" smtClean="0"/>
                <a:t>Bakım</a:t>
              </a:r>
              <a:endParaRPr lang="tr-TR" dirty="0"/>
            </a:p>
          </p:txBody>
        </p:sp>
      </p:grpSp>
    </p:spTree>
    <p:extLst>
      <p:ext uri="{BB962C8B-B14F-4D97-AF65-F5344CB8AC3E}">
        <p14:creationId xmlns:p14="http://schemas.microsoft.com/office/powerpoint/2010/main" val="20940864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DEĞİŞİM SÜREÇLERİ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11</a:t>
            </a:fld>
            <a:endParaRPr lang="tr-TR"/>
          </a:p>
        </p:txBody>
      </p:sp>
      <p:grpSp>
        <p:nvGrpSpPr>
          <p:cNvPr id="7" name="Grup 6"/>
          <p:cNvGrpSpPr/>
          <p:nvPr/>
        </p:nvGrpSpPr>
        <p:grpSpPr>
          <a:xfrm>
            <a:off x="1082246" y="1846090"/>
            <a:ext cx="9629297" cy="1035502"/>
            <a:chOff x="1065917" y="3774170"/>
            <a:chExt cx="7267823" cy="631364"/>
          </a:xfrm>
        </p:grpSpPr>
        <p:grpSp>
          <p:nvGrpSpPr>
            <p:cNvPr id="16" name="Grup 15"/>
            <p:cNvGrpSpPr/>
            <p:nvPr/>
          </p:nvGrpSpPr>
          <p:grpSpPr>
            <a:xfrm>
              <a:off x="1065917" y="3774170"/>
              <a:ext cx="7267823" cy="631364"/>
              <a:chOff x="760385" y="2700096"/>
              <a:chExt cx="7267823" cy="631364"/>
            </a:xfrm>
          </p:grpSpPr>
          <p:grpSp>
            <p:nvGrpSpPr>
              <p:cNvPr id="24" name="Grup 23"/>
              <p:cNvGrpSpPr/>
              <p:nvPr/>
            </p:nvGrpSpPr>
            <p:grpSpPr>
              <a:xfrm>
                <a:off x="760385" y="2700096"/>
                <a:ext cx="7267823" cy="631364"/>
                <a:chOff x="760385" y="2700096"/>
                <a:chExt cx="7267823" cy="631364"/>
              </a:xfrm>
            </p:grpSpPr>
            <p:sp>
              <p:nvSpPr>
                <p:cNvPr id="29" name="Dikdörtgen 28"/>
                <p:cNvSpPr/>
                <p:nvPr/>
              </p:nvSpPr>
              <p:spPr>
                <a:xfrm>
                  <a:off x="760385" y="2700096"/>
                  <a:ext cx="1485900" cy="604157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r-TR" dirty="0" smtClean="0">
                      <a:solidFill>
                        <a:schemeClr val="tx1"/>
                      </a:solidFill>
                    </a:rPr>
                    <a:t>Değişiklik İsteği</a:t>
                  </a:r>
                  <a:endParaRPr lang="tr-T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0" name="Akış Çizelgesi: Öteki İşlem 29"/>
                <p:cNvSpPr/>
                <p:nvPr/>
              </p:nvSpPr>
              <p:spPr>
                <a:xfrm>
                  <a:off x="2859713" y="2705978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1" name="Akış Çizelgesi: Öteki İşlem 30"/>
                <p:cNvSpPr/>
                <p:nvPr/>
              </p:nvSpPr>
              <p:spPr>
                <a:xfrm>
                  <a:off x="4710281" y="2711417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32" name="Akış Çizelgesi: Öteki İşlem 31"/>
                <p:cNvSpPr/>
                <p:nvPr/>
              </p:nvSpPr>
              <p:spPr>
                <a:xfrm>
                  <a:off x="6658822" y="2733185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25" name="Düz Ok Bağlayıcısı 24"/>
              <p:cNvCxnSpPr/>
              <p:nvPr/>
            </p:nvCxnSpPr>
            <p:spPr>
              <a:xfrm>
                <a:off x="2246285" y="3002175"/>
                <a:ext cx="613428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Düz Ok Bağlayıcısı 25"/>
              <p:cNvCxnSpPr>
                <a:endCxn id="31" idx="1"/>
              </p:cNvCxnSpPr>
              <p:nvPr/>
            </p:nvCxnSpPr>
            <p:spPr>
              <a:xfrm>
                <a:off x="4227486" y="3007614"/>
                <a:ext cx="482795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Düz Ok Bağlayıcısı 26"/>
              <p:cNvCxnSpPr/>
              <p:nvPr/>
            </p:nvCxnSpPr>
            <p:spPr>
              <a:xfrm>
                <a:off x="6078057" y="2996724"/>
                <a:ext cx="613428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" name="Metin kutusu 8"/>
            <p:cNvSpPr txBox="1"/>
            <p:nvPr/>
          </p:nvSpPr>
          <p:spPr>
            <a:xfrm>
              <a:off x="3386337" y="3884648"/>
              <a:ext cx="1345790" cy="3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Kaynak kod Analizi</a:t>
              </a:r>
              <a:endParaRPr lang="tr-TR" dirty="0"/>
            </a:p>
          </p:txBody>
        </p:sp>
        <p:sp>
          <p:nvSpPr>
            <p:cNvPr id="10" name="Metin kutusu 9"/>
            <p:cNvSpPr txBox="1"/>
            <p:nvPr/>
          </p:nvSpPr>
          <p:spPr>
            <a:xfrm>
              <a:off x="5072070" y="3856377"/>
              <a:ext cx="1313989" cy="3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Kaynak kodda düzeltme</a:t>
              </a:r>
              <a:endParaRPr lang="tr-TR" dirty="0"/>
            </a:p>
          </p:txBody>
        </p:sp>
        <p:sp>
          <p:nvSpPr>
            <p:cNvPr id="11" name="Metin kutusu 10"/>
            <p:cNvSpPr txBox="1"/>
            <p:nvPr/>
          </p:nvSpPr>
          <p:spPr>
            <a:xfrm>
              <a:off x="7053272" y="3835880"/>
              <a:ext cx="1255263" cy="3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Bakımı yapılmış sistem teslimi</a:t>
              </a:r>
              <a:endParaRPr lang="tr-TR" dirty="0"/>
            </a:p>
          </p:txBody>
        </p:sp>
      </p:grpSp>
      <p:grpSp>
        <p:nvGrpSpPr>
          <p:cNvPr id="51" name="Grup 50"/>
          <p:cNvGrpSpPr/>
          <p:nvPr/>
        </p:nvGrpSpPr>
        <p:grpSpPr>
          <a:xfrm>
            <a:off x="1234646" y="4317143"/>
            <a:ext cx="9629297" cy="1035502"/>
            <a:chOff x="1065917" y="3774170"/>
            <a:chExt cx="7267823" cy="631364"/>
          </a:xfrm>
        </p:grpSpPr>
        <p:grpSp>
          <p:nvGrpSpPr>
            <p:cNvPr id="52" name="Grup 51"/>
            <p:cNvGrpSpPr/>
            <p:nvPr/>
          </p:nvGrpSpPr>
          <p:grpSpPr>
            <a:xfrm>
              <a:off x="1065917" y="3774170"/>
              <a:ext cx="7267823" cy="631364"/>
              <a:chOff x="760385" y="2700096"/>
              <a:chExt cx="7267823" cy="631364"/>
            </a:xfrm>
          </p:grpSpPr>
          <p:grpSp>
            <p:nvGrpSpPr>
              <p:cNvPr id="56" name="Grup 55"/>
              <p:cNvGrpSpPr/>
              <p:nvPr/>
            </p:nvGrpSpPr>
            <p:grpSpPr>
              <a:xfrm>
                <a:off x="760385" y="2700096"/>
                <a:ext cx="7267823" cy="631364"/>
                <a:chOff x="760385" y="2700096"/>
                <a:chExt cx="7267823" cy="631364"/>
              </a:xfrm>
            </p:grpSpPr>
            <p:sp>
              <p:nvSpPr>
                <p:cNvPr id="60" name="Dikdörtgen 59"/>
                <p:cNvSpPr/>
                <p:nvPr/>
              </p:nvSpPr>
              <p:spPr>
                <a:xfrm>
                  <a:off x="760385" y="2700096"/>
                  <a:ext cx="1485900" cy="604157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tr-TR" dirty="0" smtClean="0">
                      <a:solidFill>
                        <a:schemeClr val="tx1"/>
                      </a:solidFill>
                    </a:rPr>
                    <a:t>Değişiklik İsteği</a:t>
                  </a:r>
                  <a:endParaRPr lang="tr-TR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1" name="Akış Çizelgesi: Öteki İşlem 60"/>
                <p:cNvSpPr/>
                <p:nvPr/>
              </p:nvSpPr>
              <p:spPr>
                <a:xfrm>
                  <a:off x="2859713" y="2705978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2" name="Akış Çizelgesi: Öteki İşlem 61"/>
                <p:cNvSpPr/>
                <p:nvPr/>
              </p:nvSpPr>
              <p:spPr>
                <a:xfrm>
                  <a:off x="4710281" y="2711417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3" name="Akış Çizelgesi: Öteki İşlem 62"/>
                <p:cNvSpPr/>
                <p:nvPr/>
              </p:nvSpPr>
              <p:spPr>
                <a:xfrm>
                  <a:off x="6658822" y="2733185"/>
                  <a:ext cx="1369386" cy="598275"/>
                </a:xfrm>
                <a:prstGeom prst="flowChartAlternateProcess">
                  <a:avLst/>
                </a:prstGeom>
                <a:gradFill flip="none" rotWithShape="1">
                  <a:gsLst>
                    <a:gs pos="0">
                      <a:schemeClr val="accent6">
                        <a:lumMod val="0"/>
                        <a:lumOff val="100000"/>
                      </a:schemeClr>
                    </a:gs>
                    <a:gs pos="35000">
                      <a:schemeClr val="accent6">
                        <a:lumMod val="0"/>
                        <a:lumOff val="100000"/>
                      </a:schemeClr>
                    </a:gs>
                    <a:gs pos="100000">
                      <a:schemeClr val="accent6">
                        <a:lumMod val="100000"/>
                      </a:schemeClr>
                    </a:gs>
                  </a:gsLst>
                  <a:path path="circle">
                    <a:fillToRect l="50000" t="-80000" r="50000" b="180000"/>
                  </a:path>
                  <a:tileRect/>
                </a:gra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tr-TR">
                    <a:solidFill>
                      <a:schemeClr val="tx1"/>
                    </a:solidFill>
                  </a:endParaRPr>
                </a:p>
              </p:txBody>
            </p:sp>
          </p:grpSp>
          <p:cxnSp>
            <p:nvCxnSpPr>
              <p:cNvPr id="57" name="Düz Ok Bağlayıcısı 56"/>
              <p:cNvCxnSpPr/>
              <p:nvPr/>
            </p:nvCxnSpPr>
            <p:spPr>
              <a:xfrm>
                <a:off x="2246285" y="3002175"/>
                <a:ext cx="613428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Düz Ok Bağlayıcısı 57"/>
              <p:cNvCxnSpPr>
                <a:endCxn id="62" idx="1"/>
              </p:cNvCxnSpPr>
              <p:nvPr/>
            </p:nvCxnSpPr>
            <p:spPr>
              <a:xfrm>
                <a:off x="4227486" y="3007614"/>
                <a:ext cx="482795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9" name="Düz Ok Bağlayıcısı 58"/>
              <p:cNvCxnSpPr/>
              <p:nvPr/>
            </p:nvCxnSpPr>
            <p:spPr>
              <a:xfrm>
                <a:off x="6078057" y="2996724"/>
                <a:ext cx="613428" cy="2941"/>
              </a:xfrm>
              <a:prstGeom prst="straightConnector1">
                <a:avLst/>
              </a:prstGeom>
              <a:ln w="47625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3" name="Metin kutusu 52"/>
            <p:cNvSpPr txBox="1"/>
            <p:nvPr/>
          </p:nvSpPr>
          <p:spPr>
            <a:xfrm>
              <a:off x="3251155" y="3884648"/>
              <a:ext cx="1345790" cy="22518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Değişiklik Analizi</a:t>
              </a:r>
              <a:endParaRPr lang="tr-TR" dirty="0"/>
            </a:p>
          </p:txBody>
        </p:sp>
        <p:sp>
          <p:nvSpPr>
            <p:cNvPr id="54" name="Metin kutusu 53"/>
            <p:cNvSpPr txBox="1"/>
            <p:nvPr/>
          </p:nvSpPr>
          <p:spPr>
            <a:xfrm>
              <a:off x="5072070" y="3856377"/>
              <a:ext cx="1313989" cy="3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Gereksinim </a:t>
              </a:r>
            </a:p>
            <a:p>
              <a:r>
                <a:rPr lang="tr-TR" dirty="0" smtClean="0"/>
                <a:t>Güncelleme</a:t>
              </a:r>
              <a:endParaRPr lang="tr-TR" dirty="0"/>
            </a:p>
          </p:txBody>
        </p:sp>
        <p:sp>
          <p:nvSpPr>
            <p:cNvPr id="55" name="Metin kutusu 54"/>
            <p:cNvSpPr txBox="1"/>
            <p:nvPr/>
          </p:nvSpPr>
          <p:spPr>
            <a:xfrm>
              <a:off x="7078477" y="3909356"/>
              <a:ext cx="1255263" cy="39408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dirty="0" smtClean="0"/>
                <a:t>Yazılım Geliştirme</a:t>
              </a:r>
              <a:endParaRPr lang="tr-TR" dirty="0"/>
            </a:p>
          </p:txBody>
        </p:sp>
      </p:grpSp>
      <p:sp>
        <p:nvSpPr>
          <p:cNvPr id="64" name="Dikdörtgen 63"/>
          <p:cNvSpPr/>
          <p:nvPr/>
        </p:nvSpPr>
        <p:spPr>
          <a:xfrm>
            <a:off x="1172279" y="820710"/>
            <a:ext cx="3419949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>
                <a:solidFill>
                  <a:srgbClr val="777777"/>
                </a:solidFill>
                <a:latin typeface="arial" panose="020B0604020202020204" pitchFamily="34" charset="0"/>
              </a:rPr>
              <a:t/>
            </a:r>
            <a:br>
              <a:rPr lang="tr-TR" dirty="0">
                <a:solidFill>
                  <a:srgbClr val="777777"/>
                </a:solidFill>
                <a:latin typeface="arial" panose="020B0604020202020204" pitchFamily="34" charset="0"/>
              </a:rPr>
            </a:br>
            <a:endParaRPr lang="tr-TR" dirty="0">
              <a:solidFill>
                <a:srgbClr val="777777"/>
              </a:solidFill>
              <a:latin typeface="Roboto"/>
            </a:endParaRPr>
          </a:p>
          <a:p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Arıza onarım süreci</a:t>
            </a:r>
            <a:endParaRPr lang="tr-TR" b="0" i="0" dirty="0">
              <a:solidFill>
                <a:srgbClr val="777777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5" name="Dikdörtgen 64"/>
          <p:cNvSpPr/>
          <p:nvPr/>
        </p:nvSpPr>
        <p:spPr>
          <a:xfrm>
            <a:off x="1233082" y="5676122"/>
            <a:ext cx="2971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>
                <a:solidFill>
                  <a:srgbClr val="222222"/>
                </a:solidFill>
                <a:latin typeface="arial" panose="020B0604020202020204" pitchFamily="34" charset="0"/>
              </a:rPr>
              <a:t>Yinelemeli geliştirme süreci</a:t>
            </a:r>
          </a:p>
        </p:txBody>
      </p:sp>
    </p:spTree>
    <p:extLst>
      <p:ext uri="{BB962C8B-B14F-4D97-AF65-F5344CB8AC3E}">
        <p14:creationId xmlns:p14="http://schemas.microsoft.com/office/powerpoint/2010/main" val="1981498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SİSTEM BELGELERİ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Gereksinim Belgesi</a:t>
            </a:r>
          </a:p>
          <a:p>
            <a:r>
              <a:rPr lang="tr-TR" dirty="0" smtClean="0"/>
              <a:t>Program Tasarım Belgeleri</a:t>
            </a:r>
          </a:p>
          <a:p>
            <a:r>
              <a:rPr lang="tr-TR" dirty="0" smtClean="0"/>
              <a:t>Kaynak Kodu Listeleri</a:t>
            </a:r>
          </a:p>
          <a:p>
            <a:r>
              <a:rPr lang="tr-TR" dirty="0" smtClean="0"/>
              <a:t>Test Planları ve Geçerlilik Raporları</a:t>
            </a:r>
          </a:p>
          <a:p>
            <a:r>
              <a:rPr lang="tr-TR" dirty="0" smtClean="0"/>
              <a:t>Sistem Bakım Kılavuzu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9219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BELGE ÜRETİMİ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Okuyucuyu daha ayrıntılı teknik tanımlamalara yönlendiren genel bakışları içeren </a:t>
            </a:r>
            <a:r>
              <a:rPr lang="tr-TR" dirty="0" smtClean="0"/>
              <a:t>dokümanlar </a:t>
            </a:r>
            <a:r>
              <a:rPr lang="tr-TR" dirty="0" err="1" smtClean="0"/>
              <a:t>dökümanlar</a:t>
            </a:r>
            <a:r>
              <a:rPr lang="tr-TR" dirty="0" smtClean="0"/>
              <a:t> hazırlayın</a:t>
            </a:r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Kaliteli, okunabilir el kitapları hazırlayın - 20 yıl sürmelidirler</a:t>
            </a:r>
          </a:p>
          <a:p>
            <a:r>
              <a:rPr lang="tr-TR" dirty="0"/>
              <a:t>Mümkün olduğunca araç tarafından üretilen belgeleri kullanın.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27322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BAKIM ÜCRETLERİ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Genellikle geliştirme maliyetlerinden daha büyüktür (uygulamaya bağlı olarak 2 * ila 100 *)</a:t>
            </a:r>
          </a:p>
          <a:p>
            <a:r>
              <a:rPr lang="tr-TR" dirty="0"/>
              <a:t>Hem teknik hem de teknik olmayan faktörlerden etkilenir</a:t>
            </a:r>
          </a:p>
          <a:p>
            <a:r>
              <a:rPr lang="tr-TR" dirty="0"/>
              <a:t>Yazılım devam ettikçe artar. Bakım, yazılım yapısını bozar, bu nedenle daha fazla bakım yapılmasını zorlaştırır.</a:t>
            </a:r>
          </a:p>
          <a:p>
            <a:r>
              <a:rPr lang="tr-TR" dirty="0" smtClean="0"/>
              <a:t>Yaşlanma yazılım destek ücretini  arttırır mı? </a:t>
            </a:r>
            <a:r>
              <a:rPr lang="tr-TR" dirty="0"/>
              <a:t>(Örneğin, eski diller, derleyiciler vb.)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722699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Geliştirme/Bakım Ücretleri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15</a:t>
            </a:fld>
            <a:endParaRPr lang="tr-TR"/>
          </a:p>
        </p:txBody>
      </p:sp>
      <p:pic>
        <p:nvPicPr>
          <p:cNvPr id="36" name="Resim 3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4214" y="1787071"/>
            <a:ext cx="8858250" cy="4210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580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Ücret Faktörleri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/>
              <a:t>Modül bağımsızlığı</a:t>
            </a:r>
          </a:p>
          <a:p>
            <a:pPr marL="0" indent="0">
              <a:buNone/>
            </a:pPr>
            <a:r>
              <a:rPr lang="tr-TR" dirty="0"/>
              <a:t>Bir </a:t>
            </a:r>
            <a:r>
              <a:rPr lang="tr-TR" dirty="0" smtClean="0"/>
              <a:t>modülü diğer modülleri  </a:t>
            </a:r>
            <a:r>
              <a:rPr lang="tr-TR" dirty="0"/>
              <a:t>etkilemeksizin değiştirmek mümkün olmalıdır</a:t>
            </a:r>
          </a:p>
          <a:p>
            <a:r>
              <a:rPr lang="tr-TR" dirty="0"/>
              <a:t>Programlama dili</a:t>
            </a:r>
          </a:p>
          <a:p>
            <a:pPr marL="0" indent="0">
              <a:buNone/>
            </a:pPr>
            <a:r>
              <a:rPr lang="tr-TR" dirty="0"/>
              <a:t>Üst </a:t>
            </a:r>
            <a:r>
              <a:rPr lang="tr-TR" dirty="0" smtClean="0"/>
              <a:t>düzey bir  dilde geliştirilmiş  programların bakımı daha </a:t>
            </a:r>
            <a:r>
              <a:rPr lang="tr-TR" dirty="0"/>
              <a:t>kolaydır</a:t>
            </a:r>
          </a:p>
          <a:p>
            <a:r>
              <a:rPr lang="tr-TR" dirty="0"/>
              <a:t>Programlama stili</a:t>
            </a:r>
          </a:p>
          <a:p>
            <a:pPr marL="0" indent="0">
              <a:buNone/>
            </a:pPr>
            <a:r>
              <a:rPr lang="tr-TR" dirty="0"/>
              <a:t>İyi yapılandırılmış programların bakımı kolaydır</a:t>
            </a:r>
          </a:p>
          <a:p>
            <a:r>
              <a:rPr lang="tr-TR" dirty="0"/>
              <a:t>Program doğrulama ve test</a:t>
            </a:r>
          </a:p>
          <a:p>
            <a:pPr marL="0" indent="0">
              <a:buNone/>
            </a:pPr>
            <a:r>
              <a:rPr lang="tr-TR" dirty="0" smtClean="0"/>
              <a:t>İyi test sonuçlarına sahip  programlar daha az  </a:t>
            </a:r>
            <a:r>
              <a:rPr lang="tr-TR" dirty="0"/>
              <a:t>düzeltici </a:t>
            </a:r>
            <a:r>
              <a:rPr lang="tr-TR" dirty="0" smtClean="0"/>
              <a:t>bakıma ihtiyaç duyarlar. 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98006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Bakım Ücret Faktörleri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Belgeleme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İyi belgeler, programların anlaşılmasını kolaylaştırır</a:t>
            </a:r>
          </a:p>
          <a:p>
            <a:r>
              <a:rPr lang="tr-TR" dirty="0"/>
              <a:t>Konfigürasyon yönetimi</a:t>
            </a:r>
          </a:p>
          <a:p>
            <a:pPr marL="0" indent="0">
              <a:buNone/>
            </a:pPr>
            <a:r>
              <a:rPr lang="tr-TR" dirty="0"/>
              <a:t>İyi </a:t>
            </a:r>
            <a:r>
              <a:rPr lang="tr-TR" dirty="0" smtClean="0"/>
              <a:t>konfigürasyon yönetimi, </a:t>
            </a:r>
            <a:r>
              <a:rPr lang="tr-TR" dirty="0"/>
              <a:t>programlar </a:t>
            </a:r>
            <a:r>
              <a:rPr lang="tr-TR" dirty="0" smtClean="0"/>
              <a:t>ile  belgeler </a:t>
            </a:r>
            <a:r>
              <a:rPr lang="tr-TR" dirty="0"/>
              <a:t>arasındaki bağlantıların korunduğu anlamına gelir.</a:t>
            </a:r>
          </a:p>
          <a:p>
            <a:r>
              <a:rPr lang="tr-TR" dirty="0"/>
              <a:t>Uygulama alanı</a:t>
            </a:r>
          </a:p>
          <a:p>
            <a:pPr marL="0" indent="0">
              <a:buNone/>
            </a:pPr>
            <a:r>
              <a:rPr lang="tr-TR" dirty="0" smtClean="0"/>
              <a:t>İyi </a:t>
            </a:r>
            <a:r>
              <a:rPr lang="tr-TR" dirty="0"/>
              <a:t>anlaşılmış uygulama alanlarında bakım daha kolaydır</a:t>
            </a:r>
          </a:p>
          <a:p>
            <a:r>
              <a:rPr lang="tr-TR" dirty="0"/>
              <a:t>Personel </a:t>
            </a:r>
            <a:r>
              <a:rPr lang="tr-TR" dirty="0" smtClean="0"/>
              <a:t>istikrarı</a:t>
            </a:r>
          </a:p>
          <a:p>
            <a:r>
              <a:rPr lang="tr-TR" dirty="0" smtClean="0"/>
              <a:t>Geliştirmede çalışan personelin bakıma aktarımı veya bakım süresince personel istikrarı bakım ücretlerini azaltır.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5825280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Bakım Ücret Faktörleri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Program yaşı</a:t>
            </a:r>
          </a:p>
          <a:p>
            <a:pPr marL="0" indent="0">
              <a:buNone/>
            </a:pPr>
            <a:r>
              <a:rPr lang="tr-TR" dirty="0"/>
              <a:t>Daha eski program, daha pahalı (genellikle)</a:t>
            </a:r>
          </a:p>
          <a:p>
            <a:r>
              <a:rPr lang="tr-TR" dirty="0"/>
              <a:t>Dış ortam</a:t>
            </a:r>
          </a:p>
          <a:p>
            <a:pPr marL="0" indent="0">
              <a:buNone/>
            </a:pPr>
            <a:r>
              <a:rPr lang="tr-TR" dirty="0"/>
              <a:t>Bir program dış ortama bağımlıysa, çevresel değişiklikleri yansıtacak şekilde değiştirilmesi gerekebilir</a:t>
            </a:r>
          </a:p>
          <a:p>
            <a:r>
              <a:rPr lang="tr-TR" dirty="0"/>
              <a:t>Donanım istikrarı</a:t>
            </a:r>
          </a:p>
          <a:p>
            <a:pPr marL="0" indent="0">
              <a:buNone/>
            </a:pPr>
            <a:r>
              <a:rPr lang="tr-TR" dirty="0"/>
              <a:t>Stabil donanım için tasarlanan programlar, donanım değişiklikleri gibi değişime ihtiyaç duymazlar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88284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Metrikleri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Kontrol </a:t>
            </a:r>
            <a:r>
              <a:rPr lang="tr-TR" dirty="0" smtClean="0"/>
              <a:t>karmaşıklığı:</a:t>
            </a:r>
          </a:p>
          <a:p>
            <a:pPr marL="0" indent="0">
              <a:buNone/>
            </a:pPr>
            <a:r>
              <a:rPr lang="tr-TR" dirty="0" smtClean="0"/>
              <a:t> </a:t>
            </a:r>
            <a:r>
              <a:rPr lang="tr-TR" dirty="0"/>
              <a:t>Programındaki koşullu ifadeleri inceleyerek ölçülebilir</a:t>
            </a:r>
          </a:p>
          <a:p>
            <a:r>
              <a:rPr lang="tr-TR" dirty="0"/>
              <a:t>Veri </a:t>
            </a:r>
            <a:r>
              <a:rPr lang="tr-TR" dirty="0" smtClean="0"/>
              <a:t>karmaşıklığı: </a:t>
            </a:r>
          </a:p>
          <a:p>
            <a:pPr marL="0" indent="0">
              <a:buNone/>
            </a:pPr>
            <a:r>
              <a:rPr lang="tr-TR" dirty="0" smtClean="0"/>
              <a:t>Veri </a:t>
            </a:r>
            <a:r>
              <a:rPr lang="tr-TR" dirty="0"/>
              <a:t>yapıları ve bileşen </a:t>
            </a:r>
            <a:r>
              <a:rPr lang="tr-TR" dirty="0" smtClean="0"/>
              <a:t>ara yüzlerinin </a:t>
            </a:r>
            <a:r>
              <a:rPr lang="tr-TR" dirty="0"/>
              <a:t>karmaşıklığı.</a:t>
            </a:r>
          </a:p>
          <a:p>
            <a:r>
              <a:rPr lang="tr-TR" dirty="0"/>
              <a:t>Tanımlayıcı adlarının </a:t>
            </a:r>
            <a:r>
              <a:rPr lang="tr-TR" dirty="0" smtClean="0"/>
              <a:t>uzunluğu: </a:t>
            </a:r>
          </a:p>
          <a:p>
            <a:pPr marL="0" indent="0">
              <a:buNone/>
            </a:pPr>
            <a:r>
              <a:rPr lang="tr-TR" dirty="0" smtClean="0"/>
              <a:t>Daha </a:t>
            </a:r>
            <a:r>
              <a:rPr lang="tr-TR" dirty="0"/>
              <a:t>uzun </a:t>
            </a:r>
            <a:r>
              <a:rPr lang="tr-TR" dirty="0" smtClean="0"/>
              <a:t>isimleri </a:t>
            </a:r>
            <a:r>
              <a:rPr lang="tr-TR" dirty="0"/>
              <a:t>ima eder mi? Okunabilirlik</a:t>
            </a:r>
          </a:p>
          <a:p>
            <a:r>
              <a:rPr lang="tr-TR" dirty="0"/>
              <a:t>Program </a:t>
            </a:r>
            <a:r>
              <a:rPr lang="tr-TR" dirty="0" smtClean="0"/>
              <a:t>yorumları: </a:t>
            </a:r>
          </a:p>
          <a:p>
            <a:pPr marL="0" indent="0">
              <a:buNone/>
            </a:pPr>
            <a:r>
              <a:rPr lang="tr-TR" dirty="0" smtClean="0"/>
              <a:t>Belki </a:t>
            </a:r>
            <a:r>
              <a:rPr lang="tr-TR" dirty="0"/>
              <a:t>daha fazla yorum? Daha kolay bakım demek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6752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30756" y="306132"/>
            <a:ext cx="9439585" cy="708536"/>
          </a:xfrm>
        </p:spPr>
        <p:txBody>
          <a:bodyPr/>
          <a:lstStyle/>
          <a:p>
            <a:r>
              <a:rPr lang="tr-TR" dirty="0"/>
              <a:t>HEDEFLER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</a:t>
            </a:fld>
            <a:endParaRPr lang="tr-TR"/>
          </a:p>
        </p:txBody>
      </p:sp>
      <p:sp>
        <p:nvSpPr>
          <p:cNvPr id="3" name="Dikdörtgen 2"/>
          <p:cNvSpPr/>
          <p:nvPr/>
        </p:nvSpPr>
        <p:spPr>
          <a:xfrm>
            <a:off x="3048000" y="2690336"/>
            <a:ext cx="609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tr-TR" dirty="0"/>
          </a:p>
        </p:txBody>
      </p:sp>
      <p:sp>
        <p:nvSpPr>
          <p:cNvPr id="9" name="İçerik Yer Tutucusu 2"/>
          <p:cNvSpPr>
            <a:spLocks noGrp="1"/>
          </p:cNvSpPr>
          <p:nvPr>
            <p:ph idx="1"/>
          </p:nvPr>
        </p:nvSpPr>
        <p:spPr>
          <a:xfrm>
            <a:off x="1235205" y="1901591"/>
            <a:ext cx="10515600" cy="4351338"/>
          </a:xfrm>
        </p:spPr>
        <p:txBody>
          <a:bodyPr/>
          <a:lstStyle/>
          <a:p>
            <a:r>
              <a:rPr lang="tr-TR" dirty="0"/>
              <a:t>Bakım </a:t>
            </a:r>
            <a:r>
              <a:rPr lang="tr-TR" dirty="0" smtClean="0"/>
              <a:t>Süreci</a:t>
            </a:r>
            <a:endParaRPr lang="tr-TR" dirty="0"/>
          </a:p>
          <a:p>
            <a:r>
              <a:rPr lang="tr-TR" dirty="0"/>
              <a:t>Sistem </a:t>
            </a:r>
            <a:r>
              <a:rPr lang="tr-TR" dirty="0" smtClean="0"/>
              <a:t>Dokümantasyonu</a:t>
            </a:r>
            <a:endParaRPr lang="tr-TR" dirty="0"/>
          </a:p>
          <a:p>
            <a:r>
              <a:rPr lang="tr-TR" dirty="0"/>
              <a:t>Program </a:t>
            </a:r>
            <a:r>
              <a:rPr lang="tr-TR" dirty="0" smtClean="0"/>
              <a:t>Geliştirme Dinamikleri</a:t>
            </a:r>
            <a:endParaRPr lang="tr-TR" dirty="0"/>
          </a:p>
          <a:p>
            <a:r>
              <a:rPr lang="tr-TR" dirty="0"/>
              <a:t>Bakım </a:t>
            </a:r>
            <a:r>
              <a:rPr lang="tr-TR" dirty="0" smtClean="0"/>
              <a:t>Masrafları</a:t>
            </a:r>
            <a:endParaRPr lang="tr-TR" dirty="0"/>
          </a:p>
          <a:p>
            <a:r>
              <a:rPr lang="tr-TR" dirty="0"/>
              <a:t>Bakım </a:t>
            </a:r>
            <a:r>
              <a:rPr lang="tr-TR" dirty="0" smtClean="0"/>
              <a:t>Ölçümü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5184098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Bakım Metrikleri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Kullanıcı etkileşimi:</a:t>
            </a:r>
          </a:p>
          <a:p>
            <a:pPr marL="0" indent="0">
              <a:buNone/>
            </a:pPr>
            <a:r>
              <a:rPr lang="tr-TR" dirty="0" smtClean="0"/>
              <a:t>Programın  </a:t>
            </a:r>
            <a:r>
              <a:rPr lang="tr-TR" dirty="0"/>
              <a:t>fazla kullanıcı </a:t>
            </a:r>
            <a:r>
              <a:rPr lang="tr-TR" dirty="0" smtClean="0"/>
              <a:t>Girdi </a:t>
            </a:r>
            <a:r>
              <a:rPr lang="tr-TR" dirty="0"/>
              <a:t>/ </a:t>
            </a:r>
            <a:r>
              <a:rPr lang="tr-TR" dirty="0" smtClean="0"/>
              <a:t>Çıktı gerektirmesi değişiklik istek miktarını arttırır.</a:t>
            </a:r>
            <a:endParaRPr lang="tr-TR" dirty="0"/>
          </a:p>
          <a:p>
            <a:r>
              <a:rPr lang="tr-TR" dirty="0"/>
              <a:t>Hız ve yer gereksinimleri:</a:t>
            </a:r>
          </a:p>
          <a:p>
            <a:pPr marL="0" indent="0">
              <a:buNone/>
            </a:pPr>
            <a:r>
              <a:rPr lang="tr-TR" dirty="0" smtClean="0"/>
              <a:t>Geliştirilmesi zor, </a:t>
            </a:r>
            <a:r>
              <a:rPr lang="tr-TR" dirty="0"/>
              <a:t>bakımı daha zor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49033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Kullanıma alınmış programın değiştirilmesi</a:t>
            </a:r>
          </a:p>
          <a:p>
            <a:r>
              <a:rPr lang="tr-TR" dirty="0"/>
              <a:t>Bakım yönetimi, değişim sürecinin planlanması ve </a:t>
            </a:r>
            <a:r>
              <a:rPr lang="tr-TR" dirty="0" err="1" smtClean="0"/>
              <a:t>gerçeklenmesi</a:t>
            </a:r>
            <a:r>
              <a:rPr lang="tr-TR" dirty="0" smtClean="0"/>
              <a:t>  </a:t>
            </a:r>
            <a:r>
              <a:rPr lang="tr-TR" dirty="0"/>
              <a:t>ile </a:t>
            </a:r>
            <a:r>
              <a:rPr lang="tr-TR" dirty="0" smtClean="0"/>
              <a:t>ilgilidir.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9471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Sistemin gereksinimleri, </a:t>
            </a:r>
            <a:r>
              <a:rPr lang="tr-TR" dirty="0" smtClean="0"/>
              <a:t>zaman  geçtiği </a:t>
            </a:r>
            <a:r>
              <a:rPr lang="tr-TR" dirty="0"/>
              <a:t>için sistem geliştirilirken muhtemelen değişecektir. Dolayısıyla, teslim edilen bir sistem </a:t>
            </a:r>
            <a:r>
              <a:rPr lang="tr-TR" dirty="0" smtClean="0"/>
              <a:t>gereksinimleri  </a:t>
            </a:r>
            <a:r>
              <a:rPr lang="tr-TR" dirty="0"/>
              <a:t>karşılamayacak</a:t>
            </a:r>
            <a:r>
              <a:rPr lang="tr-TR" dirty="0" smtClean="0"/>
              <a:t>!</a:t>
            </a:r>
          </a:p>
          <a:p>
            <a:r>
              <a:rPr lang="tr-TR" dirty="0"/>
              <a:t>Sistemler </a:t>
            </a:r>
            <a:r>
              <a:rPr lang="tr-TR" dirty="0" smtClean="0"/>
              <a:t>çevrelerine  </a:t>
            </a:r>
            <a:r>
              <a:rPr lang="tr-TR" dirty="0"/>
              <a:t>sıkı sıkıya </a:t>
            </a:r>
            <a:r>
              <a:rPr lang="tr-TR" dirty="0" smtClean="0"/>
              <a:t>bağlıdırlar. </a:t>
            </a:r>
            <a:r>
              <a:rPr lang="tr-TR" dirty="0"/>
              <a:t>Bir sistem bir ortamda kurulduğunda o ortamı değiştirir ve bu nedenle sistem gereksinimlerini değiştirir</a:t>
            </a:r>
            <a:r>
              <a:rPr lang="tr-TR" dirty="0" smtClean="0"/>
              <a:t>.</a:t>
            </a:r>
          </a:p>
          <a:p>
            <a:r>
              <a:rPr lang="tr-TR" dirty="0" smtClean="0">
                <a:solidFill>
                  <a:schemeClr val="accent1">
                    <a:lumMod val="50000"/>
                  </a:schemeClr>
                </a:solidFill>
              </a:rPr>
              <a:t>Sistemin kullanıcı gereksinimlerini karşılaması isteniyorsa bakım yapılması zorunludur.</a:t>
            </a:r>
            <a:endParaRPr lang="tr-TR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042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İyileştirme (</a:t>
            </a:r>
            <a:r>
              <a:rPr lang="tr-TR" dirty="0" err="1" smtClean="0"/>
              <a:t>perfective</a:t>
            </a:r>
            <a:r>
              <a:rPr lang="tr-TR" dirty="0" smtClean="0"/>
              <a:t>) Bakımı</a:t>
            </a:r>
            <a:endParaRPr lang="tr-TR" dirty="0"/>
          </a:p>
          <a:p>
            <a:r>
              <a:rPr lang="tr-TR" dirty="0"/>
              <a:t>Bir sistemi, gereksinimlerini daha etkili bir şekilde karşılamak için </a:t>
            </a:r>
            <a:r>
              <a:rPr lang="tr-TR" dirty="0" smtClean="0"/>
              <a:t>değiştirme</a:t>
            </a:r>
          </a:p>
          <a:p>
            <a:pPr marL="0" indent="0">
              <a:buNone/>
            </a:pPr>
            <a:r>
              <a:rPr lang="tr-TR" dirty="0" smtClean="0"/>
              <a:t>Uyarlama  (</a:t>
            </a:r>
            <a:r>
              <a:rPr lang="tr-TR" dirty="0" err="1" smtClean="0"/>
              <a:t>Adaptive</a:t>
            </a:r>
            <a:r>
              <a:rPr lang="tr-TR" dirty="0" smtClean="0"/>
              <a:t>) Bakımı</a:t>
            </a:r>
            <a:endParaRPr lang="tr-TR" dirty="0"/>
          </a:p>
          <a:p>
            <a:r>
              <a:rPr lang="tr-TR" dirty="0"/>
              <a:t>Bir </a:t>
            </a:r>
            <a:r>
              <a:rPr lang="tr-TR" dirty="0" smtClean="0"/>
              <a:t>sistemi </a:t>
            </a:r>
            <a:r>
              <a:rPr lang="tr-TR" dirty="0"/>
              <a:t>yeni gereksinimleri karşılamak üzere </a:t>
            </a:r>
            <a:r>
              <a:rPr lang="tr-TR" dirty="0" smtClean="0"/>
              <a:t>değiştirme</a:t>
            </a:r>
          </a:p>
          <a:p>
            <a:pPr marL="0" indent="0">
              <a:buNone/>
            </a:pPr>
            <a:r>
              <a:rPr lang="tr-TR" dirty="0"/>
              <a:t>Düzeltici </a:t>
            </a:r>
            <a:r>
              <a:rPr lang="tr-TR" dirty="0" smtClean="0"/>
              <a:t>(</a:t>
            </a:r>
            <a:r>
              <a:rPr lang="tr-TR" dirty="0" err="1" smtClean="0"/>
              <a:t>corrective</a:t>
            </a:r>
            <a:r>
              <a:rPr lang="tr-TR" dirty="0" smtClean="0"/>
              <a:t>) Bakım</a:t>
            </a:r>
            <a:endParaRPr lang="tr-TR" dirty="0"/>
          </a:p>
          <a:p>
            <a:r>
              <a:rPr lang="tr-TR" dirty="0"/>
              <a:t>Bir sistemi, eksikliklerin gereksinimlerine uygun şekilde düzeltmek için değiştirme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605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Oranları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6</a:t>
            </a:fld>
            <a:endParaRPr lang="tr-TR"/>
          </a:p>
        </p:txBody>
      </p:sp>
      <p:grpSp>
        <p:nvGrpSpPr>
          <p:cNvPr id="42" name="Grup 41"/>
          <p:cNvGrpSpPr/>
          <p:nvPr/>
        </p:nvGrpSpPr>
        <p:grpSpPr>
          <a:xfrm>
            <a:off x="3480244" y="1316778"/>
            <a:ext cx="5375286" cy="5048591"/>
            <a:chOff x="5978513" y="1316778"/>
            <a:chExt cx="5375286" cy="5048591"/>
          </a:xfrm>
        </p:grpSpPr>
        <p:pic>
          <p:nvPicPr>
            <p:cNvPr id="38" name="Resim 37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5978513" y="1316778"/>
              <a:ext cx="5375286" cy="5048591"/>
            </a:xfrm>
            <a:prstGeom prst="rect">
              <a:avLst/>
            </a:prstGeom>
          </p:spPr>
        </p:pic>
        <p:sp>
          <p:nvSpPr>
            <p:cNvPr id="39" name="Metin kutusu 38"/>
            <p:cNvSpPr txBox="1"/>
            <p:nvPr/>
          </p:nvSpPr>
          <p:spPr>
            <a:xfrm>
              <a:off x="8666156" y="3512346"/>
              <a:ext cx="19594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İyileştirme</a:t>
              </a:r>
            </a:p>
            <a:p>
              <a:r>
                <a:rPr lang="tr-TR" sz="2400" dirty="0" smtClean="0"/>
                <a:t>       %65</a:t>
              </a:r>
              <a:endParaRPr lang="tr-TR" sz="2400" dirty="0"/>
            </a:p>
          </p:txBody>
        </p:sp>
        <p:sp>
          <p:nvSpPr>
            <p:cNvPr id="40" name="Metin kutusu 39"/>
            <p:cNvSpPr txBox="1"/>
            <p:nvPr/>
          </p:nvSpPr>
          <p:spPr>
            <a:xfrm>
              <a:off x="6826470" y="1999064"/>
              <a:ext cx="19594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Düzeltici</a:t>
              </a:r>
            </a:p>
            <a:p>
              <a:r>
                <a:rPr lang="tr-TR" sz="2400" dirty="0" smtClean="0"/>
                <a:t>   %17</a:t>
              </a:r>
              <a:endParaRPr lang="tr-TR" sz="2400" dirty="0"/>
            </a:p>
          </p:txBody>
        </p:sp>
        <p:sp>
          <p:nvSpPr>
            <p:cNvPr id="41" name="Metin kutusu 40"/>
            <p:cNvSpPr txBox="1"/>
            <p:nvPr/>
          </p:nvSpPr>
          <p:spPr>
            <a:xfrm>
              <a:off x="6342621" y="3512345"/>
              <a:ext cx="1959427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r-TR" sz="2400" dirty="0" smtClean="0"/>
                <a:t>Uyarlama</a:t>
              </a:r>
            </a:p>
            <a:p>
              <a:r>
                <a:rPr lang="tr-TR" sz="2400" dirty="0" smtClean="0"/>
                <a:t>     %18</a:t>
              </a:r>
              <a:endParaRPr lang="tr-TR" sz="24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697516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Sistemin Geliştirilmesi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Sisteme geliştirildikten sonra sisteme yeni işlevsellik ekleme genellikle sistem geliştirilme aşamasına göre fazla maliyet gerektirir.</a:t>
            </a:r>
          </a:p>
          <a:p>
            <a:r>
              <a:rPr lang="tr-TR" dirty="0"/>
              <a:t>Bakım personeli çoğu zaman deneyimsizdir ve uygulama alanına yabancıdır</a:t>
            </a:r>
            <a:r>
              <a:rPr lang="tr-TR" dirty="0" smtClean="0"/>
              <a:t>.</a:t>
            </a:r>
          </a:p>
          <a:p>
            <a:r>
              <a:rPr lang="tr-TR" dirty="0"/>
              <a:t>Programlar kötü yapılandırılmış ve anlaşılması zor </a:t>
            </a:r>
            <a:r>
              <a:rPr lang="tr-TR" dirty="0" smtClean="0"/>
              <a:t>olabilir</a:t>
            </a:r>
          </a:p>
          <a:p>
            <a:r>
              <a:rPr lang="tr-TR" dirty="0"/>
              <a:t>Sistemin karmaşıklığı, etki değerlendirmesini zorlaştırdığı için değişiklikler yeni hatalar </a:t>
            </a:r>
            <a:r>
              <a:rPr lang="tr-TR" dirty="0" smtClean="0"/>
              <a:t>getirebilir</a:t>
            </a:r>
          </a:p>
          <a:p>
            <a:r>
              <a:rPr lang="tr-TR" dirty="0"/>
              <a:t>Sürekli değişimden dolayı yapı </a:t>
            </a:r>
            <a:r>
              <a:rPr lang="tr-TR" dirty="0" smtClean="0"/>
              <a:t>bozulabilir</a:t>
            </a:r>
          </a:p>
          <a:p>
            <a:r>
              <a:rPr lang="tr-TR" dirty="0"/>
              <a:t>Programı açıklayan belgeler mevcut olmayabilir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71277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Bakım Yönetimi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Zorlayıcı ve yaratıcı olarak görülmeyen bakım, geliştirme kadrosunda zayıf bir imaja sahiptir.</a:t>
            </a:r>
          </a:p>
          <a:p>
            <a:endParaRPr lang="tr-TR" dirty="0"/>
          </a:p>
          <a:p>
            <a:r>
              <a:rPr lang="tr-TR" dirty="0"/>
              <a:t>Yazılım muhafaza edildiğinde bakım maliyetleri artar mı</a:t>
            </a:r>
            <a:r>
              <a:rPr lang="tr-TR" dirty="0" smtClean="0"/>
              <a:t>?</a:t>
            </a:r>
          </a:p>
          <a:p>
            <a:endParaRPr lang="tr-TR" dirty="0"/>
          </a:p>
          <a:p>
            <a:r>
              <a:rPr lang="tr-TR" dirty="0"/>
              <a:t>Sürdürülebilecek yazılım miktarı zamanla artar</a:t>
            </a:r>
          </a:p>
          <a:p>
            <a:endParaRPr lang="tr-TR" dirty="0"/>
          </a:p>
          <a:p>
            <a:r>
              <a:rPr lang="tr-TR" dirty="0"/>
              <a:t>Yetersiz yapılandırma yönetimi sıklıkla bir sistemin farklı gösterimlerinin adım dışı olduğu anlamına gelir</a:t>
            </a:r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647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Bakım, müşterilerin değişim talepleri veya pazarlama gereksinimleri tarafından </a:t>
            </a:r>
            <a:r>
              <a:rPr lang="tr-TR" dirty="0" smtClean="0"/>
              <a:t>tetiklenir</a:t>
            </a:r>
          </a:p>
          <a:p>
            <a:r>
              <a:rPr lang="tr-TR" dirty="0"/>
              <a:t>Değişiklikler normalde sistemin yeni bir sürümünde toplanır ve uygulanır</a:t>
            </a:r>
          </a:p>
          <a:p>
            <a:endParaRPr lang="tr-TR" dirty="0"/>
          </a:p>
          <a:p>
            <a:r>
              <a:rPr lang="tr-TR" dirty="0"/>
              <a:t>Programlar bazen eksiksiz bir süreç yinelemesi yapılmaksızın onarılmaya ihtiyaç duyarlar, ancak dokümantasyon ve programların adım adım </a:t>
            </a:r>
            <a:r>
              <a:rPr lang="tr-TR" dirty="0" smtClean="0"/>
              <a:t>uygulanmasına  </a:t>
            </a:r>
            <a:r>
              <a:rPr lang="tr-TR" dirty="0"/>
              <a:t>yol açtığı için bu </a:t>
            </a:r>
            <a:r>
              <a:rPr lang="tr-TR" dirty="0" smtClean="0"/>
              <a:t>tehlikelidir (düzeltici  ve uyarlama bakımları)</a:t>
            </a:r>
            <a:endParaRPr lang="tr-TR" dirty="0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C4975-DA66-4692-BC0C-8DF561EEBF1F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0623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1411</TotalTime>
  <Words>681</Words>
  <Application>Microsoft Office PowerPoint</Application>
  <PresentationFormat>Geniş ekran</PresentationFormat>
  <Paragraphs>151</Paragraphs>
  <Slides>20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8" baseType="lpstr">
      <vt:lpstr>Arial</vt:lpstr>
      <vt:lpstr>Arial</vt:lpstr>
      <vt:lpstr>Calibri</vt:lpstr>
      <vt:lpstr>Calibri Light</vt:lpstr>
      <vt:lpstr>Roboto</vt:lpstr>
      <vt:lpstr>Times New Roman</vt:lpstr>
      <vt:lpstr>Wingdings</vt:lpstr>
      <vt:lpstr>Office Teması</vt:lpstr>
      <vt:lpstr>PowerPoint Sunusu</vt:lpstr>
      <vt:lpstr>HEDEFLER</vt:lpstr>
      <vt:lpstr>Bakım </vt:lpstr>
      <vt:lpstr>PowerPoint Sunusu</vt:lpstr>
      <vt:lpstr>Bakım Türleri</vt:lpstr>
      <vt:lpstr>Bakım Oranları</vt:lpstr>
      <vt:lpstr>Sistemin Geliştirilmesi</vt:lpstr>
      <vt:lpstr>Bakım Yönetimi</vt:lpstr>
      <vt:lpstr>PowerPoint Sunusu</vt:lpstr>
      <vt:lpstr>BAKIM SÜRECİ</vt:lpstr>
      <vt:lpstr>DEĞİŞİM SÜREÇLERİ</vt:lpstr>
      <vt:lpstr>SİSTEM BELGELERİ</vt:lpstr>
      <vt:lpstr>BELGE ÜRETİMİ</vt:lpstr>
      <vt:lpstr>BAKIM ÜCRETLERİ</vt:lpstr>
      <vt:lpstr>Geliştirme/Bakım Ücretleri</vt:lpstr>
      <vt:lpstr>Bakım Ücret Faktörleri</vt:lpstr>
      <vt:lpstr>Bakım Ücret Faktörleri</vt:lpstr>
      <vt:lpstr>Bakım Ücret Faktörleri</vt:lpstr>
      <vt:lpstr>Bakım Metrikleri</vt:lpstr>
      <vt:lpstr>Bakım Metrikleri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AnkaraUni</cp:lastModifiedBy>
  <cp:revision>173</cp:revision>
  <dcterms:created xsi:type="dcterms:W3CDTF">2015-04-17T19:37:46Z</dcterms:created>
  <dcterms:modified xsi:type="dcterms:W3CDTF">2018-06-13T13:56:41Z</dcterms:modified>
</cp:coreProperties>
</file>