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6" r:id="rId10"/>
    <p:sldId id="26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İNSAN VE TOPLUM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9341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DOĞAN, İsmail, Sosyoloji Kavramlar ve Sorunlar, Ankara, Pegem Akademi Yayınları, 14. Basım 2016, S.  83-122.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604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İNSAN VE </a:t>
            </a:r>
            <a:r>
              <a:rPr lang="tr-TR" b="1" dirty="0" smtClean="0"/>
              <a:t>TOPLUM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Toplum</a:t>
            </a:r>
            <a:endParaRPr lang="tr-TR" dirty="0"/>
          </a:p>
          <a:p>
            <a:pPr lvl="0"/>
            <a:r>
              <a:rPr lang="tr-TR" dirty="0"/>
              <a:t>Toplumsal Olaylar</a:t>
            </a:r>
          </a:p>
          <a:p>
            <a:pPr lvl="0"/>
            <a:r>
              <a:rPr lang="tr-TR" dirty="0"/>
              <a:t>Toplumsallaşma, Bireyselleşme, Küreselleşme,</a:t>
            </a:r>
          </a:p>
          <a:p>
            <a:pPr lvl="0"/>
            <a:r>
              <a:rPr lang="tr-TR" dirty="0"/>
              <a:t>Sosyal İlişkiler,</a:t>
            </a:r>
          </a:p>
          <a:p>
            <a:pPr lvl="0"/>
            <a:r>
              <a:rPr lang="tr-TR" dirty="0"/>
              <a:t>Küçük Grup ve Topluluklar</a:t>
            </a:r>
          </a:p>
          <a:p>
            <a:r>
              <a:rPr lang="tr-TR" dirty="0"/>
              <a:t>Kapalı Toplum, Açık Toplum, Geleneksel Toplum, Modern Toplum, Post Modern Toplum, Bilgi Toplumu</a:t>
            </a:r>
          </a:p>
        </p:txBody>
      </p:sp>
    </p:spTree>
    <p:extLst>
      <p:ext uri="{BB962C8B-B14F-4D97-AF65-F5344CB8AC3E}">
        <p14:creationId xmlns:p14="http://schemas.microsoft.com/office/powerpoint/2010/main" val="3591835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Toplum</a:t>
            </a:r>
            <a:r>
              <a:rPr lang="tr-TR" b="1" dirty="0"/>
              <a:t/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</a:pPr>
            <a:endParaRPr lang="tr-TR" dirty="0" smtClean="0"/>
          </a:p>
          <a:p>
            <a:pPr marL="0" indent="0" algn="just">
              <a:lnSpc>
                <a:spcPct val="120000"/>
              </a:lnSpc>
              <a:buNone/>
            </a:pPr>
            <a:r>
              <a:rPr lang="tr-TR" dirty="0" smtClean="0"/>
              <a:t>İnsanlar </a:t>
            </a:r>
            <a:r>
              <a:rPr lang="tr-TR" dirty="0"/>
              <a:t>toplu halde yaşamaktadırlar</a:t>
            </a:r>
            <a:r>
              <a:rPr lang="tr-TR" dirty="0" smtClean="0"/>
              <a:t>. Bu </a:t>
            </a:r>
            <a:r>
              <a:rPr lang="tr-TR" dirty="0"/>
              <a:t>kaçınılmaz gerçeği insanın tabiatı ile açıklayan bilimsel ve kültürel yaklaşımların yanı sıra sosyoloji bu olguyu bir ‘‘toplumsal gerçeklik’’ olarak kabul eder</a:t>
            </a:r>
            <a:r>
              <a:rPr lang="tr-TR" dirty="0" smtClean="0"/>
              <a:t>.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tr-TR" dirty="0" smtClean="0"/>
              <a:t>İnsan </a:t>
            </a:r>
            <a:r>
              <a:rPr lang="tr-TR" dirty="0"/>
              <a:t>sosyolojide günlük </a:t>
            </a:r>
            <a:r>
              <a:rPr lang="tr-TR" dirty="0" smtClean="0"/>
              <a:t>alışkanlıkları, zihinsel </a:t>
            </a:r>
            <a:r>
              <a:rPr lang="tr-TR" dirty="0"/>
              <a:t>yapısı</a:t>
            </a:r>
            <a:r>
              <a:rPr lang="tr-TR" dirty="0" smtClean="0"/>
              <a:t>, ilişkileri </a:t>
            </a:r>
            <a:r>
              <a:rPr lang="tr-TR" dirty="0"/>
              <a:t>ve dünyayı algılayış biçimi vb. tüm tutum </a:t>
            </a:r>
            <a:r>
              <a:rPr lang="tr-TR" dirty="0" smtClean="0"/>
              <a:t>ve özellikleriyle yaşadığı, üyesi </a:t>
            </a:r>
            <a:r>
              <a:rPr lang="tr-TR" dirty="0"/>
              <a:t>olduğu toplum ile açıklanır</a:t>
            </a:r>
            <a:r>
              <a:rPr lang="tr-TR" sz="2800" dirty="0"/>
              <a:t>. </a:t>
            </a:r>
            <a:br>
              <a:rPr lang="tr-TR" sz="2800" dirty="0"/>
            </a:br>
            <a:r>
              <a:rPr lang="tr-TR" sz="2800" dirty="0"/>
              <a:t/>
            </a:r>
            <a:br>
              <a:rPr lang="tr-TR" sz="2800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0936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Toplumsal </a:t>
            </a:r>
            <a:r>
              <a:rPr lang="tr-TR" sz="3600" b="1" dirty="0" smtClean="0"/>
              <a:t>Olaylar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1600201"/>
            <a:ext cx="7776864" cy="44930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Toplumsal gerçeklik bireylerin ruhsal yaşayışlarından çok farklı başlı başına bir gerçekliktir. Toplumsal olaylar bu kendine özgü yapısı olan toplumsal gerçeklikte meydana gelirler. O halde Toplumsal olaylar böyle bir gerçekliğe bağlı bir açıklaması olmalıdır.</a:t>
            </a:r>
          </a:p>
        </p:txBody>
      </p:sp>
    </p:spTree>
    <p:extLst>
      <p:ext uri="{BB962C8B-B14F-4D97-AF65-F5344CB8AC3E}">
        <p14:creationId xmlns:p14="http://schemas.microsoft.com/office/powerpoint/2010/main" val="436696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Toplumsal </a:t>
            </a:r>
            <a:r>
              <a:rPr lang="tr-TR" sz="3600" b="1" dirty="0" smtClean="0"/>
              <a:t>Olaylar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err="1" smtClean="0"/>
              <a:t>Durkheim’a</a:t>
            </a:r>
            <a:r>
              <a:rPr lang="tr-TR" dirty="0" smtClean="0"/>
              <a:t> göre «Bireye göre dışta bulunan ve bireyi dışarıdan zorlayan bütün tasavvur ve hareketlerimiz» toplumsal olay olarak adlandırılır.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6811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tr-TR" sz="3600" b="1" dirty="0"/>
              <a:t>Toplumsallaşma, </a:t>
            </a:r>
            <a:r>
              <a:rPr lang="tr-TR" sz="3600" b="1" dirty="0" smtClean="0"/>
              <a:t>Bireyselleşme, Küreselleşme</a:t>
            </a:r>
            <a:r>
              <a:rPr lang="tr-TR" dirty="0"/>
              <a:t>,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İn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san </a:t>
            </a:r>
            <a:r>
              <a:rPr lang="tr-TR" dirty="0">
                <a:solidFill>
                  <a:schemeClr val="tx1">
                    <a:lumMod val="95000"/>
                  </a:schemeClr>
                </a:solidFill>
              </a:rPr>
              <a:t>çevresinden etkilendiği gibi çevresini de etkileyen bir 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varlıktır. Toplumsallaşma </a:t>
            </a:r>
            <a:r>
              <a:rPr lang="tr-TR" dirty="0">
                <a:solidFill>
                  <a:schemeClr val="tx1">
                    <a:lumMod val="95000"/>
                  </a:schemeClr>
                </a:solidFill>
              </a:rPr>
              <a:t>bir süreç olarak bireyin doğumundan itibaren içinde yaşadığı toplumun üyeliğini kazanmada geçirdiği aşamalardır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.</a:t>
            </a:r>
            <a:endParaRPr lang="tr-TR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887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Sosyal </a:t>
            </a:r>
            <a:r>
              <a:rPr lang="tr-TR" b="1" dirty="0" smtClean="0"/>
              <a:t>İlişkiler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Genel anlamda toplumsal </a:t>
            </a:r>
            <a:r>
              <a:rPr lang="tr-TR" dirty="0" smtClean="0"/>
              <a:t>ilişkiler ’</a:t>
            </a:r>
            <a:r>
              <a:rPr lang="tr-TR" dirty="0"/>
              <a:t>’kurumları oluşturan birimler arasındaki ilişkilerdir</a:t>
            </a:r>
            <a:r>
              <a:rPr lang="tr-TR" dirty="0" smtClean="0"/>
              <a:t>’’. Bu </a:t>
            </a:r>
            <a:r>
              <a:rPr lang="tr-TR" dirty="0"/>
              <a:t>anlamıyla toplumsal ilişki kavramı toplumsal bütün ve toplumsal sistemi </a:t>
            </a:r>
            <a:r>
              <a:rPr lang="tr-TR" dirty="0" smtClean="0"/>
              <a:t>oluşturan araçlar </a:t>
            </a:r>
            <a:r>
              <a:rPr lang="tr-TR" dirty="0"/>
              <a:t>yada alt sistemlerle toplumsal sistemleri meydana getirir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6588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Küçük </a:t>
            </a:r>
            <a:r>
              <a:rPr lang="tr-TR" dirty="0"/>
              <a:t>Grup ve Topluluklar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2171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b="1" dirty="0" smtClean="0"/>
              <a:t>Geleneksel(kapalı)toplum: </a:t>
            </a:r>
            <a:r>
              <a:rPr lang="tr-TR" dirty="0" smtClean="0"/>
              <a:t>Yüz </a:t>
            </a:r>
            <a:r>
              <a:rPr lang="tr-TR" dirty="0"/>
              <a:t>yüze </a:t>
            </a:r>
            <a:r>
              <a:rPr lang="tr-TR" dirty="0" smtClean="0"/>
              <a:t>ilişkilerin </a:t>
            </a:r>
            <a:r>
              <a:rPr lang="tr-TR" dirty="0"/>
              <a:t>egemen olduğu toplumdur</a:t>
            </a:r>
            <a:r>
              <a:rPr lang="tr-TR" dirty="0" smtClean="0"/>
              <a:t>. Akrabalık </a:t>
            </a:r>
            <a:r>
              <a:rPr lang="tr-TR" dirty="0"/>
              <a:t>önemli bir değerdir.</a:t>
            </a:r>
          </a:p>
          <a:p>
            <a:r>
              <a:rPr lang="tr-TR" b="1" dirty="0" smtClean="0"/>
              <a:t> </a:t>
            </a:r>
            <a:r>
              <a:rPr lang="tr-TR" b="1" dirty="0"/>
              <a:t>Sanayi toplumu/modern toplum</a:t>
            </a:r>
            <a:r>
              <a:rPr lang="tr-TR" b="1" dirty="0" smtClean="0"/>
              <a:t>: </a:t>
            </a:r>
            <a:r>
              <a:rPr lang="tr-TR" dirty="0" smtClean="0"/>
              <a:t>sınaî</a:t>
            </a:r>
            <a:r>
              <a:rPr lang="tr-TR" b="1" dirty="0" smtClean="0"/>
              <a:t> </a:t>
            </a:r>
            <a:r>
              <a:rPr lang="tr-TR" dirty="0"/>
              <a:t>örgütlenmenin esas olduğu toplum </a:t>
            </a:r>
            <a:r>
              <a:rPr lang="tr-TR" dirty="0" smtClean="0"/>
              <a:t>modelidir. Bu </a:t>
            </a:r>
            <a:r>
              <a:rPr lang="tr-TR" dirty="0"/>
              <a:t>toplumu üretim </a:t>
            </a:r>
            <a:r>
              <a:rPr lang="tr-TR" dirty="0" smtClean="0"/>
              <a:t>ilişkilerine </a:t>
            </a:r>
            <a:r>
              <a:rPr lang="tr-TR" dirty="0"/>
              <a:t>dayalı bir ekonomik yapı belirler</a:t>
            </a:r>
            <a:r>
              <a:rPr lang="tr-TR" dirty="0" smtClean="0"/>
              <a:t>.</a:t>
            </a:r>
          </a:p>
          <a:p>
            <a:r>
              <a:rPr lang="tr-TR" b="1" dirty="0" err="1"/>
              <a:t>Postmodern</a:t>
            </a:r>
            <a:r>
              <a:rPr lang="tr-TR" b="1" dirty="0"/>
              <a:t> toplum/küresel toplum/bilgi toplumu</a:t>
            </a:r>
            <a:r>
              <a:rPr lang="tr-TR" b="1" dirty="0" smtClean="0"/>
              <a:t>: </a:t>
            </a:r>
            <a:r>
              <a:rPr lang="tr-TR" dirty="0" smtClean="0"/>
              <a:t>Modern </a:t>
            </a:r>
            <a:r>
              <a:rPr lang="tr-TR" dirty="0"/>
              <a:t>ötesi </a:t>
            </a:r>
            <a:r>
              <a:rPr lang="tr-TR" dirty="0" smtClean="0"/>
              <a:t>toplumdur. Bireyi </a:t>
            </a:r>
            <a:r>
              <a:rPr lang="tr-TR" dirty="0"/>
              <a:t>toplumsal bağlamlarından soyutlama </a:t>
            </a:r>
            <a:r>
              <a:rPr lang="tr-TR" dirty="0" smtClean="0"/>
              <a:t>denemesidir. Bireyin </a:t>
            </a:r>
            <a:r>
              <a:rPr lang="tr-TR" dirty="0"/>
              <a:t>menfaatlerini her türlü menfaatin önüne çıkarır</a:t>
            </a:r>
            <a:r>
              <a:rPr lang="tr-TR" dirty="0" smtClean="0"/>
              <a:t>.</a:t>
            </a:r>
          </a:p>
          <a:p>
            <a:r>
              <a:rPr lang="tr-TR" b="1" dirty="0" smtClean="0"/>
              <a:t>Bilgi </a:t>
            </a:r>
            <a:r>
              <a:rPr lang="tr-TR" b="1" dirty="0"/>
              <a:t>Toplumu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451003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312</Words>
  <Application>Microsoft Office PowerPoint</Application>
  <PresentationFormat>Ekran Gösterisi (4:3)</PresentationFormat>
  <Paragraphs>31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İNSAN VE TOPLUM </vt:lpstr>
      <vt:lpstr>İNSAN VE TOPLUM</vt:lpstr>
      <vt:lpstr> Toplum </vt:lpstr>
      <vt:lpstr>Toplumsal Olaylar</vt:lpstr>
      <vt:lpstr>Toplumsal Olaylar</vt:lpstr>
      <vt:lpstr>Toplumsallaşma, Bireyselleşme, Küreselleşme, </vt:lpstr>
      <vt:lpstr>Sosyal İlişkiler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İNSAN VE TOPLUM </dc:title>
  <dc:creator>xx</dc:creator>
  <cp:lastModifiedBy>ronaldinho424</cp:lastModifiedBy>
  <cp:revision>11</cp:revision>
  <dcterms:created xsi:type="dcterms:W3CDTF">2020-01-08T19:42:03Z</dcterms:created>
  <dcterms:modified xsi:type="dcterms:W3CDTF">2020-01-10T11:14:37Z</dcterms:modified>
</cp:coreProperties>
</file>