
<file path=[Content_Types].xml><?xml version="1.0" encoding="utf-8"?>
<Types xmlns="http://schemas.openxmlformats.org/package/2006/content-types">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Lst>
  <p:sldSz cy="6858000" cx="9144000"/>
  <p:notesSz cx="6858000" cy="9144000"/>
  <p:embeddedFontLst>
    <p:embeddedFont>
      <p:font typeface="Tahoma"/>
      <p:regular r:id="rId46"/>
      <p:bold r:id="rId4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48" roundtripDataSignature="AMtx7mgd/9Nb1iEvlFstXKrTLz8AeeErs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font" Target="fonts/Tahoma-regular.fntdata"/><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48" Type="http://customschemas.google.com/relationships/presentationmetadata" Target="metadata"/><Relationship Id="rId25" Type="http://schemas.openxmlformats.org/officeDocument/2006/relationships/slide" Target="slides/slide20.xml"/><Relationship Id="rId47" Type="http://schemas.openxmlformats.org/officeDocument/2006/relationships/font" Target="fonts/Tahoma-bold.fntdata"/><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9pPr>
          </a:lstStyle>
          <a:p/>
        </p:txBody>
      </p:sp>
      <p:sp>
        <p:nvSpPr>
          <p:cNvPr id="4" name="Google Shape;4;n"/>
          <p:cNvSpPr txBox="1"/>
          <p:nvPr>
            <p:ph idx="10" type="dt"/>
          </p:nvPr>
        </p:nvSpPr>
        <p:spPr>
          <a:xfrm>
            <a:off x="3884612" y="0"/>
            <a:ext cx="2971800" cy="458787"/>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rgbClr val="000000"/>
                </a:solidFill>
                <a:latin typeface="Calibri"/>
                <a:ea typeface="Calibri"/>
                <a:cs typeface="Calibri"/>
                <a:sym typeface="Calibri"/>
              </a:defRPr>
            </a:lvl9pPr>
          </a:lstStyle>
          <a:p/>
        </p:txBody>
      </p:sp>
      <p:sp>
        <p:nvSpPr>
          <p:cNvPr id="8" name="Google Shape;8;n"/>
          <p:cNvSpPr txBox="1"/>
          <p:nvPr>
            <p:ph idx="12" type="sldNum"/>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A cell copies its DNA before dividing, so that both daughter cells have a complete copy of the genetic information. This lecture explains replication.</a:t>
            </a:r>
            <a:endParaRPr/>
          </a:p>
          <a:p>
            <a:pPr indent="0" lvl="0" marL="0" rtl="0" algn="l">
              <a:spcBef>
                <a:spcPts val="0"/>
              </a:spcBef>
              <a:spcAft>
                <a:spcPts val="0"/>
              </a:spcAft>
              <a:buSzPts val="1800"/>
              <a:buNone/>
            </a:pPr>
            <a:r>
              <a:rPr lang="en-US"/>
              <a:t>DNA </a:t>
            </a:r>
            <a:r>
              <a:rPr b="1" lang="en-US"/>
              <a:t>replication</a:t>
            </a:r>
            <a:r>
              <a:rPr lang="en-US"/>
              <a:t> is a process by which a double-stranded DNA molecule is </a:t>
            </a:r>
            <a:r>
              <a:rPr b="1" lang="en-US"/>
              <a:t>copied</a:t>
            </a:r>
            <a:r>
              <a:rPr lang="en-US"/>
              <a:t> into two, identical DNA molecules.</a:t>
            </a:r>
            <a:endParaRPr/>
          </a:p>
        </p:txBody>
      </p:sp>
      <p:sp>
        <p:nvSpPr>
          <p:cNvPr id="87" name="Google Shape;87;p1: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1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55" name="Google Shape;155;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t/>
            </a:r>
            <a:endParaRPr b="1">
              <a:latin typeface="Arial Rounded"/>
              <a:ea typeface="Arial Rounded"/>
              <a:cs typeface="Arial Rounded"/>
              <a:sym typeface="Arial Rounded"/>
            </a:endParaRPr>
          </a:p>
          <a:p>
            <a:pPr indent="0" lvl="0" marL="0" rtl="0" algn="l">
              <a:spcBef>
                <a:spcPts val="0"/>
              </a:spcBef>
              <a:spcAft>
                <a:spcPts val="0"/>
              </a:spcAft>
              <a:buClr>
                <a:srgbClr val="000000"/>
              </a:buClr>
              <a:buSzPts val="1800"/>
              <a:buFont typeface="Arial Rounded"/>
              <a:buNone/>
            </a:pPr>
            <a:r>
              <a:rPr b="1" lang="en-US">
                <a:solidFill>
                  <a:srgbClr val="000000"/>
                </a:solidFill>
                <a:latin typeface="Arial Rounded"/>
                <a:ea typeface="Arial Rounded"/>
                <a:cs typeface="Arial Rounded"/>
                <a:sym typeface="Arial Rounded"/>
              </a:rPr>
              <a:t>Prokaryotes – single origin site</a:t>
            </a:r>
            <a:r>
              <a:rPr b="1" lang="en-US">
                <a:latin typeface="Arial Rounded"/>
                <a:ea typeface="Arial Rounded"/>
                <a:cs typeface="Arial Rounded"/>
                <a:sym typeface="Arial Rounded"/>
              </a:rPr>
              <a:t>  </a:t>
            </a:r>
            <a:endParaRPr/>
          </a:p>
          <a:p>
            <a:pPr indent="0" lvl="0" marL="0" rtl="0" algn="l">
              <a:spcBef>
                <a:spcPts val="0"/>
              </a:spcBef>
              <a:spcAft>
                <a:spcPts val="0"/>
              </a:spcAft>
              <a:buClr>
                <a:srgbClr val="000000"/>
              </a:buClr>
              <a:buSzPts val="1800"/>
              <a:buFont typeface="Arial Rounded"/>
              <a:buNone/>
            </a:pPr>
            <a:r>
              <a:rPr b="1" lang="en-US">
                <a:solidFill>
                  <a:srgbClr val="000000"/>
                </a:solidFill>
                <a:latin typeface="Arial Rounded"/>
                <a:ea typeface="Arial Rounded"/>
                <a:cs typeface="Arial Rounded"/>
                <a:sym typeface="Arial Rounded"/>
              </a:rPr>
              <a:t>Eukaryotes – multiple sites of origin</a:t>
            </a:r>
            <a:r>
              <a:rPr b="1" lang="en-US">
                <a:latin typeface="Arial Rounded"/>
                <a:ea typeface="Arial Rounded"/>
                <a:cs typeface="Arial Rounded"/>
                <a:sym typeface="Arial Rounded"/>
              </a:rPr>
              <a:t> </a:t>
            </a:r>
            <a:endParaRPr/>
          </a:p>
        </p:txBody>
      </p:sp>
      <p:sp>
        <p:nvSpPr>
          <p:cNvPr id="156" name="Google Shape;156;p11: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a:solidFill>
                  <a:srgbClr val="000000"/>
                </a:solidFill>
                <a:latin typeface="Calibri"/>
                <a:ea typeface="Calibri"/>
                <a:cs typeface="Calibri"/>
                <a:sym typeface="Calibri"/>
              </a:rP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1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68" name="Google Shape;168;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13: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a:solidFill>
                  <a:srgbClr val="000000"/>
                </a:solidFill>
                <a:latin typeface="Calibri"/>
                <a:ea typeface="Calibri"/>
                <a:cs typeface="Calibri"/>
                <a:sym typeface="Calibri"/>
              </a:rP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83" name="Google Shape;183;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the template DNA is used as a blueprint for the sequence of the new strand, following the rules of complementary bases (e.g. if the nucleotide is adenine in the template DNA, then a thymine is added in the opposite strand). </a:t>
            </a:r>
            <a:r>
              <a:rPr b="1" lang="en-US"/>
              <a:t>DNA polymerase</a:t>
            </a:r>
            <a:r>
              <a:rPr lang="en-US"/>
              <a:t> (the enzyme that carries out DNA synthesis) uses one strand of DNA as a template and adds a new nucleotide to the 3' end of the new elongating strand. DNA polymerase utilizes a </a:t>
            </a:r>
            <a:r>
              <a:rPr b="1" lang="en-US"/>
              <a:t>deoxyribonucleotide</a:t>
            </a:r>
            <a:r>
              <a:rPr lang="en-US"/>
              <a:t>, cleaves the two terminal phosphates from the 5' end of the nucleotide, and uses the free energy to form a phosphodiester bond between the 5' phosphate of the incoming nucleotide and the 3' hydroxyl end of the last nucleotide in the strand (Figure 2). Therefore, the newly synthesized DNA strand can only elongate in one direction, 5' to 3'.</a:t>
            </a:r>
            <a:endParaRPr/>
          </a:p>
        </p:txBody>
      </p:sp>
      <p:sp>
        <p:nvSpPr>
          <p:cNvPr id="184" name="Google Shape;184;p15: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a:solidFill>
                  <a:srgbClr val="000000"/>
                </a:solidFill>
                <a:latin typeface="Calibri"/>
                <a:ea typeface="Calibri"/>
                <a:cs typeface="Calibri"/>
                <a:sym typeface="Calibri"/>
              </a:rP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1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6" name="Google Shape;196;p1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1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1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93" name="Google Shape;9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Replication is the process of producing exactly the same genetic material.</a:t>
            </a:r>
            <a:endParaRPr/>
          </a:p>
          <a:p>
            <a:pPr indent="0" lvl="0" marL="0" rtl="0" algn="l">
              <a:spcBef>
                <a:spcPts val="0"/>
              </a:spcBef>
              <a:spcAft>
                <a:spcPts val="0"/>
              </a:spcAft>
              <a:buSzPts val="1800"/>
              <a:buNone/>
            </a:pPr>
            <a:r>
              <a:rPr lang="en-US"/>
              <a:t>DNA is the only molecule that can replicate itself.</a:t>
            </a:r>
            <a:endParaRPr/>
          </a:p>
          <a:p>
            <a:pPr indent="0" lvl="0" marL="0" rtl="0" algn="l">
              <a:spcBef>
                <a:spcPts val="0"/>
              </a:spcBef>
              <a:spcAft>
                <a:spcPts val="0"/>
              </a:spcAft>
              <a:buSzPts val="1800"/>
              <a:buNone/>
            </a:pPr>
            <a:r>
              <a:rPr lang="en-US"/>
              <a:t>The result is a new DNA molecule with the same nucleotide sequence as the original DNA molecule.</a:t>
            </a:r>
            <a:endParaRPr/>
          </a:p>
          <a:p>
            <a:pPr indent="0" lvl="0" marL="0" rtl="0" algn="l">
              <a:spcBef>
                <a:spcPts val="0"/>
              </a:spcBef>
              <a:spcAft>
                <a:spcPts val="0"/>
              </a:spcAft>
              <a:buSzPts val="1800"/>
              <a:buNone/>
            </a:pPr>
            <a:r>
              <a:rPr lang="en-US"/>
              <a:t>In this way, the information carried in DNA passes to the next generations with each replication event</a:t>
            </a:r>
            <a:endParaRPr/>
          </a:p>
        </p:txBody>
      </p:sp>
      <p:sp>
        <p:nvSpPr>
          <p:cNvPr id="94" name="Google Shape;94;p2: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p2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2" name="Google Shape;222;p2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2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7" name="Google Shape;237;p2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43" name="Google Shape;243;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1. Replikasyon orjininden replikasyon başlayınca </a:t>
            </a:r>
            <a:r>
              <a:rPr b="1" lang="en-US">
                <a:solidFill>
                  <a:srgbClr val="0000FF"/>
                </a:solidFill>
              </a:rPr>
              <a:t>DNA helikaz </a:t>
            </a:r>
            <a:r>
              <a:rPr lang="en-US"/>
              <a:t>enzimi ile bazlar arasındaki H bağı kopar.</a:t>
            </a:r>
            <a:endParaRPr/>
          </a:p>
          <a:p>
            <a:pPr indent="0" lvl="0" marL="0" rtl="0" algn="l">
              <a:spcBef>
                <a:spcPts val="0"/>
              </a:spcBef>
              <a:spcAft>
                <a:spcPts val="0"/>
              </a:spcAft>
              <a:buNone/>
            </a:pPr>
            <a:r>
              <a:t/>
            </a:r>
            <a:endParaRPr/>
          </a:p>
        </p:txBody>
      </p:sp>
      <p:sp>
        <p:nvSpPr>
          <p:cNvPr id="244" name="Google Shape;244;p24: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a:solidFill>
                  <a:srgbClr val="000000"/>
                </a:solidFill>
                <a:latin typeface="Calibri"/>
                <a:ea typeface="Calibri"/>
                <a:cs typeface="Calibri"/>
                <a:sym typeface="Calibri"/>
              </a:rPr>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2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6" name="Google Shape;256;p2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2" name="Google Shape;262;p2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8" name="Google Shape;268;p2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2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74" name="Google Shape;274;p2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3. </a:t>
            </a:r>
            <a:r>
              <a:rPr b="1" lang="en-US">
                <a:solidFill>
                  <a:srgbClr val="0000FF"/>
                </a:solidFill>
              </a:rPr>
              <a:t>RNA polimeraz </a:t>
            </a:r>
            <a:r>
              <a:rPr lang="en-US"/>
              <a:t>enzimi replikasyon orjini noktalarından 8-10 nükleotitlik RNA primerini sentezler,  ve bu RNA nın 3’ ucuna DNA polimeraz III tarafından yeni nükleotidler eklenir.</a:t>
            </a:r>
            <a:endParaRPr/>
          </a:p>
          <a:p>
            <a:pPr indent="0" lvl="0" marL="0" rtl="0" algn="l">
              <a:spcBef>
                <a:spcPts val="0"/>
              </a:spcBef>
              <a:spcAft>
                <a:spcPts val="0"/>
              </a:spcAft>
              <a:buNone/>
            </a:pPr>
            <a:r>
              <a:t/>
            </a:r>
            <a:endParaRPr/>
          </a:p>
        </p:txBody>
      </p:sp>
      <p:sp>
        <p:nvSpPr>
          <p:cNvPr id="275" name="Google Shape;275;p29: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a:solidFill>
                  <a:srgbClr val="000000"/>
                </a:solidFill>
                <a:latin typeface="Calibri"/>
                <a:ea typeface="Calibri"/>
                <a:cs typeface="Calibri"/>
                <a:sym typeface="Calibri"/>
              </a:rP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00" name="Google Shape;10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p3: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p3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4" name="Google Shape;284;p3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3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91" name="Google Shape;291;p3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2" name="Google Shape;292;p32: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a:solidFill>
                  <a:srgbClr val="000000"/>
                </a:solidFill>
                <a:latin typeface="Calibri"/>
                <a:ea typeface="Calibri"/>
                <a:cs typeface="Calibri"/>
                <a:sym typeface="Calibri"/>
              </a:rPr>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3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7" name="Google Shape;297;p3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3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3" name="Google Shape;303;p3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8" name="Google Shape;308;p3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3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3" name="Google Shape;313;p3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3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8" name="Google Shape;318;p3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3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3" name="Google Shape;323;p3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3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8" name="Google Shape;328;p3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09" name="Google Shape;109;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0"/>
              </a:spcBef>
              <a:spcAft>
                <a:spcPts val="0"/>
              </a:spcAft>
              <a:buSzPts val="1800"/>
              <a:buFont typeface="Arial Rounded"/>
              <a:buNone/>
            </a:pPr>
            <a:r>
              <a:rPr b="1" lang="en-US">
                <a:latin typeface="Arial Rounded"/>
                <a:ea typeface="Arial Rounded"/>
                <a:cs typeface="Arial Rounded"/>
                <a:sym typeface="Arial Rounded"/>
              </a:rPr>
              <a:t>It is Process of duplication of the entire genome prior to cell division</a:t>
            </a:r>
            <a:endParaRPr/>
          </a:p>
          <a:p>
            <a:pPr indent="0" lvl="0" marL="0" rtl="0" algn="l">
              <a:lnSpc>
                <a:spcPct val="80000"/>
              </a:lnSpc>
              <a:spcBef>
                <a:spcPts val="0"/>
              </a:spcBef>
              <a:spcAft>
                <a:spcPts val="0"/>
              </a:spcAft>
              <a:buSzPts val="1800"/>
              <a:buNone/>
            </a:pPr>
            <a:r>
              <a:t/>
            </a:r>
            <a:endParaRPr b="1">
              <a:solidFill>
                <a:srgbClr val="000000"/>
              </a:solidFill>
              <a:latin typeface="Arial Rounded"/>
              <a:ea typeface="Arial Rounded"/>
              <a:cs typeface="Arial Rounded"/>
              <a:sym typeface="Arial Rounded"/>
            </a:endParaRPr>
          </a:p>
          <a:p>
            <a:pPr indent="0" lvl="0" marL="0" rtl="0" algn="l">
              <a:lnSpc>
                <a:spcPct val="80000"/>
              </a:lnSpc>
              <a:spcBef>
                <a:spcPts val="0"/>
              </a:spcBef>
              <a:spcAft>
                <a:spcPts val="0"/>
              </a:spcAft>
              <a:buClr>
                <a:srgbClr val="000000"/>
              </a:buClr>
              <a:buSzPts val="1800"/>
              <a:buFont typeface="Arial Rounded"/>
              <a:buNone/>
            </a:pPr>
            <a:r>
              <a:rPr b="1" lang="en-US">
                <a:solidFill>
                  <a:srgbClr val="000000"/>
                </a:solidFill>
                <a:latin typeface="Arial Rounded"/>
                <a:ea typeface="Arial Rounded"/>
                <a:cs typeface="Arial Rounded"/>
                <a:sym typeface="Arial Rounded"/>
              </a:rPr>
              <a:t>Biological significance  is </a:t>
            </a:r>
            <a:r>
              <a:rPr b="1" lang="en-US">
                <a:latin typeface="Arial Rounded"/>
                <a:ea typeface="Arial Rounded"/>
                <a:cs typeface="Arial Rounded"/>
                <a:sym typeface="Arial Rounded"/>
              </a:rPr>
              <a:t>extreme accuracy of DNA replication is necessary in order to preserve the integrity of the genome in successive generations</a:t>
            </a:r>
            <a:endParaRPr/>
          </a:p>
          <a:p>
            <a:pPr indent="0" lvl="0" marL="0" rtl="0" algn="l">
              <a:spcBef>
                <a:spcPts val="0"/>
              </a:spcBef>
              <a:spcAft>
                <a:spcPts val="0"/>
              </a:spcAft>
              <a:buNone/>
            </a:pPr>
            <a:r>
              <a:t/>
            </a:r>
            <a:endParaRPr b="1">
              <a:latin typeface="Arial Rounded"/>
              <a:ea typeface="Arial Rounded"/>
              <a:cs typeface="Arial Rounded"/>
              <a:sym typeface="Arial Rounded"/>
            </a:endParaRPr>
          </a:p>
        </p:txBody>
      </p:sp>
      <p:sp>
        <p:nvSpPr>
          <p:cNvPr id="110" name="Google Shape;110;p4: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4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3" name="Google Shape;333;p4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16" name="Google Shape;11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5: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23" name="Google Shape;123;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There were three models to explain how does replication occur. DNA replication is explained by a semi-conservative model.</a:t>
            </a:r>
            <a:endParaRPr/>
          </a:p>
          <a:p>
            <a:pPr indent="0" lvl="0" marL="0" rtl="0" algn="l">
              <a:spcBef>
                <a:spcPts val="0"/>
              </a:spcBef>
              <a:spcAft>
                <a:spcPts val="0"/>
              </a:spcAft>
              <a:buSzPts val="1800"/>
              <a:buNone/>
            </a:pPr>
            <a:r>
              <a:t/>
            </a:r>
            <a:endParaRPr/>
          </a:p>
          <a:p>
            <a:pPr indent="0" lvl="0" marL="0" rtl="0" algn="l">
              <a:spcBef>
                <a:spcPts val="0"/>
              </a:spcBef>
              <a:spcAft>
                <a:spcPts val="0"/>
              </a:spcAft>
              <a:buNone/>
            </a:pPr>
            <a:r>
              <a:t/>
            </a:r>
            <a:endParaRPr/>
          </a:p>
        </p:txBody>
      </p:sp>
      <p:sp>
        <p:nvSpPr>
          <p:cNvPr id="124" name="Google Shape;124;p6: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7: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a:solidFill>
                  <a:srgbClr val="000000"/>
                </a:solidFill>
                <a:latin typeface="Calibri"/>
                <a:ea typeface="Calibri"/>
                <a:cs typeface="Calibri"/>
                <a:sym typeface="Calibri"/>
              </a:rPr>
              <a:t>‹#›</a:t>
            </a:fld>
            <a:endParaRPr/>
          </a:p>
        </p:txBody>
      </p:sp>
      <p:sp>
        <p:nvSpPr>
          <p:cNvPr id="130" name="Google Shape;130;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31" name="Google Shape;131;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1800"/>
              <a:buNone/>
            </a:pPr>
            <a:r>
              <a:rPr lang="en-US"/>
              <a:t>DNA replication is described as semi-conservative and this is because the daughter molecules produced each contain one strand from the original DNA 'parent' molecule. That one strand is half of the original DNA molecule leading to the term 'semi' and as it was kept, or remains, in the 'daughter' molecules we say it was 'conserved'. Therefore we say that DNA replication is a semi-conservative process.</a:t>
            </a:r>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44" name="Google Shape;144;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1800"/>
              <a:buNone/>
            </a:pPr>
            <a:r>
              <a:rPr lang="en-US"/>
              <a:t>This model is the process where each strand of two-stranded strand DNA acts as a template and forms a new identical strand of DNA.</a:t>
            </a:r>
            <a:endParaRPr/>
          </a:p>
          <a:p>
            <a:pPr indent="0" lvl="0" marL="0" rtl="0" algn="l">
              <a:lnSpc>
                <a:spcPct val="90000"/>
              </a:lnSpc>
              <a:spcBef>
                <a:spcPts val="0"/>
              </a:spcBef>
              <a:spcAft>
                <a:spcPts val="0"/>
              </a:spcAft>
              <a:buSzPts val="1800"/>
              <a:buNone/>
            </a:pPr>
            <a:r>
              <a:rPr lang="en-US"/>
              <a:t>Thus, the new DNA molecule formed from a parent molecule carries a chain of parent DNA.</a:t>
            </a:r>
            <a:endParaRPr/>
          </a:p>
          <a:p>
            <a:pPr indent="0" lvl="0" marL="0" rtl="0" algn="l">
              <a:spcBef>
                <a:spcPts val="0"/>
              </a:spcBef>
              <a:spcAft>
                <a:spcPts val="0"/>
              </a:spcAft>
              <a:buNone/>
            </a:pPr>
            <a:r>
              <a:t/>
            </a:r>
            <a:endParaRPr/>
          </a:p>
        </p:txBody>
      </p:sp>
      <p:sp>
        <p:nvSpPr>
          <p:cNvPr id="145" name="Google Shape;145;p9: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a:solidFill>
                  <a:srgbClr val="000000"/>
                </a:solidFill>
                <a:latin typeface="Calibri"/>
                <a:ea typeface="Calibri"/>
                <a:cs typeface="Calibri"/>
                <a:sym typeface="Calibri"/>
              </a:rP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4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4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4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9" name="Shape 69"/>
        <p:cNvGrpSpPr/>
        <p:nvPr/>
      </p:nvGrpSpPr>
      <p:grpSpPr>
        <a:xfrm>
          <a:off x="0" y="0"/>
          <a:ext cx="0" cy="0"/>
          <a:chOff x="0" y="0"/>
          <a:chExt cx="0" cy="0"/>
        </a:xfrm>
      </p:grpSpPr>
      <p:sp>
        <p:nvSpPr>
          <p:cNvPr id="70" name="Google Shape;70;p5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1" name="Google Shape;71;p5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72" name="Google Shape;72;p51"/>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73" name="Google Shape;73;p5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74" name="Google Shape;74;p5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75" name="Google Shape;75;p5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5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5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8" name="Shape 78"/>
        <p:cNvGrpSpPr/>
        <p:nvPr/>
      </p:nvGrpSpPr>
      <p:grpSpPr>
        <a:xfrm>
          <a:off x="0" y="0"/>
          <a:ext cx="0" cy="0"/>
          <a:chOff x="0" y="0"/>
          <a:chExt cx="0" cy="0"/>
        </a:xfrm>
      </p:grpSpPr>
      <p:sp>
        <p:nvSpPr>
          <p:cNvPr id="79" name="Google Shape;79;p5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5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81" name="Google Shape;81;p5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5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5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4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4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44"/>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0" name="Google Shape;30;p44"/>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1" name="Google Shape;31;p4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4" name="Shape 34"/>
        <p:cNvGrpSpPr/>
        <p:nvPr/>
      </p:nvGrpSpPr>
      <p:grpSpPr>
        <a:xfrm>
          <a:off x="0" y="0"/>
          <a:ext cx="0" cy="0"/>
          <a:chOff x="0" y="0"/>
          <a:chExt cx="0" cy="0"/>
        </a:xfrm>
      </p:grpSpPr>
      <p:sp>
        <p:nvSpPr>
          <p:cNvPr id="35" name="Google Shape;35;p4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4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4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8" name="Shape 38"/>
        <p:cNvGrpSpPr/>
        <p:nvPr/>
      </p:nvGrpSpPr>
      <p:grpSpPr>
        <a:xfrm>
          <a:off x="0" y="0"/>
          <a:ext cx="0" cy="0"/>
          <a:chOff x="0" y="0"/>
          <a:chExt cx="0" cy="0"/>
        </a:xfrm>
      </p:grpSpPr>
      <p:sp>
        <p:nvSpPr>
          <p:cNvPr id="39" name="Google Shape;39;p46"/>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0" name="Google Shape;40;p46"/>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1" name="Google Shape;41;p4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4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4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4" name="Shape 44"/>
        <p:cNvGrpSpPr/>
        <p:nvPr/>
      </p:nvGrpSpPr>
      <p:grpSpPr>
        <a:xfrm>
          <a:off x="0" y="0"/>
          <a:ext cx="0" cy="0"/>
          <a:chOff x="0" y="0"/>
          <a:chExt cx="0" cy="0"/>
        </a:xfrm>
      </p:grpSpPr>
      <p:sp>
        <p:nvSpPr>
          <p:cNvPr id="45" name="Google Shape;45;p4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6" name="Google Shape;46;p47"/>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7" name="Google Shape;47;p4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4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4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0" name="Shape 50"/>
        <p:cNvGrpSpPr/>
        <p:nvPr/>
      </p:nvGrpSpPr>
      <p:grpSpPr>
        <a:xfrm>
          <a:off x="0" y="0"/>
          <a:ext cx="0" cy="0"/>
          <a:chOff x="0" y="0"/>
          <a:chExt cx="0" cy="0"/>
        </a:xfrm>
      </p:grpSpPr>
      <p:sp>
        <p:nvSpPr>
          <p:cNvPr id="51" name="Google Shape;51;p48"/>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2" name="Google Shape;52;p48"/>
          <p:cNvSpPr/>
          <p:nvPr>
            <p:ph idx="2" type="pic"/>
          </p:nvPr>
        </p:nvSpPr>
        <p:spPr>
          <a:xfrm>
            <a:off x="1792288" y="612775"/>
            <a:ext cx="5486400" cy="4114800"/>
          </a:xfrm>
          <a:prstGeom prst="rect">
            <a:avLst/>
          </a:prstGeom>
          <a:noFill/>
          <a:ln>
            <a:noFill/>
          </a:ln>
        </p:spPr>
      </p:sp>
      <p:sp>
        <p:nvSpPr>
          <p:cNvPr id="53" name="Google Shape;53;p48"/>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4" name="Google Shape;54;p4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4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4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7" name="Shape 57"/>
        <p:cNvGrpSpPr/>
        <p:nvPr/>
      </p:nvGrpSpPr>
      <p:grpSpPr>
        <a:xfrm>
          <a:off x="0" y="0"/>
          <a:ext cx="0" cy="0"/>
          <a:chOff x="0" y="0"/>
          <a:chExt cx="0" cy="0"/>
        </a:xfrm>
      </p:grpSpPr>
      <p:sp>
        <p:nvSpPr>
          <p:cNvPr id="58" name="Google Shape;58;p4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9" name="Google Shape;59;p4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0" name="Google Shape;60;p4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1" name="Google Shape;61;p4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4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4" name="Shape 64"/>
        <p:cNvGrpSpPr/>
        <p:nvPr/>
      </p:nvGrpSpPr>
      <p:grpSpPr>
        <a:xfrm>
          <a:off x="0" y="0"/>
          <a:ext cx="0" cy="0"/>
          <a:chOff x="0" y="0"/>
          <a:chExt cx="0" cy="0"/>
        </a:xfrm>
      </p:grpSpPr>
      <p:sp>
        <p:nvSpPr>
          <p:cNvPr id="65" name="Google Shape;65;p5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6" name="Google Shape;66;p5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5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5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4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11" name="Google Shape;11;p4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4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4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hyperlink" Target="http://highered.mcgraw-hill.com/sites/9834092339/student_view0/chapter14/dna_replication_fork.html" TargetMode="External"/><Relationship Id="rId4" Type="http://schemas.openxmlformats.org/officeDocument/2006/relationships/hyperlink" Target="http://www.youtube.com/watch?v=9mMEKKyXC5E&amp;feature=related"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gi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hyperlink" Target="http://www.wiley.com/college/pratt/0471393878/student/animations/dna_replicatio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txBox="1"/>
          <p:nvPr>
            <p:ph idx="1" type="subTitle"/>
          </p:nvPr>
        </p:nvSpPr>
        <p:spPr>
          <a:xfrm>
            <a:off x="587375" y="4654550"/>
            <a:ext cx="7874000" cy="17526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7F7F7F"/>
              </a:buClr>
              <a:buSzPts val="3200"/>
              <a:buNone/>
            </a:pPr>
            <a:r>
              <a:rPr b="0" i="0" lang="en-US" sz="3200" u="none">
                <a:solidFill>
                  <a:srgbClr val="7F7F7F"/>
                </a:solidFill>
                <a:latin typeface="Calibri"/>
                <a:ea typeface="Calibri"/>
                <a:cs typeface="Calibri"/>
                <a:sym typeface="Calibri"/>
              </a:rPr>
              <a:t>Replication: Copying to molecule of life</a:t>
            </a:r>
            <a:endParaRPr/>
          </a:p>
        </p:txBody>
      </p:sp>
      <p:sp>
        <p:nvSpPr>
          <p:cNvPr id="90" name="Google Shape;90;p1"/>
          <p:cNvSpPr txBox="1"/>
          <p:nvPr/>
        </p:nvSpPr>
        <p:spPr>
          <a:xfrm>
            <a:off x="231775" y="7572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7200"/>
              <a:buFont typeface="Calibri"/>
              <a:buNone/>
            </a:pPr>
            <a:r>
              <a:rPr b="1" i="0" lang="en-US" sz="7200" u="none" cap="none" strike="noStrike">
                <a:solidFill>
                  <a:srgbClr val="FF0000"/>
                </a:solidFill>
                <a:latin typeface="Calibri"/>
                <a:ea typeface="Calibri"/>
                <a:cs typeface="Calibri"/>
                <a:sym typeface="Calibri"/>
              </a:rPr>
              <a:t>REPLICATION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0"/>
          <p:cNvSpPr txBox="1"/>
          <p:nvPr/>
        </p:nvSpPr>
        <p:spPr>
          <a:xfrm>
            <a:off x="4697412" y="6488112"/>
            <a:ext cx="4573587" cy="369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Concepts of genetics book,11th ed. Chapter 11</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1"/>
          <p:cNvSpPr txBox="1"/>
          <p:nvPr>
            <p:ph idx="1" type="body"/>
          </p:nvPr>
        </p:nvSpPr>
        <p:spPr>
          <a:xfrm>
            <a:off x="457200" y="747712"/>
            <a:ext cx="8229600" cy="32940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DNA replication does not start at any point in the random DNA chain. Initiator proteins identify specific base sequences on DNA called sites of origin</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Starts in regions called "</a:t>
            </a:r>
            <a:r>
              <a:rPr b="0" i="0" lang="en-US" sz="2800" u="none">
                <a:solidFill>
                  <a:srgbClr val="C00000"/>
                </a:solidFill>
                <a:latin typeface="Calibri"/>
                <a:ea typeface="Calibri"/>
                <a:cs typeface="Calibri"/>
                <a:sym typeface="Calibri"/>
              </a:rPr>
              <a:t>REPLICATION ORIGIN</a:t>
            </a:r>
            <a:r>
              <a:rPr b="0" i="0" lang="en-US" sz="2800" u="none">
                <a:solidFill>
                  <a:schemeClr val="dk1"/>
                </a:solidFill>
                <a:latin typeface="Calibri"/>
                <a:ea typeface="Calibri"/>
                <a:cs typeface="Calibri"/>
                <a:sym typeface="Calibri"/>
              </a:rPr>
              <a:t>"</a:t>
            </a:r>
            <a:endParaRPr/>
          </a:p>
          <a:p>
            <a:pPr indent="-342900" lvl="0" marL="342900" marR="0" rtl="0" algn="l">
              <a:lnSpc>
                <a:spcPct val="100000"/>
              </a:lnSpc>
              <a:spcBef>
                <a:spcPts val="64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  This point is one in prokaryotic cell, whereas it is much higher in eukaryotic cells </a:t>
            </a:r>
            <a:r>
              <a:rPr b="0" i="0" lang="en-US" sz="3200" u="none">
                <a:solidFill>
                  <a:schemeClr val="dk1"/>
                </a:solidFill>
                <a:latin typeface="Calibri"/>
                <a:ea typeface="Calibri"/>
                <a:cs typeface="Calibri"/>
                <a:sym typeface="Calibri"/>
              </a:rPr>
              <a:t>(›1000).</a:t>
            </a:r>
            <a:endParaRPr/>
          </a:p>
        </p:txBody>
      </p:sp>
      <p:sp>
        <p:nvSpPr>
          <p:cNvPr id="159" name="Google Shape;159;p11"/>
          <p:cNvSpPr txBox="1"/>
          <p:nvPr/>
        </p:nvSpPr>
        <p:spPr>
          <a:xfrm>
            <a:off x="146050" y="146050"/>
            <a:ext cx="8108950" cy="368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00000"/>
              </a:buClr>
              <a:buSzPts val="1800"/>
              <a:buFont typeface="Calibri"/>
              <a:buNone/>
            </a:pPr>
            <a:r>
              <a:rPr b="0" i="0" lang="en-US" sz="1800" u="none">
                <a:solidFill>
                  <a:srgbClr val="C00000"/>
                </a:solidFill>
                <a:latin typeface="Calibri"/>
                <a:ea typeface="Calibri"/>
                <a:cs typeface="Calibri"/>
                <a:sym typeface="Calibri"/>
              </a:rPr>
              <a:t>The </a:t>
            </a:r>
            <a:r>
              <a:rPr b="1" i="0" lang="en-US" sz="1800" u="none">
                <a:solidFill>
                  <a:srgbClr val="C00000"/>
                </a:solidFill>
                <a:latin typeface="Calibri"/>
                <a:ea typeface="Calibri"/>
                <a:cs typeface="Calibri"/>
                <a:sym typeface="Calibri"/>
              </a:rPr>
              <a:t>origin of replication</a:t>
            </a:r>
            <a:r>
              <a:rPr b="0" i="0" lang="en-US" sz="1800" u="none">
                <a:solidFill>
                  <a:srgbClr val="C00000"/>
                </a:solidFill>
                <a:latin typeface="Calibri"/>
                <a:ea typeface="Calibri"/>
                <a:cs typeface="Calibri"/>
                <a:sym typeface="Calibri"/>
              </a:rPr>
              <a:t>. Where along the chromosome is DNA replication initiated?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2"/>
          <p:cNvSpPr txBox="1"/>
          <p:nvPr>
            <p:ph type="title"/>
          </p:nvPr>
        </p:nvSpPr>
        <p:spPr>
          <a:xfrm>
            <a:off x="0" y="10795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C00000"/>
              </a:buClr>
              <a:buSzPts val="4400"/>
              <a:buFont typeface="Calibri"/>
              <a:buNone/>
            </a:pPr>
            <a:r>
              <a:rPr b="1" i="0" lang="en-US" sz="4400" u="none">
                <a:solidFill>
                  <a:srgbClr val="C00000"/>
                </a:solidFill>
                <a:latin typeface="Calibri"/>
                <a:ea typeface="Calibri"/>
                <a:cs typeface="Calibri"/>
                <a:sym typeface="Calibri"/>
              </a:rPr>
              <a:t>Replication fork</a:t>
            </a:r>
            <a:endParaRPr/>
          </a:p>
        </p:txBody>
      </p:sp>
      <p:sp>
        <p:nvSpPr>
          <p:cNvPr id="165" name="Google Shape;165;p12"/>
          <p:cNvSpPr txBox="1"/>
          <p:nvPr>
            <p:ph idx="1" type="body"/>
          </p:nvPr>
        </p:nvSpPr>
        <p:spPr>
          <a:xfrm>
            <a:off x="0" y="931862"/>
            <a:ext cx="9024937" cy="2497137"/>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Char char="•"/>
            </a:pPr>
            <a:r>
              <a:rPr b="0" i="0" lang="en-US" sz="2400" u="none">
                <a:solidFill>
                  <a:schemeClr val="dk1"/>
                </a:solidFill>
                <a:latin typeface="Calibri"/>
                <a:ea typeface="Calibri"/>
                <a:cs typeface="Calibri"/>
                <a:sym typeface="Calibri"/>
              </a:rPr>
              <a:t>First, at each point along the chromosome where replication is occurring, the strands of the helix are unwound, creating what is called a </a:t>
            </a:r>
            <a:r>
              <a:rPr b="1" i="0" lang="en-US" sz="2400" u="none">
                <a:solidFill>
                  <a:schemeClr val="dk1"/>
                </a:solidFill>
                <a:latin typeface="Calibri"/>
                <a:ea typeface="Calibri"/>
                <a:cs typeface="Calibri"/>
                <a:sym typeface="Calibri"/>
              </a:rPr>
              <a:t>replication fork</a:t>
            </a:r>
            <a:r>
              <a:rPr b="0" i="0" lang="en-US" sz="2400" u="none">
                <a:solidFill>
                  <a:schemeClr val="dk1"/>
                </a:solidFill>
                <a:latin typeface="Calibri"/>
                <a:ea typeface="Calibri"/>
                <a:cs typeface="Calibri"/>
                <a:sym typeface="Calibri"/>
              </a:rPr>
              <a:t>. Such a fork will initially appear at the point of origin of synthesis.</a:t>
            </a:r>
            <a:endParaRPr b="0" i="0" sz="3200" u="non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0" i="0" sz="3200" u="non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3"/>
          <p:cNvSpPr txBox="1"/>
          <p:nvPr>
            <p:ph idx="1" type="body"/>
          </p:nvPr>
        </p:nvSpPr>
        <p:spPr>
          <a:xfrm>
            <a:off x="457200" y="373062"/>
            <a:ext cx="8229600" cy="57531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Generally, replication in the replication forks proceeds from 5 to 3;</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The strand acting as a template is read in the direction from 3 to 5</a:t>
            </a:r>
            <a:endParaRPr/>
          </a:p>
        </p:txBody>
      </p:sp>
      <p:cxnSp>
        <p:nvCxnSpPr>
          <p:cNvPr id="172" name="Google Shape;172;p13"/>
          <p:cNvCxnSpPr/>
          <p:nvPr/>
        </p:nvCxnSpPr>
        <p:spPr>
          <a:xfrm rot="10800000">
            <a:off x="6337300" y="3354387"/>
            <a:ext cx="857250" cy="0"/>
          </a:xfrm>
          <a:prstGeom prst="straightConnector1">
            <a:avLst/>
          </a:prstGeom>
          <a:noFill/>
          <a:ln cap="flat" cmpd="sng" w="47625">
            <a:solidFill>
              <a:srgbClr val="002060"/>
            </a:solidFill>
            <a:prstDash val="solid"/>
            <a:miter lim="800000"/>
            <a:headEnd len="med" w="med" type="none"/>
            <a:tailEnd len="med" w="med" type="triangle"/>
          </a:ln>
        </p:spPr>
      </p:cxnSp>
      <p:sp>
        <p:nvSpPr>
          <p:cNvPr id="173" name="Google Shape;173;p13"/>
          <p:cNvSpPr txBox="1"/>
          <p:nvPr/>
        </p:nvSpPr>
        <p:spPr>
          <a:xfrm>
            <a:off x="642937" y="5949950"/>
            <a:ext cx="4103687" cy="646112"/>
          </a:xfrm>
          <a:prstGeom prst="rect">
            <a:avLst/>
          </a:prstGeom>
          <a:solidFill>
            <a:srgbClr val="FAC090"/>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Reading the old strand 3 to 5</a:t>
            </a:r>
            <a:endParaRPr/>
          </a:p>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Synthesis a new strand (replication) 5 to 3</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4"/>
          <p:cNvSpPr txBox="1"/>
          <p:nvPr/>
        </p:nvSpPr>
        <p:spPr>
          <a:xfrm>
            <a:off x="160337" y="1208087"/>
            <a:ext cx="8577262" cy="1568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Times"/>
              <a:buNone/>
            </a:pPr>
            <a:r>
              <a:rPr b="0" i="0" lang="en-US" sz="2400" u="none">
                <a:solidFill>
                  <a:srgbClr val="000000"/>
                </a:solidFill>
                <a:latin typeface="Times"/>
                <a:ea typeface="Times"/>
                <a:cs typeface="Times"/>
                <a:sym typeface="Times"/>
              </a:rPr>
              <a:t>When a 3 'hydroxyl group of another nucleotide is attached to the phosphate group at the 5' end of one nucleotide, a phosphodiester bond is formed.</a:t>
            </a:r>
            <a:endParaRPr/>
          </a:p>
          <a:p>
            <a:pPr indent="0" lvl="0" marL="0" marR="0" rtl="0" algn="l">
              <a:lnSpc>
                <a:spcPct val="100000"/>
              </a:lnSpc>
              <a:spcBef>
                <a:spcPts val="0"/>
              </a:spcBef>
              <a:spcAft>
                <a:spcPts val="0"/>
              </a:spcAft>
              <a:buClr>
                <a:srgbClr val="000000"/>
              </a:buClr>
              <a:buSzPts val="2400"/>
              <a:buFont typeface="Times"/>
              <a:buNone/>
            </a:pPr>
            <a:r>
              <a:rPr b="0" i="0" lang="en-US" sz="2400" u="none">
                <a:solidFill>
                  <a:srgbClr val="000000"/>
                </a:solidFill>
                <a:latin typeface="Times"/>
                <a:ea typeface="Times"/>
                <a:cs typeface="Times"/>
                <a:sym typeface="Times"/>
              </a:rPr>
              <a:t>therefore the synthesis direction of DNA is from 5 to 3.</a:t>
            </a:r>
            <a:endParaRPr/>
          </a:p>
        </p:txBody>
      </p:sp>
      <p:cxnSp>
        <p:nvCxnSpPr>
          <p:cNvPr id="179" name="Google Shape;179;p14"/>
          <p:cNvCxnSpPr/>
          <p:nvPr/>
        </p:nvCxnSpPr>
        <p:spPr>
          <a:xfrm>
            <a:off x="6880225" y="2792412"/>
            <a:ext cx="446087" cy="0"/>
          </a:xfrm>
          <a:prstGeom prst="straightConnector1">
            <a:avLst/>
          </a:prstGeom>
          <a:noFill/>
          <a:ln cap="flat" cmpd="sng" w="47625">
            <a:solidFill>
              <a:srgbClr val="002060"/>
            </a:solidFill>
            <a:prstDash val="solid"/>
            <a:miter lim="800000"/>
            <a:headEnd len="med" w="med" type="none"/>
            <a:tailEnd len="med" w="med" type="triangle"/>
          </a:ln>
        </p:spPr>
      </p:cxnSp>
      <p:sp>
        <p:nvSpPr>
          <p:cNvPr id="180" name="Google Shape;180;p14"/>
          <p:cNvSpPr txBox="1"/>
          <p:nvPr/>
        </p:nvSpPr>
        <p:spPr>
          <a:xfrm>
            <a:off x="0" y="246062"/>
            <a:ext cx="9351962" cy="5222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00000"/>
              </a:buClr>
              <a:buSzPts val="2800"/>
              <a:buFont typeface="Calibri"/>
              <a:buNone/>
            </a:pPr>
            <a:r>
              <a:rPr b="1" i="0" lang="en-US" sz="2800" u="none">
                <a:solidFill>
                  <a:srgbClr val="C00000"/>
                </a:solidFill>
                <a:latin typeface="Calibri"/>
                <a:ea typeface="Calibri"/>
                <a:cs typeface="Calibri"/>
                <a:sym typeface="Calibri"/>
              </a:rPr>
              <a:t>Why does DNA replication only occur in the 5’ to 3’ direction?</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5"/>
          <p:cNvSpPr txBox="1"/>
          <p:nvPr/>
        </p:nvSpPr>
        <p:spPr>
          <a:xfrm>
            <a:off x="287337" y="271462"/>
            <a:ext cx="8294687" cy="9540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Calibri"/>
              <a:buNone/>
            </a:pPr>
            <a:r>
              <a:rPr b="1" i="0" lang="en-US" sz="2800" u="sng">
                <a:solidFill>
                  <a:schemeClr val="dk1"/>
                </a:solidFill>
                <a:latin typeface="Calibri"/>
                <a:ea typeface="Calibri"/>
                <a:cs typeface="Calibri"/>
                <a:sym typeface="Calibri"/>
              </a:rPr>
              <a:t>Anti-parallel</a:t>
            </a:r>
            <a:r>
              <a:rPr b="0" i="0" lang="en-US" sz="2800" u="none">
                <a:solidFill>
                  <a:schemeClr val="dk1"/>
                </a:solidFill>
                <a:latin typeface="Calibri"/>
                <a:ea typeface="Calibri"/>
                <a:cs typeface="Calibri"/>
                <a:sym typeface="Calibri"/>
              </a:rPr>
              <a:t> strand builds in the opposite direction (always in 5’ to 3’ direction)</a:t>
            </a:r>
            <a:endParaRPr/>
          </a:p>
        </p:txBody>
      </p:sp>
      <p:sp>
        <p:nvSpPr>
          <p:cNvPr id="187" name="Google Shape;187;p15"/>
          <p:cNvSpPr txBox="1"/>
          <p:nvPr/>
        </p:nvSpPr>
        <p:spPr>
          <a:xfrm>
            <a:off x="217487" y="1225550"/>
            <a:ext cx="4513262" cy="48021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the template DNA is used as a blueprint for the sequence of the new strand, following the rules of complementary bases (e.g. if the nucleotide is adenine in the template DNA, then a thymine is added in the opposite strand).</a:t>
            </a:r>
            <a:br>
              <a:rPr b="0" i="0" lang="en-US" sz="1800" u="none">
                <a:solidFill>
                  <a:schemeClr val="dk1"/>
                </a:solidFill>
                <a:latin typeface="Calibri"/>
                <a:ea typeface="Calibri"/>
                <a:cs typeface="Calibri"/>
                <a:sym typeface="Calibri"/>
              </a:rPr>
            </a:br>
            <a:r>
              <a:rPr b="1" i="0" lang="en-US" sz="1800" u="none">
                <a:solidFill>
                  <a:schemeClr val="dk1"/>
                </a:solidFill>
                <a:latin typeface="Calibri"/>
                <a:ea typeface="Calibri"/>
                <a:cs typeface="Calibri"/>
                <a:sym typeface="Calibri"/>
              </a:rPr>
              <a:t>DNA polymerase</a:t>
            </a:r>
            <a:r>
              <a:rPr b="0" i="0" lang="en-US" sz="1800" u="none">
                <a:solidFill>
                  <a:schemeClr val="dk1"/>
                </a:solidFill>
                <a:latin typeface="Calibri"/>
                <a:ea typeface="Calibri"/>
                <a:cs typeface="Calibri"/>
                <a:sym typeface="Calibri"/>
              </a:rPr>
              <a:t> (the enzyme that carries out DNA synthesis) uses one strand of DNA as a template and adds a new nucleotide to the 3' end of the new elongating strand. </a:t>
            </a:r>
            <a:br>
              <a:rPr b="0" i="0" lang="en-US" sz="1800" u="none">
                <a:solidFill>
                  <a:schemeClr val="dk1"/>
                </a:solidFill>
                <a:latin typeface="Calibri"/>
                <a:ea typeface="Calibri"/>
                <a:cs typeface="Calibri"/>
                <a:sym typeface="Calibri"/>
              </a:rPr>
            </a:br>
            <a:r>
              <a:rPr b="0" i="0" lang="en-US" sz="1800" u="none">
                <a:solidFill>
                  <a:schemeClr val="dk1"/>
                </a:solidFill>
                <a:latin typeface="Calibri"/>
                <a:ea typeface="Calibri"/>
                <a:cs typeface="Calibri"/>
                <a:sym typeface="Calibri"/>
              </a:rPr>
              <a:t>DNA polymerase utilizes a </a:t>
            </a:r>
            <a:r>
              <a:rPr b="1" i="0" lang="en-US" sz="1800" u="none">
                <a:solidFill>
                  <a:schemeClr val="dk1"/>
                </a:solidFill>
                <a:latin typeface="Calibri"/>
                <a:ea typeface="Calibri"/>
                <a:cs typeface="Calibri"/>
                <a:sym typeface="Calibri"/>
              </a:rPr>
              <a:t>deoxyribonucleotide</a:t>
            </a:r>
            <a:r>
              <a:rPr b="0" i="0" lang="en-US" sz="1800" u="none">
                <a:solidFill>
                  <a:schemeClr val="dk1"/>
                </a:solidFill>
                <a:latin typeface="Calibri"/>
                <a:ea typeface="Calibri"/>
                <a:cs typeface="Calibri"/>
                <a:sym typeface="Calibri"/>
              </a:rPr>
              <a:t>, cleaves the two terminal phosphates from the 5' end of the nucleotide, and uses the free energy to form a phosphodiester bond.</a:t>
            </a:r>
            <a:br>
              <a:rPr b="0" i="0" lang="en-US" sz="1800" u="none">
                <a:solidFill>
                  <a:schemeClr val="dk1"/>
                </a:solidFill>
                <a:latin typeface="Calibri"/>
                <a:ea typeface="Calibri"/>
                <a:cs typeface="Calibri"/>
                <a:sym typeface="Calibri"/>
              </a:rPr>
            </a:br>
            <a:r>
              <a:rPr b="0" i="0" lang="en-US" sz="1800" u="none">
                <a:solidFill>
                  <a:schemeClr val="dk1"/>
                </a:solidFill>
                <a:latin typeface="Calibri"/>
                <a:ea typeface="Calibri"/>
                <a:cs typeface="Calibri"/>
                <a:sym typeface="Calibri"/>
              </a:rPr>
              <a:t>Therefore, the newly synthesized DNA strand can only elongate in one direction, 5' to 3'.</a:t>
            </a:r>
            <a:endParaRPr/>
          </a:p>
        </p:txBody>
      </p:sp>
      <p:sp>
        <p:nvSpPr>
          <p:cNvPr id="188" name="Google Shape;188;p15"/>
          <p:cNvSpPr txBox="1"/>
          <p:nvPr/>
        </p:nvSpPr>
        <p:spPr>
          <a:xfrm>
            <a:off x="8104187" y="357187"/>
            <a:ext cx="752475" cy="369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00000"/>
              </a:buClr>
              <a:buSzPts val="1800"/>
              <a:buFont typeface="Calibri"/>
              <a:buNone/>
            </a:pPr>
            <a:r>
              <a:rPr b="0" i="0" lang="en-US" sz="1800" u="none">
                <a:solidFill>
                  <a:srgbClr val="C00000"/>
                </a:solidFill>
                <a:latin typeface="Calibri"/>
                <a:ea typeface="Calibri"/>
                <a:cs typeface="Calibri"/>
                <a:sym typeface="Calibri"/>
              </a:rPr>
              <a:t>WHY?</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16"/>
          <p:cNvSpPr txBox="1"/>
          <p:nvPr>
            <p:ph idx="1" type="body"/>
          </p:nvPr>
        </p:nvSpPr>
        <p:spPr>
          <a:xfrm>
            <a:off x="314325" y="123825"/>
            <a:ext cx="8229600" cy="65754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FF"/>
              </a:buClr>
              <a:buSzPts val="2400"/>
              <a:buFont typeface="Arial"/>
              <a:buNone/>
            </a:pPr>
            <a:r>
              <a:rPr b="0" i="0" lang="en-US" sz="2400" u="none">
                <a:solidFill>
                  <a:srgbClr val="0000FF"/>
                </a:solidFill>
                <a:latin typeface="Calibri"/>
                <a:ea typeface="Calibri"/>
                <a:cs typeface="Calibri"/>
                <a:sym typeface="Calibri"/>
              </a:rPr>
              <a:t>Building blocks for replication:</a:t>
            </a:r>
            <a:endParaRPr/>
          </a:p>
          <a:p>
            <a:pPr indent="0" lvl="0" marL="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Calibri"/>
                <a:ea typeface="Calibri"/>
                <a:cs typeface="Calibri"/>
                <a:sym typeface="Calibri"/>
              </a:rPr>
              <a:t>1. Four types of dNTP (dATP, dGTP, dTTP, dCTP) (substrates)</a:t>
            </a:r>
            <a:endParaRPr/>
          </a:p>
          <a:p>
            <a:pPr indent="0" lvl="0" marL="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Calibri"/>
                <a:ea typeface="Calibri"/>
                <a:cs typeface="Calibri"/>
                <a:sym typeface="Calibri"/>
              </a:rPr>
              <a:t>        and Mg </a:t>
            </a:r>
            <a:r>
              <a:rPr b="0" baseline="30000" i="0" lang="en-US" sz="2400" u="none">
                <a:solidFill>
                  <a:schemeClr val="dk1"/>
                </a:solidFill>
                <a:latin typeface="Calibri"/>
                <a:ea typeface="Calibri"/>
                <a:cs typeface="Calibri"/>
                <a:sym typeface="Calibri"/>
              </a:rPr>
              <a:t>+2 </a:t>
            </a:r>
            <a:r>
              <a:rPr b="0" i="0" lang="en-US" sz="2400" u="none">
                <a:solidFill>
                  <a:schemeClr val="dk1"/>
                </a:solidFill>
                <a:latin typeface="Calibri"/>
                <a:ea typeface="Calibri"/>
                <a:cs typeface="Calibri"/>
                <a:sym typeface="Calibri"/>
              </a:rPr>
              <a:t>ion.</a:t>
            </a:r>
            <a:endParaRPr/>
          </a:p>
          <a:p>
            <a:pPr indent="0" lvl="0" marL="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0" lvl="0" marL="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Calibri"/>
                <a:ea typeface="Calibri"/>
                <a:cs typeface="Calibri"/>
                <a:sym typeface="Calibri"/>
              </a:rPr>
              <a:t>2. A short oligonucleotide (Called primer) having a free 3'-OH group</a:t>
            </a:r>
            <a:endParaRPr/>
          </a:p>
          <a:p>
            <a:pPr indent="0" lvl="0" marL="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Calibri"/>
                <a:ea typeface="Calibri"/>
                <a:cs typeface="Calibri"/>
                <a:sym typeface="Calibri"/>
              </a:rPr>
              <a:t>(Without the primer, the DNA polymerase enzyme cannot initiate a new synthesis !!!)</a:t>
            </a:r>
            <a:endParaRPr/>
          </a:p>
          <a:p>
            <a:pPr indent="0" lvl="0" marL="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0" lvl="0" marL="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Calibri"/>
                <a:ea typeface="Calibri"/>
                <a:cs typeface="Calibri"/>
                <a:sym typeface="Calibri"/>
              </a:rPr>
              <a:t>3. A DNA template (DNA strand)</a:t>
            </a:r>
            <a:endParaRPr/>
          </a:p>
          <a:p>
            <a:pPr indent="0" lvl="0" marL="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0" lvl="0" marL="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Calibri"/>
                <a:ea typeface="Calibri"/>
                <a:cs typeface="Calibri"/>
                <a:sym typeface="Calibri"/>
              </a:rPr>
              <a:t>4. Single strand binding proteins (SSBs)</a:t>
            </a:r>
            <a:endParaRPr/>
          </a:p>
          <a:p>
            <a:pPr indent="0" lvl="0" marL="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0" lvl="0" marL="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Calibri"/>
                <a:ea typeface="Calibri"/>
                <a:cs typeface="Calibri"/>
                <a:sym typeface="Calibri"/>
              </a:rPr>
              <a:t>5. Enzymes !!!!!</a:t>
            </a:r>
            <a:endParaRPr/>
          </a:p>
          <a:p>
            <a:pPr indent="0" lvl="0" marL="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0" lvl="0" marL="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190500" lvl="0" marL="342900" marR="0" rtl="0" algn="l">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12" st="1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13" st="1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xEl>
                                              <p:pRg end="14" st="1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00000"/>
              </a:buClr>
              <a:buSzPts val="4400"/>
              <a:buFont typeface="Calibri"/>
              <a:buNone/>
            </a:pPr>
            <a:r>
              <a:rPr b="0" i="0" lang="en-US" sz="4400" u="none">
                <a:solidFill>
                  <a:srgbClr val="C00000"/>
                </a:solidFill>
                <a:latin typeface="Calibri"/>
                <a:ea typeface="Calibri"/>
                <a:cs typeface="Calibri"/>
                <a:sym typeface="Calibri"/>
              </a:rPr>
              <a:t>Enzymes!!!</a:t>
            </a:r>
            <a:endParaRPr/>
          </a:p>
        </p:txBody>
      </p:sp>
      <p:sp>
        <p:nvSpPr>
          <p:cNvPr id="199" name="Google Shape;199;p17"/>
          <p:cNvSpPr txBox="1"/>
          <p:nvPr>
            <p:ph idx="1" type="body"/>
          </p:nvPr>
        </p:nvSpPr>
        <p:spPr>
          <a:xfrm>
            <a:off x="457200" y="1247775"/>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Topoisomerase also called </a:t>
            </a:r>
            <a:r>
              <a:rPr b="0" i="0" lang="en-US" sz="3200" u="none">
                <a:solidFill>
                  <a:srgbClr val="C00000"/>
                </a:solidFill>
                <a:latin typeface="Calibri"/>
                <a:ea typeface="Calibri"/>
                <a:cs typeface="Calibri"/>
                <a:sym typeface="Calibri"/>
              </a:rPr>
              <a:t>DNA gyrase-</a:t>
            </a:r>
            <a:r>
              <a:rPr b="0" i="0" lang="en-US" sz="3200" u="none">
                <a:solidFill>
                  <a:schemeClr val="dk1"/>
                </a:solidFill>
                <a:latin typeface="Calibri"/>
                <a:ea typeface="Calibri"/>
                <a:cs typeface="Calibri"/>
                <a:sym typeface="Calibri"/>
              </a:rPr>
              <a:t>----- </a:t>
            </a:r>
            <a:r>
              <a:rPr b="0" i="0" lang="en-US" sz="3200" u="none">
                <a:solidFill>
                  <a:srgbClr val="C00000"/>
                </a:solidFill>
                <a:latin typeface="Calibri"/>
                <a:ea typeface="Calibri"/>
                <a:cs typeface="Calibri"/>
                <a:sym typeface="Calibri"/>
              </a:rPr>
              <a:t>unwinds double helix</a:t>
            </a:r>
            <a:endParaRPr/>
          </a:p>
          <a:p>
            <a:pPr indent="-342900" lvl="0" marL="342900" marR="0" rtl="0" algn="l">
              <a:lnSpc>
                <a:spcPct val="100000"/>
              </a:lnSpc>
              <a:spcBef>
                <a:spcPts val="640"/>
              </a:spcBef>
              <a:spcAft>
                <a:spcPts val="0"/>
              </a:spcAft>
              <a:buClr>
                <a:srgbClr val="C00000"/>
              </a:buClr>
              <a:buSzPts val="3200"/>
              <a:buFont typeface="Arial"/>
              <a:buChar char="•"/>
            </a:pPr>
            <a:r>
              <a:rPr b="0" i="0" lang="en-US" sz="3200" u="none">
                <a:solidFill>
                  <a:srgbClr val="C00000"/>
                </a:solidFill>
                <a:latin typeface="Calibri"/>
                <a:ea typeface="Calibri"/>
                <a:cs typeface="Calibri"/>
                <a:sym typeface="Calibri"/>
              </a:rPr>
              <a:t>Helicase-</a:t>
            </a:r>
            <a:r>
              <a:rPr b="0" i="0" lang="en-US" sz="3200" u="none">
                <a:solidFill>
                  <a:schemeClr val="dk1"/>
                </a:solidFill>
                <a:latin typeface="Calibri"/>
                <a:ea typeface="Calibri"/>
                <a:cs typeface="Calibri"/>
                <a:sym typeface="Calibri"/>
              </a:rPr>
              <a:t>----- </a:t>
            </a:r>
            <a:r>
              <a:rPr b="0" i="0" lang="en-US" sz="3200" u="none">
                <a:solidFill>
                  <a:srgbClr val="C00000"/>
                </a:solidFill>
                <a:latin typeface="Calibri"/>
                <a:ea typeface="Calibri"/>
                <a:cs typeface="Calibri"/>
                <a:sym typeface="Calibri"/>
              </a:rPr>
              <a:t>separates double helix at the replication fork </a:t>
            </a:r>
            <a:r>
              <a:rPr b="0" i="0" lang="en-US" sz="3200" u="none">
                <a:solidFill>
                  <a:schemeClr val="dk1"/>
                </a:solidFill>
                <a:latin typeface="Calibri"/>
                <a:ea typeface="Calibri"/>
                <a:cs typeface="Calibri"/>
                <a:sym typeface="Calibri"/>
              </a:rPr>
              <a:t>(breaking H-bonds between the complementary base pairs (A-T, G-C)) </a:t>
            </a:r>
            <a:endParaRPr/>
          </a:p>
          <a:p>
            <a:pPr indent="-342900" lvl="0" marL="342900" marR="0" rtl="0" algn="l">
              <a:lnSpc>
                <a:spcPct val="100000"/>
              </a:lnSpc>
              <a:spcBef>
                <a:spcPts val="640"/>
              </a:spcBef>
              <a:spcAft>
                <a:spcPts val="0"/>
              </a:spcAft>
              <a:buClr>
                <a:srgbClr val="C00000"/>
              </a:buClr>
              <a:buSzPts val="3200"/>
              <a:buFont typeface="Arial"/>
              <a:buChar char="•"/>
            </a:pPr>
            <a:r>
              <a:rPr b="0" i="0" lang="en-US" sz="3200" u="none">
                <a:solidFill>
                  <a:srgbClr val="C00000"/>
                </a:solidFill>
                <a:latin typeface="Calibri"/>
                <a:ea typeface="Calibri"/>
                <a:cs typeface="Calibri"/>
                <a:sym typeface="Calibri"/>
              </a:rPr>
              <a:t>Primase-</a:t>
            </a:r>
            <a:r>
              <a:rPr b="0" i="0" lang="en-US" sz="3200" u="none">
                <a:solidFill>
                  <a:schemeClr val="dk1"/>
                </a:solidFill>
                <a:latin typeface="Calibri"/>
                <a:ea typeface="Calibri"/>
                <a:cs typeface="Calibri"/>
                <a:sym typeface="Calibri"/>
              </a:rPr>
              <a:t>----- </a:t>
            </a:r>
            <a:r>
              <a:rPr b="0" i="0" lang="en-US" sz="3200" u="none">
                <a:solidFill>
                  <a:srgbClr val="C00000"/>
                </a:solidFill>
                <a:latin typeface="Calibri"/>
                <a:ea typeface="Calibri"/>
                <a:cs typeface="Calibri"/>
                <a:sym typeface="Calibri"/>
              </a:rPr>
              <a:t>makes RNA nucleotides </a:t>
            </a:r>
            <a:r>
              <a:rPr b="0" i="0" lang="en-US" sz="3200" u="none">
                <a:solidFill>
                  <a:schemeClr val="dk1"/>
                </a:solidFill>
                <a:latin typeface="Calibri"/>
                <a:ea typeface="Calibri"/>
                <a:cs typeface="Calibri"/>
                <a:sym typeface="Calibri"/>
              </a:rPr>
              <a:t>into a primer (</a:t>
            </a:r>
            <a:r>
              <a:rPr b="0" i="0" lang="en-US" sz="3200" u="sng">
                <a:solidFill>
                  <a:schemeClr val="dk1"/>
                </a:solidFill>
                <a:latin typeface="Calibri"/>
                <a:ea typeface="Calibri"/>
                <a:cs typeface="Calibri"/>
                <a:sym typeface="Calibri"/>
              </a:rPr>
              <a:t>Nucleotides for the starting point for DNA replication</a:t>
            </a:r>
            <a:r>
              <a:rPr b="0" i="0" lang="en-US" sz="3200" u="none">
                <a:solidFill>
                  <a:schemeClr val="dk1"/>
                </a:solidFill>
                <a:latin typeface="Calibri"/>
                <a:ea typeface="Calibri"/>
                <a:cs typeface="Calibri"/>
                <a:sym typeface="Calibri"/>
              </a:rPr>
              <a:t>)</a:t>
            </a:r>
            <a:endParaRPr/>
          </a:p>
          <a:p>
            <a:pPr indent="-342900" lvl="0" marL="342900" marR="0" rtl="0" algn="l">
              <a:lnSpc>
                <a:spcPct val="100000"/>
              </a:lnSpc>
              <a:spcBef>
                <a:spcPts val="640"/>
              </a:spcBef>
              <a:spcAft>
                <a:spcPts val="0"/>
              </a:spcAft>
              <a:buClr>
                <a:srgbClr val="C00000"/>
              </a:buClr>
              <a:buSzPts val="3200"/>
              <a:buFont typeface="Arial"/>
              <a:buChar char="•"/>
            </a:pPr>
            <a:r>
              <a:rPr b="0" i="0" lang="en-US" sz="3200" u="none">
                <a:solidFill>
                  <a:srgbClr val="C00000"/>
                </a:solidFill>
                <a:latin typeface="Calibri"/>
                <a:ea typeface="Calibri"/>
                <a:cs typeface="Calibri"/>
                <a:sym typeface="Calibri"/>
              </a:rPr>
              <a:t>DNA ligase-</a:t>
            </a:r>
            <a:r>
              <a:rPr b="0" i="0" lang="en-US" sz="3200" u="none">
                <a:solidFill>
                  <a:schemeClr val="dk1"/>
                </a:solidFill>
                <a:latin typeface="Calibri"/>
                <a:ea typeface="Calibri"/>
                <a:cs typeface="Calibri"/>
                <a:sym typeface="Calibri"/>
              </a:rPr>
              <a:t>----- </a:t>
            </a:r>
            <a:r>
              <a:rPr b="0" i="0" lang="en-US" sz="3200" u="none">
                <a:solidFill>
                  <a:srgbClr val="C00000"/>
                </a:solidFill>
                <a:latin typeface="Calibri"/>
                <a:ea typeface="Calibri"/>
                <a:cs typeface="Calibri"/>
                <a:sym typeface="Calibri"/>
              </a:rPr>
              <a:t>links the strands </a:t>
            </a:r>
            <a:endParaRPr/>
          </a:p>
          <a:p>
            <a:pPr indent="-342900" lvl="0" marL="342900" marR="0" rtl="0" algn="l">
              <a:lnSpc>
                <a:spcPct val="100000"/>
              </a:lnSpc>
              <a:spcBef>
                <a:spcPts val="640"/>
              </a:spcBef>
              <a:spcAft>
                <a:spcPts val="0"/>
              </a:spcAft>
              <a:buClr>
                <a:srgbClr val="C00000"/>
              </a:buClr>
              <a:buSzPts val="3200"/>
              <a:buFont typeface="Arial"/>
              <a:buChar char="•"/>
            </a:pPr>
            <a:r>
              <a:rPr b="0" i="0" lang="en-US" sz="3200" u="none">
                <a:solidFill>
                  <a:srgbClr val="C00000"/>
                </a:solidFill>
                <a:latin typeface="Calibri"/>
                <a:ea typeface="Calibri"/>
                <a:cs typeface="Calibri"/>
                <a:sym typeface="Calibri"/>
              </a:rPr>
              <a:t>DNA polymerases </a:t>
            </a:r>
            <a:r>
              <a:rPr b="0" i="0" lang="en-US" sz="3200" u="none">
                <a:solidFill>
                  <a:schemeClr val="dk1"/>
                </a:solidFill>
                <a:latin typeface="Calibri"/>
                <a:ea typeface="Calibri"/>
                <a:cs typeface="Calibri"/>
                <a:sym typeface="Calibri"/>
              </a:rPr>
              <a:t>------- </a:t>
            </a:r>
            <a:r>
              <a:rPr b="0" i="0" lang="en-US" sz="3200" u="none">
                <a:solidFill>
                  <a:srgbClr val="C00000"/>
                </a:solidFill>
                <a:latin typeface="Calibri"/>
                <a:ea typeface="Calibri"/>
                <a:cs typeface="Calibri"/>
                <a:sym typeface="Calibri"/>
              </a:rPr>
              <a:t>synthesise new strand</a:t>
            </a:r>
            <a:endParaRPr/>
          </a:p>
          <a:p>
            <a:pPr indent="-139700" lvl="0" marL="342900" marR="0" rtl="0" algn="l">
              <a:spcBef>
                <a:spcPts val="640"/>
              </a:spcBef>
              <a:spcAft>
                <a:spcPts val="0"/>
              </a:spcAft>
              <a:buClr>
                <a:schemeClr val="dk1"/>
              </a:buClr>
              <a:buSzPts val="3200"/>
              <a:buFont typeface="Arial"/>
              <a:buNone/>
            </a:pPr>
            <a:r>
              <a:t/>
            </a:r>
            <a:endParaRPr b="0" i="0" sz="3200" u="none">
              <a:solidFill>
                <a:srgbClr val="C00000"/>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18"/>
          <p:cNvSpPr/>
          <p:nvPr/>
        </p:nvSpPr>
        <p:spPr>
          <a:xfrm>
            <a:off x="503237" y="2398712"/>
            <a:ext cx="1258887" cy="530225"/>
          </a:xfrm>
          <a:prstGeom prst="ellipse">
            <a:avLst/>
          </a:prstGeom>
          <a:noFill/>
          <a:ln cap="flat" cmpd="sng" w="9525">
            <a:solidFill>
              <a:srgbClr val="C00000"/>
            </a:solidFill>
            <a:prstDash val="solid"/>
            <a:miter lim="800000"/>
            <a:headEnd len="sm" w="sm" type="none"/>
            <a:tailEnd len="sm" w="sm" type="none"/>
          </a:ln>
          <a:effectLst>
            <a:outerShdw blurRad="63500" dir="5400000" dist="23000">
              <a:srgbClr val="000000">
                <a:alpha val="34901"/>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alibri"/>
              <a:ea typeface="Calibri"/>
              <a:cs typeface="Calibri"/>
              <a:sym typeface="Calibri"/>
            </a:endParaRPr>
          </a:p>
        </p:txBody>
      </p:sp>
      <p:sp>
        <p:nvSpPr>
          <p:cNvPr id="205" name="Google Shape;205;p18"/>
          <p:cNvSpPr/>
          <p:nvPr/>
        </p:nvSpPr>
        <p:spPr>
          <a:xfrm>
            <a:off x="6845300" y="3690937"/>
            <a:ext cx="1258887" cy="530225"/>
          </a:xfrm>
          <a:prstGeom prst="ellipse">
            <a:avLst/>
          </a:prstGeom>
          <a:noFill/>
          <a:ln cap="flat" cmpd="sng" w="9525">
            <a:solidFill>
              <a:srgbClr val="C00000"/>
            </a:solidFill>
            <a:prstDash val="solid"/>
            <a:miter lim="800000"/>
            <a:headEnd len="sm" w="sm" type="none"/>
            <a:tailEnd len="sm" w="sm" type="none"/>
          </a:ln>
          <a:effectLst>
            <a:outerShdw blurRad="63500" dir="5400000" dist="23000">
              <a:srgbClr val="000000">
                <a:alpha val="34901"/>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alibri"/>
              <a:ea typeface="Calibri"/>
              <a:cs typeface="Calibri"/>
              <a:sym typeface="Calibri"/>
            </a:endParaRPr>
          </a:p>
        </p:txBody>
      </p:sp>
      <p:sp>
        <p:nvSpPr>
          <p:cNvPr id="206" name="Google Shape;206;p18"/>
          <p:cNvSpPr/>
          <p:nvPr/>
        </p:nvSpPr>
        <p:spPr>
          <a:xfrm>
            <a:off x="503237" y="3690937"/>
            <a:ext cx="2160587" cy="530225"/>
          </a:xfrm>
          <a:prstGeom prst="ellipse">
            <a:avLst/>
          </a:prstGeom>
          <a:noFill/>
          <a:ln cap="flat" cmpd="sng" w="9525">
            <a:solidFill>
              <a:srgbClr val="C00000"/>
            </a:solidFill>
            <a:prstDash val="solid"/>
            <a:miter lim="800000"/>
            <a:headEnd len="sm" w="sm" type="none"/>
            <a:tailEnd len="sm" w="sm" type="none"/>
          </a:ln>
          <a:effectLst>
            <a:outerShdw blurRad="63500" dir="5400000" dist="23000">
              <a:srgbClr val="000000">
                <a:alpha val="34901"/>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alibri"/>
              <a:ea typeface="Calibri"/>
              <a:cs typeface="Calibri"/>
              <a:sym typeface="Calibri"/>
            </a:endParaRPr>
          </a:p>
        </p:txBody>
      </p:sp>
      <p:sp>
        <p:nvSpPr>
          <p:cNvPr id="207" name="Google Shape;207;p18"/>
          <p:cNvSpPr/>
          <p:nvPr/>
        </p:nvSpPr>
        <p:spPr>
          <a:xfrm>
            <a:off x="6480175" y="4903787"/>
            <a:ext cx="2160587" cy="530225"/>
          </a:xfrm>
          <a:prstGeom prst="ellipse">
            <a:avLst/>
          </a:prstGeom>
          <a:noFill/>
          <a:ln cap="flat" cmpd="sng" w="9525">
            <a:solidFill>
              <a:srgbClr val="C00000"/>
            </a:solidFill>
            <a:prstDash val="solid"/>
            <a:miter lim="800000"/>
            <a:headEnd len="sm" w="sm" type="none"/>
            <a:tailEnd len="sm" w="sm" type="none"/>
          </a:ln>
          <a:effectLst>
            <a:outerShdw blurRad="63500" dir="5400000" dist="23000">
              <a:srgbClr val="000000">
                <a:alpha val="34901"/>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alibri"/>
              <a:ea typeface="Calibri"/>
              <a:cs typeface="Calibri"/>
              <a:sym typeface="Calibri"/>
            </a:endParaRPr>
          </a:p>
        </p:txBody>
      </p:sp>
      <p:sp>
        <p:nvSpPr>
          <p:cNvPr id="208" name="Google Shape;208;p18"/>
          <p:cNvSpPr/>
          <p:nvPr/>
        </p:nvSpPr>
        <p:spPr>
          <a:xfrm>
            <a:off x="3325812" y="5273675"/>
            <a:ext cx="1404937" cy="530225"/>
          </a:xfrm>
          <a:prstGeom prst="ellipse">
            <a:avLst/>
          </a:prstGeom>
          <a:noFill/>
          <a:ln cap="flat" cmpd="sng" w="9525">
            <a:solidFill>
              <a:srgbClr val="C00000"/>
            </a:solidFill>
            <a:prstDash val="solid"/>
            <a:miter lim="800000"/>
            <a:headEnd len="sm" w="sm" type="none"/>
            <a:tailEnd len="sm" w="sm" type="none"/>
          </a:ln>
          <a:effectLst>
            <a:outerShdw blurRad="63500" dir="5400000" dist="23000">
              <a:srgbClr val="000000">
                <a:alpha val="34901"/>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
        <p:nvSpPr>
          <p:cNvPr id="214" name="Google Shape;214;p19"/>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70C0"/>
              </a:buClr>
              <a:buSzPts val="3600"/>
              <a:buFont typeface="Arial"/>
              <a:buChar char="•"/>
            </a:pPr>
            <a:r>
              <a:rPr b="0" i="0" lang="en-US" sz="3600" u="none">
                <a:solidFill>
                  <a:srgbClr val="0070C0"/>
                </a:solidFill>
                <a:latin typeface="Calibri"/>
                <a:ea typeface="Calibri"/>
                <a:cs typeface="Calibri"/>
                <a:sym typeface="Calibri"/>
              </a:rPr>
              <a:t>DNA Polymerase I</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sng">
                <a:solidFill>
                  <a:schemeClr val="dk1"/>
                </a:solidFill>
                <a:latin typeface="Calibri"/>
                <a:ea typeface="Calibri"/>
                <a:cs typeface="Calibri"/>
                <a:sym typeface="Calibri"/>
              </a:rPr>
              <a:t>Cuts off RNA primers </a:t>
            </a:r>
            <a:r>
              <a:rPr b="0" i="0" lang="en-US" sz="2800" u="none">
                <a:solidFill>
                  <a:schemeClr val="dk1"/>
                </a:solidFill>
                <a:latin typeface="Calibri"/>
                <a:ea typeface="Calibri"/>
                <a:cs typeface="Calibri"/>
                <a:sym typeface="Calibri"/>
              </a:rPr>
              <a:t>and fills in with DNA (between Okazaki fragments) –</a:t>
            </a:r>
            <a:r>
              <a:rPr b="0" i="0" lang="en-US" sz="2800" u="sng">
                <a:solidFill>
                  <a:schemeClr val="dk1"/>
                </a:solidFill>
                <a:latin typeface="Calibri"/>
                <a:ea typeface="Calibri"/>
                <a:cs typeface="Calibri"/>
                <a:sym typeface="Calibri"/>
              </a:rPr>
              <a:t>lagging strand</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sng">
                <a:solidFill>
                  <a:schemeClr val="dk1"/>
                </a:solidFill>
                <a:latin typeface="Calibri"/>
                <a:ea typeface="Calibri"/>
                <a:cs typeface="Calibri"/>
                <a:sym typeface="Calibri"/>
              </a:rPr>
              <a:t>Can proofread</a:t>
            </a:r>
            <a:endParaRPr/>
          </a:p>
          <a:p>
            <a:pPr indent="-342900" lvl="0" marL="342900" marR="0" rtl="0" algn="l">
              <a:lnSpc>
                <a:spcPct val="100000"/>
              </a:lnSpc>
              <a:spcBef>
                <a:spcPts val="720"/>
              </a:spcBef>
              <a:spcAft>
                <a:spcPts val="0"/>
              </a:spcAft>
              <a:buClr>
                <a:srgbClr val="0070C0"/>
              </a:buClr>
              <a:buSzPts val="3600"/>
              <a:buFont typeface="Arial"/>
              <a:buChar char="•"/>
            </a:pPr>
            <a:r>
              <a:rPr b="0" i="0" lang="en-US" sz="3600" u="none">
                <a:solidFill>
                  <a:srgbClr val="0070C0"/>
                </a:solidFill>
                <a:latin typeface="Calibri"/>
                <a:ea typeface="Calibri"/>
                <a:cs typeface="Calibri"/>
                <a:sym typeface="Calibri"/>
              </a:rPr>
              <a:t>DNA Polymerase III</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Elongates the strand by adding DNA nucleotides on </a:t>
            </a:r>
            <a:r>
              <a:rPr b="0" i="0" lang="en-US" sz="3200" u="sng">
                <a:solidFill>
                  <a:schemeClr val="dk1"/>
                </a:solidFill>
                <a:latin typeface="Calibri"/>
                <a:ea typeface="Calibri"/>
                <a:cs typeface="Calibri"/>
                <a:sym typeface="Calibri"/>
              </a:rPr>
              <a:t>leading strand</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Also </a:t>
            </a:r>
            <a:r>
              <a:rPr b="0" i="0" lang="en-US" sz="3200" u="sng">
                <a:solidFill>
                  <a:schemeClr val="dk1"/>
                </a:solidFill>
                <a:latin typeface="Calibri"/>
                <a:ea typeface="Calibri"/>
                <a:cs typeface="Calibri"/>
                <a:sym typeface="Calibri"/>
              </a:rPr>
              <a:t>proofreads and corrects </a:t>
            </a:r>
            <a:r>
              <a:rPr b="0" i="0" lang="en-US" sz="3200" u="none">
                <a:solidFill>
                  <a:schemeClr val="dk1"/>
                </a:solidFill>
                <a:latin typeface="Calibri"/>
                <a:ea typeface="Calibri"/>
                <a:cs typeface="Calibri"/>
                <a:sym typeface="Calibri"/>
              </a:rPr>
              <a:t>the DNA strand</a:t>
            </a:r>
            <a:endParaRPr/>
          </a:p>
          <a:p>
            <a:pPr indent="-139700" lvl="0" marL="342900" marR="0" rtl="0" algn="l">
              <a:spcBef>
                <a:spcPts val="640"/>
              </a:spcBef>
              <a:spcAft>
                <a:spcPts val="0"/>
              </a:spcAft>
              <a:buClr>
                <a:schemeClr val="dk1"/>
              </a:buClr>
              <a:buSzPts val="3200"/>
              <a:buFont typeface="Arial"/>
              <a:buNone/>
            </a:pPr>
            <a:r>
              <a:t/>
            </a:r>
            <a:endParaRPr b="0" i="0" sz="3200" u="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The most important feature of DNA is its ability to replicate itself.</a:t>
            </a:r>
            <a:endParaRPr/>
          </a:p>
          <a:p>
            <a:pPr indent="-342900" lvl="0" marL="342900" marR="0" rtl="0" algn="l">
              <a:lnSpc>
                <a:spcPct val="100000"/>
              </a:lnSpc>
              <a:spcBef>
                <a:spcPts val="64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					self-duplication</a:t>
            </a:r>
            <a:endParaRPr/>
          </a:p>
          <a:p>
            <a:pPr indent="-139700" lvl="0" marL="342900" marR="0" rtl="0" algn="l">
              <a:lnSpc>
                <a:spcPct val="100000"/>
              </a:lnSpc>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rgbClr val="7030A0"/>
              </a:buClr>
              <a:buSzPts val="3200"/>
              <a:buFont typeface="Arial"/>
              <a:buChar char="•"/>
            </a:pPr>
            <a:r>
              <a:rPr b="1" i="1" lang="en-US" sz="3200" u="none" cap="none" strike="noStrike">
                <a:solidFill>
                  <a:srgbClr val="7030A0"/>
                </a:solidFill>
                <a:latin typeface="Calibri"/>
                <a:ea typeface="Calibri"/>
                <a:cs typeface="Calibri"/>
                <a:sym typeface="Calibri"/>
              </a:rPr>
              <a:t>Goal;</a:t>
            </a:r>
            <a:r>
              <a:rPr b="0" i="0" lang="en-US" sz="3200" u="none" cap="none" strike="noStrike">
                <a:solidFill>
                  <a:schemeClr val="dk1"/>
                </a:solidFill>
                <a:latin typeface="Calibri"/>
                <a:ea typeface="Calibri"/>
                <a:cs typeface="Calibri"/>
                <a:sym typeface="Calibri"/>
              </a:rPr>
              <a:t> is the formation of an exact copy of the DNA molecule to transfer the genetic information to subsequent generations.</a:t>
            </a:r>
            <a:endParaRPr/>
          </a:p>
        </p:txBody>
      </p:sp>
      <p:sp>
        <p:nvSpPr>
          <p:cNvPr id="97" name="Google Shape;97;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0"/>
          <p:cNvSpPr txBox="1"/>
          <p:nvPr>
            <p:ph idx="1" type="body"/>
          </p:nvPr>
        </p:nvSpPr>
        <p:spPr>
          <a:xfrm>
            <a:off x="457200" y="358775"/>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Errors in newly synthesized DNA are corrected by 3’-5 ’exonuclease activity</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6600"/>
              <a:buFont typeface="Calibri"/>
              <a:buNone/>
            </a:pPr>
            <a:r>
              <a:rPr b="1" i="0" lang="en-US" sz="6600" u="none">
                <a:solidFill>
                  <a:schemeClr val="dk1"/>
                </a:solidFill>
                <a:latin typeface="Calibri"/>
                <a:ea typeface="Calibri"/>
                <a:cs typeface="Calibri"/>
                <a:sym typeface="Calibri"/>
              </a:rPr>
              <a:t>SSB’s </a:t>
            </a:r>
            <a:br>
              <a:rPr b="0" i="0" lang="en-US" sz="4400" u="none">
                <a:solidFill>
                  <a:schemeClr val="dk1"/>
                </a:solidFill>
                <a:latin typeface="Calibri"/>
                <a:ea typeface="Calibri"/>
                <a:cs typeface="Calibri"/>
                <a:sym typeface="Calibri"/>
              </a:rPr>
            </a:br>
            <a:r>
              <a:rPr b="0" i="0" lang="en-US" sz="4400" u="none">
                <a:solidFill>
                  <a:schemeClr val="dk1"/>
                </a:solidFill>
                <a:latin typeface="Calibri"/>
                <a:ea typeface="Calibri"/>
                <a:cs typeface="Calibri"/>
                <a:sym typeface="Calibri"/>
              </a:rPr>
              <a:t>single strand binding proteins</a:t>
            </a:r>
            <a:endParaRPr/>
          </a:p>
        </p:txBody>
      </p:sp>
      <p:sp>
        <p:nvSpPr>
          <p:cNvPr id="225" name="Google Shape;225;p21"/>
          <p:cNvSpPr txBox="1"/>
          <p:nvPr>
            <p:ph idx="1" type="body"/>
          </p:nvPr>
        </p:nvSpPr>
        <p:spPr>
          <a:xfrm>
            <a:off x="331787" y="1600200"/>
            <a:ext cx="8110537"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Stabilize the DNA strands as they are being replicated</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Prevents rejoining of DNA strands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2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Leading Strand  Lagging Strand</a:t>
            </a:r>
            <a:endParaRPr/>
          </a:p>
        </p:txBody>
      </p:sp>
      <p:sp>
        <p:nvSpPr>
          <p:cNvPr id="231" name="Google Shape;231;p22"/>
          <p:cNvSpPr txBox="1"/>
          <p:nvPr>
            <p:ph idx="1" type="body"/>
          </p:nvPr>
        </p:nvSpPr>
        <p:spPr>
          <a:xfrm>
            <a:off x="522287" y="1219200"/>
            <a:ext cx="4038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1" i="0" lang="en-US" sz="2800" u="none">
                <a:solidFill>
                  <a:schemeClr val="dk1"/>
                </a:solidFill>
                <a:latin typeface="Calibri"/>
                <a:ea typeface="Calibri"/>
                <a:cs typeface="Calibri"/>
                <a:sym typeface="Calibri"/>
              </a:rPr>
              <a:t>Template strand of DNA</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sng">
                <a:solidFill>
                  <a:schemeClr val="dk1"/>
                </a:solidFill>
                <a:latin typeface="Calibri"/>
                <a:ea typeface="Calibri"/>
                <a:cs typeface="Calibri"/>
                <a:sym typeface="Calibri"/>
              </a:rPr>
              <a:t>Continuous addition </a:t>
            </a:r>
            <a:r>
              <a:rPr b="0" i="0" lang="en-US" sz="2800" u="none">
                <a:solidFill>
                  <a:schemeClr val="dk1"/>
                </a:solidFill>
                <a:latin typeface="Calibri"/>
                <a:ea typeface="Calibri"/>
                <a:cs typeface="Calibri"/>
                <a:sym typeface="Calibri"/>
              </a:rPr>
              <a:t>of nitrogenous bases </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in 5’ to 3’ direction</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sng">
                <a:solidFill>
                  <a:schemeClr val="dk1"/>
                </a:solidFill>
                <a:latin typeface="Calibri"/>
                <a:ea typeface="Calibri"/>
                <a:cs typeface="Calibri"/>
                <a:sym typeface="Calibri"/>
                <a:hlinkClick r:id="rId3">
                  <a:extLst>
                    <a:ext uri="{A12FA001-AC4F-418D-AE19-62706E023703}">
                      <ahyp:hlinkClr val="tx"/>
                    </a:ext>
                  </a:extLst>
                </a:hlinkClick>
              </a:rPr>
              <a:t>McGraw-Hill Replication Fork</a:t>
            </a:r>
            <a:endParaRPr/>
          </a:p>
        </p:txBody>
      </p:sp>
      <p:sp>
        <p:nvSpPr>
          <p:cNvPr id="232" name="Google Shape;232;p22"/>
          <p:cNvSpPr txBox="1"/>
          <p:nvPr>
            <p:ph idx="2" type="body"/>
          </p:nvPr>
        </p:nvSpPr>
        <p:spPr>
          <a:xfrm>
            <a:off x="4560887" y="1219200"/>
            <a:ext cx="4038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1" i="0" lang="en-US" sz="2800" u="none">
                <a:solidFill>
                  <a:schemeClr val="dk1"/>
                </a:solidFill>
                <a:latin typeface="Calibri"/>
                <a:ea typeface="Calibri"/>
                <a:cs typeface="Calibri"/>
                <a:sym typeface="Calibri"/>
              </a:rPr>
              <a:t>Other DNA strand</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Forms short strands of </a:t>
            </a:r>
            <a:r>
              <a:rPr b="0" i="0" lang="en-US" sz="2800" u="sng">
                <a:solidFill>
                  <a:schemeClr val="dk1"/>
                </a:solidFill>
                <a:latin typeface="Calibri"/>
                <a:ea typeface="Calibri"/>
                <a:cs typeface="Calibri"/>
                <a:sym typeface="Calibri"/>
              </a:rPr>
              <a:t>Okazaki fragments </a:t>
            </a:r>
            <a:r>
              <a:rPr b="0" i="0" lang="en-US" sz="2800" u="none">
                <a:solidFill>
                  <a:schemeClr val="dk1"/>
                </a:solidFill>
                <a:latin typeface="Calibri"/>
                <a:ea typeface="Calibri"/>
                <a:cs typeface="Calibri"/>
                <a:sym typeface="Calibri"/>
              </a:rPr>
              <a:t>(that will be joined later)</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in the 5’ to 3’ direction</a:t>
            </a:r>
            <a:endParaRPr/>
          </a:p>
          <a:p>
            <a:pPr indent="-342900" lvl="0" marL="342900" marR="0" rtl="0" algn="l">
              <a:lnSpc>
                <a:spcPct val="100000"/>
              </a:lnSpc>
              <a:spcBef>
                <a:spcPts val="360"/>
              </a:spcBef>
              <a:spcAft>
                <a:spcPts val="0"/>
              </a:spcAft>
              <a:buClr>
                <a:schemeClr val="dk1"/>
              </a:buClr>
              <a:buSzPts val="1800"/>
              <a:buFont typeface="Arial"/>
              <a:buChar char="•"/>
            </a:pPr>
            <a:r>
              <a:rPr b="0" i="0" lang="en-US" sz="1800" u="sng">
                <a:solidFill>
                  <a:schemeClr val="dk1"/>
                </a:solidFill>
                <a:latin typeface="Calibri"/>
                <a:ea typeface="Calibri"/>
                <a:cs typeface="Calibri"/>
                <a:sym typeface="Calibri"/>
                <a:hlinkClick r:id="rId4">
                  <a:extLst>
                    <a:ext uri="{A12FA001-AC4F-418D-AE19-62706E023703}">
                      <ahyp:hlinkClr val="tx"/>
                    </a:ext>
                  </a:extLst>
                </a:hlinkClick>
              </a:rPr>
              <a:t>DNA Replication You Tube</a:t>
            </a:r>
            <a:r>
              <a:rPr b="0" i="0" lang="en-US" sz="1800" u="none">
                <a:solidFill>
                  <a:schemeClr val="dk1"/>
                </a:solidFill>
                <a:latin typeface="Calibri"/>
                <a:ea typeface="Calibri"/>
                <a:cs typeface="Calibri"/>
                <a:sym typeface="Calibri"/>
              </a:rPr>
              <a:t> (1:35)</a:t>
            </a:r>
            <a:endParaRPr/>
          </a:p>
        </p:txBody>
      </p:sp>
      <p:cxnSp>
        <p:nvCxnSpPr>
          <p:cNvPr id="233" name="Google Shape;233;p22"/>
          <p:cNvCxnSpPr/>
          <p:nvPr/>
        </p:nvCxnSpPr>
        <p:spPr>
          <a:xfrm>
            <a:off x="2514600" y="4243387"/>
            <a:ext cx="457200" cy="838200"/>
          </a:xfrm>
          <a:prstGeom prst="straightConnector1">
            <a:avLst/>
          </a:prstGeom>
          <a:noFill/>
          <a:ln cap="flat" cmpd="sng" w="38100">
            <a:solidFill>
              <a:schemeClr val="dk1"/>
            </a:solidFill>
            <a:prstDash val="solid"/>
            <a:miter lim="800000"/>
            <a:headEnd len="med" w="med" type="none"/>
            <a:tailEnd len="med" w="med" type="stealth"/>
          </a:ln>
          <a:effectLst>
            <a:outerShdw blurRad="63500" dir="5400000" dist="23000">
              <a:srgbClr val="000000">
                <a:alpha val="34901"/>
              </a:srgbClr>
            </a:outerShdw>
          </a:effectLst>
        </p:spPr>
      </p:cxnSp>
      <p:cxnSp>
        <p:nvCxnSpPr>
          <p:cNvPr id="234" name="Google Shape;234;p22"/>
          <p:cNvCxnSpPr/>
          <p:nvPr/>
        </p:nvCxnSpPr>
        <p:spPr>
          <a:xfrm flipH="1">
            <a:off x="5454650" y="4489450"/>
            <a:ext cx="990600" cy="663575"/>
          </a:xfrm>
          <a:prstGeom prst="straightConnector1">
            <a:avLst/>
          </a:prstGeom>
          <a:noFill/>
          <a:ln cap="flat" cmpd="sng" w="38100">
            <a:solidFill>
              <a:schemeClr val="dk1"/>
            </a:solidFill>
            <a:prstDash val="solid"/>
            <a:miter lim="800000"/>
            <a:headEnd len="med" w="med" type="none"/>
            <a:tailEnd len="med" w="med" type="stealth"/>
          </a:ln>
          <a:effectLst>
            <a:outerShdw blurRad="63500" dir="5400000" dist="23000">
              <a:srgbClr val="000000">
                <a:alpha val="34901"/>
              </a:srgbClr>
            </a:outerShdw>
          </a:effectLst>
        </p:spPr>
      </p:cxn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
        <p:nvSpPr>
          <p:cNvPr id="240" name="Google Shape;240;p23"/>
          <p:cNvSpPr txBox="1"/>
          <p:nvPr>
            <p:ph idx="1" type="body"/>
          </p:nvPr>
        </p:nvSpPr>
        <p:spPr>
          <a:xfrm>
            <a:off x="457200" y="10160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C00000"/>
              </a:buClr>
              <a:buSzPts val="4400"/>
              <a:buFont typeface="Arial"/>
              <a:buChar char="•"/>
            </a:pPr>
            <a:r>
              <a:rPr b="1" i="0" lang="en-US" sz="4400" u="none">
                <a:solidFill>
                  <a:srgbClr val="C00000"/>
                </a:solidFill>
                <a:latin typeface="Calibri"/>
                <a:ea typeface="Calibri"/>
                <a:cs typeface="Calibri"/>
                <a:sym typeface="Calibri"/>
              </a:rPr>
              <a:t>OKAZAKI FRAGMENTS</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The short strands of newly made DNA fragments on the </a:t>
            </a:r>
            <a:r>
              <a:rPr b="0" i="0" lang="en-US" sz="2800" u="sng">
                <a:solidFill>
                  <a:schemeClr val="dk1"/>
                </a:solidFill>
                <a:latin typeface="Calibri"/>
                <a:ea typeface="Calibri"/>
                <a:cs typeface="Calibri"/>
                <a:sym typeface="Calibri"/>
              </a:rPr>
              <a:t>lagging strand </a:t>
            </a:r>
            <a:r>
              <a:rPr b="0" i="0" lang="en-US" sz="2800" u="none">
                <a:solidFill>
                  <a:schemeClr val="dk1"/>
                </a:solidFill>
                <a:latin typeface="Calibri"/>
                <a:ea typeface="Calibri"/>
                <a:cs typeface="Calibri"/>
                <a:sym typeface="Calibri"/>
              </a:rPr>
              <a:t>are called </a:t>
            </a:r>
            <a:r>
              <a:rPr b="0" i="0" lang="en-US" sz="2800" u="sng">
                <a:solidFill>
                  <a:schemeClr val="dk1"/>
                </a:solidFill>
                <a:latin typeface="Calibri"/>
                <a:ea typeface="Calibri"/>
                <a:cs typeface="Calibri"/>
                <a:sym typeface="Calibri"/>
              </a:rPr>
              <a:t>Okazaki fragments</a:t>
            </a:r>
            <a:r>
              <a:rPr b="0" i="0" lang="en-US" sz="2800" u="none">
                <a:solidFill>
                  <a:schemeClr val="dk1"/>
                </a:solidFill>
                <a:latin typeface="Calibri"/>
                <a:ea typeface="Calibri"/>
                <a:cs typeface="Calibri"/>
                <a:sym typeface="Calibri"/>
              </a:rPr>
              <a:t> after the Japanese Biochemist Reiji Okazaki. </a:t>
            </a:r>
            <a:endParaRPr/>
          </a:p>
          <a:p>
            <a:pPr indent="-165100" lvl="0" marL="342900" marR="0" rtl="0" algn="l">
              <a:spcBef>
                <a:spcPts val="560"/>
              </a:spcBef>
              <a:spcAft>
                <a:spcPts val="0"/>
              </a:spcAft>
              <a:buClr>
                <a:schemeClr val="dk1"/>
              </a:buClr>
              <a:buSzPts val="2800"/>
              <a:buFont typeface="Arial"/>
              <a:buNone/>
            </a:pPr>
            <a:r>
              <a:t/>
            </a:r>
            <a:endParaRPr b="0" i="0" sz="2800" u="non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24"/>
          <p:cNvSpPr txBox="1"/>
          <p:nvPr>
            <p:ph idx="1" type="body"/>
          </p:nvPr>
        </p:nvSpPr>
        <p:spPr>
          <a:xfrm>
            <a:off x="457200" y="844550"/>
            <a:ext cx="8229600" cy="4525962"/>
          </a:xfrm>
          <a:prstGeom prst="rect">
            <a:avLst/>
          </a:prstGeom>
          <a:noFill/>
          <a:ln>
            <a:noFill/>
          </a:ln>
        </p:spPr>
        <p:txBody>
          <a:bodyPr anchorCtr="0" anchor="t" bIns="45700" lIns="91425" spcFirstLastPara="1" rIns="91425" wrap="square" tIns="45700">
            <a:noAutofit/>
          </a:bodyPr>
          <a:lstStyle/>
          <a:p>
            <a:pPr indent="-139700" lvl="0" marL="342900" marR="0" rtl="0" algn="l">
              <a:spcBef>
                <a:spcPts val="0"/>
              </a:spcBef>
              <a:spcAft>
                <a:spcPts val="0"/>
              </a:spcAft>
              <a:buClr>
                <a:schemeClr val="dk1"/>
              </a:buClr>
              <a:buSzPts val="3200"/>
              <a:buFont typeface="Arial"/>
              <a:buNone/>
            </a:pPr>
            <a:r>
              <a:t/>
            </a:r>
            <a:endParaRPr sz="3200">
              <a:solidFill>
                <a:schemeClr val="dk1"/>
              </a:solidFill>
              <a:latin typeface="Calibri"/>
              <a:ea typeface="Calibri"/>
              <a:cs typeface="Calibri"/>
              <a:sym typeface="Calibri"/>
            </a:endParaRPr>
          </a:p>
        </p:txBody>
      </p:sp>
      <p:sp>
        <p:nvSpPr>
          <p:cNvPr id="247" name="Google Shape;247;p2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C00000"/>
              </a:buClr>
              <a:buSzPts val="4400"/>
              <a:buFont typeface="Calibri"/>
              <a:buNone/>
            </a:pPr>
            <a:r>
              <a:rPr b="0" i="0" lang="en-US" sz="4400" u="none">
                <a:solidFill>
                  <a:srgbClr val="C00000"/>
                </a:solidFill>
                <a:latin typeface="Calibri"/>
                <a:ea typeface="Calibri"/>
                <a:cs typeface="Calibri"/>
                <a:sym typeface="Calibri"/>
              </a:rPr>
              <a:t>Issues to be resolved</a:t>
            </a:r>
            <a:endParaRPr/>
          </a:p>
        </p:txBody>
      </p:sp>
      <p:sp>
        <p:nvSpPr>
          <p:cNvPr id="253" name="Google Shape;253;p2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1" i="0" lang="en-US" sz="3200" u="none">
                <a:solidFill>
                  <a:schemeClr val="dk1"/>
                </a:solidFill>
                <a:latin typeface="Calibri"/>
                <a:ea typeface="Calibri"/>
                <a:cs typeface="Calibri"/>
                <a:sym typeface="Calibri"/>
              </a:rPr>
              <a:t>The helix must undergo localized unwinding, and the resulting “open” configuration must be stabilized so that synthesis may proceed along both strands. </a:t>
            </a:r>
            <a:endParaRPr/>
          </a:p>
          <a:p>
            <a:pPr indent="-342900" lvl="0" marL="342900" marR="0" rtl="0" algn="l">
              <a:lnSpc>
                <a:spcPct val="100000"/>
              </a:lnSpc>
              <a:spcBef>
                <a:spcPts val="640"/>
              </a:spcBef>
              <a:spcAft>
                <a:spcPts val="0"/>
              </a:spcAft>
              <a:buClr>
                <a:schemeClr val="dk1"/>
              </a:buClr>
              <a:buSzPts val="3200"/>
              <a:buFont typeface="Arial"/>
              <a:buChar char="•"/>
            </a:pPr>
            <a:r>
              <a:rPr b="1" i="0" lang="en-US" sz="3200" u="none">
                <a:solidFill>
                  <a:schemeClr val="dk1"/>
                </a:solidFill>
                <a:latin typeface="Calibri"/>
                <a:ea typeface="Calibri"/>
                <a:cs typeface="Calibri"/>
                <a:sym typeface="Calibri"/>
              </a:rPr>
              <a:t>As unwinding and subsequent DNA synthesis proceed, increased coiling creates tension further down the helix, which must be reduced. </a:t>
            </a:r>
            <a:endParaRPr/>
          </a:p>
          <a:p>
            <a:pPr indent="-139700" lvl="0" marL="342900" marR="0" rtl="0" algn="l">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2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C00000"/>
              </a:buClr>
              <a:buSzPts val="4400"/>
              <a:buFont typeface="Calibri"/>
              <a:buNone/>
            </a:pPr>
            <a:r>
              <a:rPr b="0" i="0" lang="en-US" sz="4400" u="none">
                <a:solidFill>
                  <a:srgbClr val="C00000"/>
                </a:solidFill>
                <a:latin typeface="Calibri"/>
                <a:ea typeface="Calibri"/>
                <a:cs typeface="Calibri"/>
                <a:sym typeface="Calibri"/>
              </a:rPr>
              <a:t>Issues to be resolved</a:t>
            </a:r>
            <a:endParaRPr/>
          </a:p>
        </p:txBody>
      </p:sp>
      <p:sp>
        <p:nvSpPr>
          <p:cNvPr id="259" name="Google Shape;259;p2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Char char="•"/>
            </a:pPr>
            <a:r>
              <a:rPr b="1" i="0" lang="en-US" sz="2400" u="none">
                <a:solidFill>
                  <a:schemeClr val="dk1"/>
                </a:solidFill>
                <a:latin typeface="Calibri"/>
                <a:ea typeface="Calibri"/>
                <a:cs typeface="Calibri"/>
                <a:sym typeface="Calibri"/>
              </a:rPr>
              <a:t>A primer of must be synthesized so that polymerization can commence under the direction of DNA polymerase III. </a:t>
            </a:r>
            <a:r>
              <a:rPr b="1" i="0" lang="en-US" sz="2400" u="none">
                <a:solidFill>
                  <a:srgbClr val="C00000"/>
                </a:solidFill>
                <a:latin typeface="Calibri"/>
                <a:ea typeface="Calibri"/>
                <a:cs typeface="Calibri"/>
                <a:sym typeface="Calibri"/>
              </a:rPr>
              <a:t>Surprisingly, RNA, </a:t>
            </a:r>
            <a:r>
              <a:rPr b="1" i="0" lang="en-US" sz="2400" u="none">
                <a:solidFill>
                  <a:schemeClr val="dk1"/>
                </a:solidFill>
                <a:latin typeface="Calibri"/>
                <a:ea typeface="Calibri"/>
                <a:cs typeface="Calibri"/>
                <a:sym typeface="Calibri"/>
              </a:rPr>
              <a:t>not DNA, serves as the primer. </a:t>
            </a:r>
            <a:endParaRPr/>
          </a:p>
          <a:p>
            <a:pPr indent="-342900" lvl="0" marL="342900" marR="0" rtl="0" algn="l">
              <a:lnSpc>
                <a:spcPct val="100000"/>
              </a:lnSpc>
              <a:spcBef>
                <a:spcPts val="480"/>
              </a:spcBef>
              <a:spcAft>
                <a:spcPts val="0"/>
              </a:spcAft>
              <a:buClr>
                <a:schemeClr val="dk1"/>
              </a:buClr>
              <a:buSzPts val="2400"/>
              <a:buFont typeface="Arial"/>
              <a:buChar char="•"/>
            </a:pPr>
            <a:r>
              <a:rPr b="1" i="0" lang="en-US" sz="2400" u="none">
                <a:solidFill>
                  <a:schemeClr val="dk1"/>
                </a:solidFill>
                <a:latin typeface="Calibri"/>
                <a:ea typeface="Calibri"/>
                <a:cs typeface="Calibri"/>
                <a:sym typeface="Calibri"/>
              </a:rPr>
              <a:t>Once the RNA primers have been synthesized, DNA polymerase III begins to synthesize the DNA complement of both strands of the parent molecule. Because the two strands are antiparallel to one another, continuous synthesis in the direction that the replication fork moves is possible along only one of the two strands. </a:t>
            </a:r>
            <a:br>
              <a:rPr b="1" i="0" lang="en-US" sz="2400" u="none">
                <a:solidFill>
                  <a:schemeClr val="dk1"/>
                </a:solidFill>
                <a:latin typeface="Calibri"/>
                <a:ea typeface="Calibri"/>
                <a:cs typeface="Calibri"/>
                <a:sym typeface="Calibri"/>
              </a:rPr>
            </a:br>
            <a:r>
              <a:rPr b="1" i="0" lang="en-US" sz="2400" u="none">
                <a:solidFill>
                  <a:schemeClr val="dk1"/>
                </a:solidFill>
                <a:latin typeface="Calibri"/>
                <a:ea typeface="Calibri"/>
                <a:cs typeface="Calibri"/>
                <a:sym typeface="Calibri"/>
              </a:rPr>
              <a:t>On the other strand, synthesis </a:t>
            </a:r>
            <a:r>
              <a:rPr b="1" i="0" lang="en-US" sz="2400" u="none">
                <a:solidFill>
                  <a:srgbClr val="C00000"/>
                </a:solidFill>
                <a:latin typeface="Calibri"/>
                <a:ea typeface="Calibri"/>
                <a:cs typeface="Calibri"/>
                <a:sym typeface="Calibri"/>
              </a:rPr>
              <a:t>must be discontinuous </a:t>
            </a:r>
            <a:r>
              <a:rPr b="1" i="0" lang="en-US" sz="2400" u="none">
                <a:solidFill>
                  <a:schemeClr val="dk1"/>
                </a:solidFill>
                <a:latin typeface="Calibri"/>
                <a:ea typeface="Calibri"/>
                <a:cs typeface="Calibri"/>
                <a:sym typeface="Calibri"/>
              </a:rPr>
              <a:t>and thus involves a different process. (Okazaki!)</a:t>
            </a:r>
            <a:endParaRPr/>
          </a:p>
          <a:p>
            <a:pPr indent="-190500" lvl="0" marL="342900" marR="0" rtl="0" algn="l">
              <a:spcBef>
                <a:spcPts val="480"/>
              </a:spcBef>
              <a:spcAft>
                <a:spcPts val="0"/>
              </a:spcAft>
              <a:buClr>
                <a:schemeClr val="dk1"/>
              </a:buClr>
              <a:buSzPts val="2400"/>
              <a:buFont typeface="Arial"/>
              <a:buNone/>
            </a:pPr>
            <a:r>
              <a:t/>
            </a:r>
            <a:endParaRPr b="1" i="0" sz="2400" u="none">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2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C00000"/>
              </a:buClr>
              <a:buSzPts val="4400"/>
              <a:buFont typeface="Calibri"/>
              <a:buNone/>
            </a:pPr>
            <a:r>
              <a:rPr b="0" i="0" lang="en-US" sz="4400" u="none">
                <a:solidFill>
                  <a:srgbClr val="C00000"/>
                </a:solidFill>
                <a:latin typeface="Calibri"/>
                <a:ea typeface="Calibri"/>
                <a:cs typeface="Calibri"/>
                <a:sym typeface="Calibri"/>
              </a:rPr>
              <a:t>Issues to be resolved</a:t>
            </a:r>
            <a:endParaRPr/>
          </a:p>
        </p:txBody>
      </p:sp>
      <p:sp>
        <p:nvSpPr>
          <p:cNvPr id="265" name="Google Shape;265;p2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1" i="0" lang="en-US" sz="3200" u="none">
                <a:solidFill>
                  <a:schemeClr val="dk1"/>
                </a:solidFill>
                <a:latin typeface="Calibri"/>
                <a:ea typeface="Calibri"/>
                <a:cs typeface="Calibri"/>
                <a:sym typeface="Calibri"/>
              </a:rPr>
              <a:t>The RNA primers must be removed prior to completion of replication. The gaps that are temporarily created must be filled with DNA complementary to the template at each location. </a:t>
            </a:r>
            <a:endParaRPr/>
          </a:p>
          <a:p>
            <a:pPr indent="-342900" lvl="0" marL="342900" marR="0" rtl="0" algn="l">
              <a:lnSpc>
                <a:spcPct val="100000"/>
              </a:lnSpc>
              <a:spcBef>
                <a:spcPts val="640"/>
              </a:spcBef>
              <a:spcAft>
                <a:spcPts val="0"/>
              </a:spcAft>
              <a:buClr>
                <a:schemeClr val="dk1"/>
              </a:buClr>
              <a:buSzPts val="3200"/>
              <a:buFont typeface="Arial"/>
              <a:buChar char="•"/>
            </a:pPr>
            <a:r>
              <a:rPr b="1" i="0" lang="en-US" sz="3200" u="none">
                <a:solidFill>
                  <a:schemeClr val="dk1"/>
                </a:solidFill>
                <a:latin typeface="Calibri"/>
                <a:ea typeface="Calibri"/>
                <a:cs typeface="Calibri"/>
                <a:sym typeface="Calibri"/>
              </a:rPr>
              <a:t>The newly synthesized DNA strand that fills each temporary gap must be joined to the adjacent strand of DNA. </a:t>
            </a:r>
            <a:endParaRPr/>
          </a:p>
          <a:p>
            <a:pPr indent="-139700" lvl="0" marL="342900" marR="0" rtl="0" algn="l">
              <a:lnSpc>
                <a:spcPct val="100000"/>
              </a:lnSpc>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C00000"/>
              </a:buClr>
              <a:buSzPts val="4400"/>
              <a:buFont typeface="Calibri"/>
              <a:buNone/>
            </a:pPr>
            <a:r>
              <a:rPr b="0" i="0" lang="en-US" sz="4400" u="none">
                <a:solidFill>
                  <a:srgbClr val="C00000"/>
                </a:solidFill>
                <a:latin typeface="Calibri"/>
                <a:ea typeface="Calibri"/>
                <a:cs typeface="Calibri"/>
                <a:sym typeface="Calibri"/>
              </a:rPr>
              <a:t>Issues to be resolved</a:t>
            </a:r>
            <a:endParaRPr/>
          </a:p>
        </p:txBody>
      </p:sp>
      <p:sp>
        <p:nvSpPr>
          <p:cNvPr id="271" name="Google Shape;271;p2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1" i="0" lang="en-US" sz="3200" u="none">
                <a:solidFill>
                  <a:schemeClr val="dk1"/>
                </a:solidFill>
                <a:latin typeface="Calibri"/>
                <a:ea typeface="Calibri"/>
                <a:cs typeface="Calibri"/>
                <a:sym typeface="Calibri"/>
              </a:rPr>
              <a:t>While DNA polymerases accurately insert complementary bases during replication, they are not perfect, and, occasionally, incorrect nucleotides are added to the growing strand. </a:t>
            </a:r>
            <a:r>
              <a:rPr b="1" i="0" lang="en-US" sz="3200" u="none">
                <a:solidFill>
                  <a:srgbClr val="C00000"/>
                </a:solidFill>
                <a:latin typeface="Calibri"/>
                <a:ea typeface="Calibri"/>
                <a:cs typeface="Calibri"/>
                <a:sym typeface="Calibri"/>
              </a:rPr>
              <a:t>A proofreading mechanism that also corrects errors is an integral process during DNA synthesis</a:t>
            </a:r>
            <a:r>
              <a:rPr b="1" i="0" lang="en-US" sz="3200" u="none">
                <a:solidFill>
                  <a:schemeClr val="dk1"/>
                </a:solidFill>
                <a:latin typeface="Calibri"/>
                <a:ea typeface="Calibri"/>
                <a:cs typeface="Calibri"/>
                <a:sym typeface="Calibri"/>
              </a:rPr>
              <a:t>.</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29"/>
          <p:cNvSpPr txBox="1"/>
          <p:nvPr>
            <p:ph idx="1" type="body"/>
          </p:nvPr>
        </p:nvSpPr>
        <p:spPr>
          <a:xfrm>
            <a:off x="841375" y="598487"/>
            <a:ext cx="8229600" cy="5799137"/>
          </a:xfrm>
          <a:prstGeom prst="rect">
            <a:avLst/>
          </a:prstGeom>
          <a:noFill/>
          <a:ln>
            <a:noFill/>
          </a:ln>
        </p:spPr>
        <p:txBody>
          <a:bodyPr anchorCtr="0" anchor="t" bIns="45700" lIns="91425" spcFirstLastPara="1" rIns="91425" wrap="square" tIns="45700">
            <a:noAutofit/>
          </a:bodyPr>
          <a:lstStyle/>
          <a:p>
            <a:pPr indent="-139700" lvl="0" marL="342900" marR="0" rtl="0" algn="l">
              <a:spcBef>
                <a:spcPts val="0"/>
              </a:spcBef>
              <a:spcAft>
                <a:spcPts val="0"/>
              </a:spcAft>
              <a:buClr>
                <a:schemeClr val="dk1"/>
              </a:buClr>
              <a:buSzPts val="3200"/>
              <a:buFont typeface="Arial"/>
              <a:buNone/>
            </a:pPr>
            <a:r>
              <a:t/>
            </a:r>
            <a:endParaRPr sz="32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3"/>
          <p:cNvSpPr txBox="1"/>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
        <p:nvSpPr>
          <p:cNvPr id="104" name="Google Shape;104;p3"/>
          <p:cNvSpPr txBox="1"/>
          <p:nvPr>
            <p:ph idx="1" type="subTitle"/>
          </p:nvPr>
        </p:nvSpPr>
        <p:spPr>
          <a:xfrm>
            <a:off x="227012" y="846137"/>
            <a:ext cx="8175625" cy="68580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Clr>
                <a:srgbClr val="888888"/>
              </a:buClr>
              <a:buSzPts val="2800"/>
              <a:buNone/>
            </a:pPr>
            <a:r>
              <a:t/>
            </a:r>
            <a:endParaRPr b="0" i="0" sz="2800" u="none">
              <a:solidFill>
                <a:srgbClr val="898989"/>
              </a:solidFill>
              <a:latin typeface="Calibri"/>
              <a:ea typeface="Calibri"/>
              <a:cs typeface="Calibri"/>
              <a:sym typeface="Calibri"/>
            </a:endParaRPr>
          </a:p>
          <a:p>
            <a:pPr indent="-177800" lvl="0" marL="0" rtl="0" algn="just">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The DNA molecule is replicated once per cell cycle.</a:t>
            </a:r>
            <a:endParaRPr/>
          </a:p>
          <a:p>
            <a:pPr indent="-177800" lvl="0" marL="0" rtl="0" algn="just">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If there is a problem with DNA replication, cell division will stop.</a:t>
            </a:r>
            <a:endParaRPr/>
          </a:p>
          <a:p>
            <a:pPr indent="-177800" lvl="0" marL="0" rtl="0" algn="just">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DNA synthesis occurs at the </a:t>
            </a:r>
            <a:r>
              <a:rPr b="1" i="0" lang="en-US" sz="2800" u="none">
                <a:solidFill>
                  <a:schemeClr val="dk1"/>
                </a:solidFill>
                <a:latin typeface="Calibri"/>
                <a:ea typeface="Calibri"/>
                <a:cs typeface="Calibri"/>
                <a:sym typeface="Calibri"/>
              </a:rPr>
              <a:t>S phase of the cell cycle in the nucleus</a:t>
            </a:r>
            <a:r>
              <a:rPr b="0" i="0" lang="en-US" sz="2800" u="none">
                <a:solidFill>
                  <a:schemeClr val="dk1"/>
                </a:solidFill>
                <a:latin typeface="Calibri"/>
                <a:ea typeface="Calibri"/>
                <a:cs typeface="Calibri"/>
                <a:sym typeface="Calibri"/>
              </a:rPr>
              <a:t>.</a:t>
            </a:r>
            <a:r>
              <a:rPr b="0" i="0" lang="en-US" sz="2800" u="none">
                <a:solidFill>
                  <a:srgbClr val="898989"/>
                </a:solidFill>
                <a:latin typeface="Calibri"/>
                <a:ea typeface="Calibri"/>
                <a:cs typeface="Calibri"/>
                <a:sym typeface="Calibri"/>
              </a:rPr>
              <a:t> </a:t>
            </a:r>
            <a:endParaRPr/>
          </a:p>
        </p:txBody>
      </p:sp>
      <p:pic>
        <p:nvPicPr>
          <p:cNvPr id="105" name="Google Shape;105;p3"/>
          <p:cNvPicPr preferRelativeResize="0"/>
          <p:nvPr/>
        </p:nvPicPr>
        <p:blipFill rotWithShape="1">
          <a:blip r:embed="rId3">
            <a:alphaModFix/>
          </a:blip>
          <a:srcRect b="0" l="0" r="0" t="0"/>
          <a:stretch/>
        </p:blipFill>
        <p:spPr>
          <a:xfrm rot="10800000">
            <a:off x="6426200" y="3879850"/>
            <a:ext cx="2387600" cy="1697037"/>
          </a:xfrm>
          <a:prstGeom prst="rect">
            <a:avLst/>
          </a:prstGeom>
          <a:noFill/>
          <a:ln>
            <a:noFill/>
          </a:ln>
        </p:spPr>
      </p:pic>
      <p:sp>
        <p:nvSpPr>
          <p:cNvPr id="106" name="Google Shape;106;p3"/>
          <p:cNvSpPr txBox="1"/>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C00000"/>
              </a:buClr>
              <a:buSzPts val="4400"/>
              <a:buFont typeface="Calibri"/>
              <a:buNone/>
            </a:pPr>
            <a:r>
              <a:rPr b="0" i="0" lang="en-US" sz="4400" u="none" cap="none" strike="noStrike">
                <a:solidFill>
                  <a:srgbClr val="C00000"/>
                </a:solidFill>
                <a:latin typeface="Calibri"/>
                <a:ea typeface="Calibri"/>
                <a:cs typeface="Calibri"/>
                <a:sym typeface="Calibri"/>
              </a:rPr>
              <a:t>When and where DNA replication take place?</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31"/>
          <p:cNvSpPr txBox="1"/>
          <p:nvPr/>
        </p:nvSpPr>
        <p:spPr>
          <a:xfrm>
            <a:off x="674687" y="768350"/>
            <a:ext cx="7794625" cy="10779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Calibri"/>
              <a:buNone/>
            </a:pPr>
            <a:r>
              <a:rPr b="0" i="0" lang="en-US" sz="3200" u="none">
                <a:solidFill>
                  <a:schemeClr val="dk1"/>
                </a:solidFill>
                <a:latin typeface="Calibri"/>
                <a:ea typeface="Calibri"/>
                <a:cs typeface="Calibri"/>
                <a:sym typeface="Calibri"/>
              </a:rPr>
              <a:t>What happens when the replication reach the ends of the linear chromosomes?</a:t>
            </a:r>
            <a:endParaRPr/>
          </a:p>
        </p:txBody>
      </p:sp>
      <p:sp>
        <p:nvSpPr>
          <p:cNvPr id="287" name="Google Shape;287;p31"/>
          <p:cNvSpPr txBox="1"/>
          <p:nvPr/>
        </p:nvSpPr>
        <p:spPr>
          <a:xfrm>
            <a:off x="503237" y="2081212"/>
            <a:ext cx="8137525" cy="28622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On the lagging strand, the synthesis of DNA does not extend to the very end of the molecule.</a:t>
            </a:r>
            <a:endParaRPr/>
          </a:p>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Consequently, each time the chromosome is replicated, </a:t>
            </a:r>
            <a:r>
              <a:rPr b="0" i="0" lang="en-US" sz="1800" u="none">
                <a:solidFill>
                  <a:srgbClr val="C00000"/>
                </a:solidFill>
                <a:latin typeface="Calibri"/>
                <a:ea typeface="Calibri"/>
                <a:cs typeface="Calibri"/>
                <a:sym typeface="Calibri"/>
              </a:rPr>
              <a:t>a small portion of its end is not copied and is lost</a:t>
            </a:r>
            <a:r>
              <a:rPr b="0" i="0" lang="en-US" sz="1800" u="none">
                <a:solidFill>
                  <a:schemeClr val="dk1"/>
                </a:solidFill>
                <a:latin typeface="Calibri"/>
                <a:ea typeface="Calibri"/>
                <a:cs typeface="Calibri"/>
                <a:sym typeface="Calibri"/>
              </a:rPr>
              <a:t>. Over many rounds of replication, the chromosome will shorten. </a:t>
            </a:r>
            <a:endParaRPr/>
          </a:p>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To deal with problems, linear eukaryotic chromosomes end in distinctive sequences called </a:t>
            </a:r>
            <a:r>
              <a:rPr b="1" i="0" lang="en-US" sz="1800" u="none">
                <a:solidFill>
                  <a:schemeClr val="dk1"/>
                </a:solidFill>
                <a:latin typeface="Calibri"/>
                <a:ea typeface="Calibri"/>
                <a:cs typeface="Calibri"/>
                <a:sym typeface="Calibri"/>
              </a:rPr>
              <a:t>telomeres </a:t>
            </a:r>
            <a:r>
              <a:rPr b="0" i="0" lang="en-US" sz="1800" u="none">
                <a:solidFill>
                  <a:schemeClr val="dk1"/>
                </a:solidFill>
                <a:latin typeface="Calibri"/>
                <a:ea typeface="Calibri"/>
                <a:cs typeface="Calibri"/>
                <a:sym typeface="Calibri"/>
              </a:rPr>
              <a:t>that help preserve the integrity and stability of the chromosomes. </a:t>
            </a:r>
            <a:endParaRPr/>
          </a:p>
          <a:p>
            <a:pPr indent="0" lvl="0" marL="0" marR="0" rtl="0" algn="l">
              <a:lnSpc>
                <a:spcPct val="100000"/>
              </a:lnSpc>
              <a:spcBef>
                <a:spcPts val="0"/>
              </a:spcBef>
              <a:spcAft>
                <a:spcPts val="0"/>
              </a:spcAft>
              <a:buClr>
                <a:schemeClr val="dk1"/>
              </a:buClr>
              <a:buSzPts val="1800"/>
              <a:buFont typeface="Calibri"/>
              <a:buNone/>
            </a:pPr>
            <a:r>
              <a:t/>
            </a:r>
            <a:endParaRPr b="0" i="0" sz="1800" u="non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800"/>
              <a:buFont typeface="Calibri"/>
              <a:buNone/>
            </a:pPr>
            <a:r>
              <a:t/>
            </a:r>
            <a:endParaRPr b="0" i="0" sz="1800" u="non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a:solidFill>
                <a:schemeClr val="dk1"/>
              </a:solidFill>
              <a:latin typeface="Calibri"/>
              <a:ea typeface="Calibri"/>
              <a:cs typeface="Calibri"/>
              <a:sym typeface="Calibri"/>
            </a:endParaRPr>
          </a:p>
        </p:txBody>
      </p:sp>
      <p:sp>
        <p:nvSpPr>
          <p:cNvPr id="288" name="Google Shape;288;p31"/>
          <p:cNvSpPr txBox="1"/>
          <p:nvPr/>
        </p:nvSpPr>
        <p:spPr>
          <a:xfrm>
            <a:off x="1947862" y="4943475"/>
            <a:ext cx="7064375" cy="17541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short tandem repeating sequence TTGGGG. </a:t>
            </a:r>
            <a:endParaRPr/>
          </a:p>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This sequence is present many times on one of the two DNA strands making up each telomere. </a:t>
            </a:r>
            <a:r>
              <a:rPr b="0" i="0" lang="en-US" sz="1800" u="none">
                <a:solidFill>
                  <a:srgbClr val="C00000"/>
                </a:solidFill>
                <a:latin typeface="Calibri"/>
                <a:ea typeface="Calibri"/>
                <a:cs typeface="Calibri"/>
                <a:sym typeface="Calibri"/>
              </a:rPr>
              <a:t>This strand is referred to as the G-rich strand, its complementary strand, the so-called C-rich strand, which displays the repeated sequence AACCCC. </a:t>
            </a:r>
            <a:endParaRPr/>
          </a:p>
          <a:p>
            <a:pPr indent="0" lvl="0" marL="0" marR="0" rtl="0" algn="l">
              <a:lnSpc>
                <a:spcPct val="100000"/>
              </a:lnSpc>
              <a:spcBef>
                <a:spcPts val="0"/>
              </a:spcBef>
              <a:spcAft>
                <a:spcPts val="0"/>
              </a:spcAft>
              <a:buNone/>
            </a:pPr>
            <a:r>
              <a:t/>
            </a:r>
            <a:endParaRPr b="0" i="0" sz="1800" u="none">
              <a:solidFill>
                <a:srgbClr val="C00000"/>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32"/>
          <p:cNvSpPr txBox="1"/>
          <p:nvPr>
            <p:ph idx="4294967295" type="title"/>
          </p:nvPr>
        </p:nvSpPr>
        <p:spPr>
          <a:xfrm>
            <a:off x="457200" y="274638"/>
            <a:ext cx="8229600" cy="1143000"/>
          </a:xfrm>
          <a:prstGeom prst="rect">
            <a:avLst/>
          </a:prstGeom>
          <a:gradFill>
            <a:gsLst>
              <a:gs pos="0">
                <a:srgbClr val="FCFCEF"/>
              </a:gs>
              <a:gs pos="40000">
                <a:srgbClr val="FDFAE8"/>
              </a:gs>
              <a:gs pos="100000">
                <a:srgbClr val="767467"/>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TELOMERE- TELOMERASE</a:t>
            </a:r>
            <a:endParaRPr b="1" i="0" sz="4400" u="none" cap="none" strike="noStrike">
              <a:solidFill>
                <a:schemeClr val="dk1"/>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33"/>
          <p:cNvSpPr txBox="1"/>
          <p:nvPr>
            <p:ph idx="1" type="body"/>
          </p:nvPr>
        </p:nvSpPr>
        <p:spPr>
          <a:xfrm>
            <a:off x="250825" y="981075"/>
            <a:ext cx="8610600" cy="3565525"/>
          </a:xfrm>
          <a:prstGeom prst="rect">
            <a:avLst/>
          </a:prstGeom>
          <a:noFill/>
          <a:ln>
            <a:noFill/>
          </a:ln>
        </p:spPr>
        <p:txBody>
          <a:bodyPr anchorCtr="0" anchor="t" bIns="45700" lIns="91425" spcFirstLastPara="1" rIns="91425" wrap="square" tIns="45700">
            <a:noAutofit/>
          </a:bodyPr>
          <a:lstStyle/>
          <a:p>
            <a:pPr indent="-139700" lvl="0" marL="342900" rtl="0" algn="l">
              <a:spcBef>
                <a:spcPts val="0"/>
              </a:spcBef>
              <a:spcAft>
                <a:spcPts val="0"/>
              </a:spcAft>
              <a:buClr>
                <a:schemeClr val="dk1"/>
              </a:buClr>
              <a:buSzPts val="3200"/>
              <a:buNone/>
            </a:pPr>
            <a:r>
              <a:t/>
            </a:r>
            <a:endParaRPr sz="3200">
              <a:solidFill>
                <a:schemeClr val="dk1"/>
              </a:solidFill>
              <a:latin typeface="Calibri"/>
              <a:ea typeface="Calibri"/>
              <a:cs typeface="Calibri"/>
              <a:sym typeface="Calibri"/>
            </a:endParaRPr>
          </a:p>
        </p:txBody>
      </p:sp>
      <p:sp>
        <p:nvSpPr>
          <p:cNvPr id="300" name="Google Shape;300;p33"/>
          <p:cNvSpPr txBox="1"/>
          <p:nvPr/>
        </p:nvSpPr>
        <p:spPr>
          <a:xfrm>
            <a:off x="250825" y="0"/>
            <a:ext cx="7921625" cy="676275"/>
          </a:xfrm>
          <a:prstGeom prst="rect">
            <a:avLst/>
          </a:prstGeom>
          <a:noFill/>
          <a:ln>
            <a:noFill/>
          </a:ln>
        </p:spPr>
        <p:txBody>
          <a:bodyPr anchorCtr="0" anchor="t" bIns="45700" lIns="91425" spcFirstLastPara="1" rIns="91425" wrap="square" tIns="45700">
            <a:spAutoFit/>
          </a:bodyPr>
          <a:lstStyle/>
          <a:p>
            <a:pPr indent="0" lvl="0" marL="0" marR="0" rtl="0" algn="ctr">
              <a:lnSpc>
                <a:spcPct val="120000"/>
              </a:lnSpc>
              <a:spcBef>
                <a:spcPts val="0"/>
              </a:spcBef>
              <a:spcAft>
                <a:spcPts val="0"/>
              </a:spcAft>
              <a:buClr>
                <a:schemeClr val="dk1"/>
              </a:buClr>
              <a:buSzPts val="3200"/>
              <a:buFont typeface="Tahoma"/>
              <a:buNone/>
            </a:pPr>
            <a:r>
              <a:rPr b="0" i="0" lang="en-US" sz="3200" u="none">
                <a:solidFill>
                  <a:schemeClr val="dk1"/>
                </a:solidFill>
                <a:latin typeface="Tahoma"/>
                <a:ea typeface="Tahoma"/>
                <a:cs typeface="Tahoma"/>
                <a:sym typeface="Tahoma"/>
              </a:rPr>
              <a:t>TELOMERAZ</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3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3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36"/>
          <p:cNvSpPr txBox="1"/>
          <p:nvPr/>
        </p:nvSpPr>
        <p:spPr>
          <a:xfrm>
            <a:off x="317500" y="139700"/>
            <a:ext cx="8647112" cy="6413500"/>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None/>
            </a:pPr>
            <a:r>
              <a:rPr b="1" i="0" lang="en-US" sz="2600" u="none">
                <a:solidFill>
                  <a:schemeClr val="dk1"/>
                </a:solidFill>
                <a:latin typeface="Arial"/>
                <a:ea typeface="Arial"/>
                <a:cs typeface="Arial"/>
                <a:sym typeface="Arial"/>
              </a:rPr>
              <a:t>    		 TELOMERASE ACTIVITY</a:t>
            </a:r>
            <a:endParaRPr/>
          </a:p>
          <a:p>
            <a:pPr indent="-342900" lvl="0" marL="342900" marR="0" rtl="0" algn="l">
              <a:lnSpc>
                <a:spcPct val="100000"/>
              </a:lnSpc>
              <a:spcBef>
                <a:spcPts val="52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Embryonic cells</a:t>
            </a:r>
            <a:endParaRPr/>
          </a:p>
          <a:p>
            <a:pPr indent="-342900" lvl="0" marL="342900" marR="0" rtl="0" algn="l">
              <a:lnSpc>
                <a:spcPct val="100000"/>
              </a:lnSpc>
              <a:spcBef>
                <a:spcPts val="52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Germ cells</a:t>
            </a:r>
            <a:endParaRPr/>
          </a:p>
          <a:p>
            <a:pPr indent="-342900" lvl="0" marL="342900" marR="0" rtl="0" algn="l">
              <a:lnSpc>
                <a:spcPct val="100000"/>
              </a:lnSpc>
              <a:spcBef>
                <a:spcPts val="52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Continuously proliferating cells (Hematopetic stem cells, active lymphocytes, intestinal cells)</a:t>
            </a:r>
            <a:endParaRPr/>
          </a:p>
          <a:p>
            <a:pPr indent="-342900" lvl="0" marL="342900" marR="0" rtl="0" algn="l">
              <a:lnSpc>
                <a:spcPct val="100000"/>
              </a:lnSpc>
              <a:spcBef>
                <a:spcPts val="52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Cancer cells</a:t>
            </a:r>
            <a:endParaRPr/>
          </a:p>
          <a:p>
            <a:pPr indent="-342900" lvl="0" marL="342900" marR="0" rtl="0" algn="l">
              <a:lnSpc>
                <a:spcPct val="100000"/>
              </a:lnSpc>
              <a:spcBef>
                <a:spcPts val="520"/>
              </a:spcBef>
              <a:spcAft>
                <a:spcPts val="0"/>
              </a:spcAft>
              <a:buClr>
                <a:schemeClr val="dk1"/>
              </a:buClr>
              <a:buSzPts val="2600"/>
              <a:buFont typeface="Calibri"/>
              <a:buNone/>
            </a:pPr>
            <a:r>
              <a:t/>
            </a:r>
            <a:endParaRPr b="0" i="0" sz="2600" u="none">
              <a:solidFill>
                <a:schemeClr val="dk1"/>
              </a:solidFill>
              <a:latin typeface="Arial"/>
              <a:ea typeface="Arial"/>
              <a:cs typeface="Arial"/>
              <a:sym typeface="Arial"/>
            </a:endParaRPr>
          </a:p>
          <a:p>
            <a:pPr indent="-342900" lvl="0" marL="342900" marR="0" rtl="0" algn="l">
              <a:lnSpc>
                <a:spcPct val="100000"/>
              </a:lnSpc>
              <a:spcBef>
                <a:spcPts val="52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Under normal conditions, somatic cells do not show telomerase activity.</a:t>
            </a:r>
            <a:endParaRPr/>
          </a:p>
          <a:p>
            <a:pPr indent="-342900" lvl="0" marL="342900" marR="0" rtl="0" algn="l">
              <a:lnSpc>
                <a:spcPct val="100000"/>
              </a:lnSpc>
              <a:spcBef>
                <a:spcPts val="52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In somatic cells:</a:t>
            </a:r>
            <a:endParaRPr/>
          </a:p>
          <a:p>
            <a:pPr indent="-342900" lvl="0" marL="342900" marR="0" rtl="0" algn="l">
              <a:lnSpc>
                <a:spcPct val="100000"/>
              </a:lnSpc>
              <a:spcBef>
                <a:spcPts val="52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There is a close relationship between telomere loss and old age</a:t>
            </a:r>
            <a:endParaRPr/>
          </a:p>
          <a:p>
            <a:pPr indent="-342900" lvl="0" marL="342900" marR="0" rtl="0" algn="l">
              <a:lnSpc>
                <a:spcPct val="100000"/>
              </a:lnSpc>
              <a:spcBef>
                <a:spcPts val="52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PROGERIA (Rapid Aging Disease), severe telomere shortening and loss are observed.</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3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3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pic>
        <p:nvPicPr>
          <p:cNvPr descr="Text&#10;&#10;Description automatically generated" id="330" name="Google Shape;330;p39"/>
          <p:cNvPicPr preferRelativeResize="0"/>
          <p:nvPr/>
        </p:nvPicPr>
        <p:blipFill rotWithShape="1">
          <a:blip r:embed="rId3">
            <a:alphaModFix/>
          </a:blip>
          <a:srcRect b="0" l="0" r="0" t="0"/>
          <a:stretch/>
        </p:blipFill>
        <p:spPr>
          <a:xfrm>
            <a:off x="5327650" y="2108200"/>
            <a:ext cx="3124200" cy="1063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
        <p:nvSpPr>
          <p:cNvPr id="113" name="Google Shape;113;p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139700" lvl="0" marL="342900" marR="0" rtl="0" algn="l">
              <a:spcBef>
                <a:spcPts val="0"/>
              </a:spcBef>
              <a:spcAft>
                <a:spcPts val="0"/>
              </a:spcAft>
              <a:buClr>
                <a:schemeClr val="dk1"/>
              </a:buClr>
              <a:buSzPts val="3200"/>
              <a:buFont typeface="Arial"/>
              <a:buNone/>
            </a:pPr>
            <a:r>
              <a:t/>
            </a:r>
            <a:endParaRPr sz="3200">
              <a:solidFill>
                <a:schemeClr val="dk1"/>
              </a:solidFill>
              <a:latin typeface="Calibri"/>
              <a:ea typeface="Calibri"/>
              <a:cs typeface="Calibri"/>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4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
        <p:nvSpPr>
          <p:cNvPr id="336" name="Google Shape;336;p4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sng">
                <a:solidFill>
                  <a:schemeClr val="dk1"/>
                </a:solidFill>
                <a:latin typeface="Calibri"/>
                <a:ea typeface="Calibri"/>
                <a:cs typeface="Calibri"/>
                <a:sym typeface="Calibri"/>
                <a:hlinkClick r:id="rId3">
                  <a:extLst>
                    <a:ext uri="{A12FA001-AC4F-418D-AE19-62706E023703}">
                      <ahyp:hlinkClr val="tx"/>
                    </a:ext>
                  </a:extLst>
                </a:hlinkClick>
              </a:rPr>
              <a:t>http://www.wiley.com/college/pratt/0471393878/student/animations/dna_replication/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hlink"/>
              </a:buClr>
              <a:buSzPts val="4400"/>
              <a:buFont typeface="Arial Rounded"/>
              <a:buNone/>
            </a:pPr>
            <a:r>
              <a:rPr b="1" i="1" lang="en-US" sz="4400" u="none">
                <a:solidFill>
                  <a:schemeClr val="hlink"/>
                </a:solidFill>
                <a:latin typeface="Arial Rounded"/>
                <a:ea typeface="Arial Rounded"/>
                <a:cs typeface="Arial Rounded"/>
                <a:sym typeface="Arial Rounded"/>
              </a:rPr>
              <a:t>Basic rules of replication</a:t>
            </a:r>
            <a:endParaRPr/>
          </a:p>
        </p:txBody>
      </p:sp>
      <p:sp>
        <p:nvSpPr>
          <p:cNvPr id="120" name="Google Shape;120;p5"/>
          <p:cNvSpPr txBox="1"/>
          <p:nvPr>
            <p:ph idx="1" type="body"/>
          </p:nvPr>
        </p:nvSpPr>
        <p:spPr>
          <a:xfrm>
            <a:off x="609600" y="2017712"/>
            <a:ext cx="8345487" cy="4114800"/>
          </a:xfrm>
          <a:prstGeom prst="rect">
            <a:avLst/>
          </a:prstGeom>
          <a:noFill/>
          <a:ln>
            <a:noFill/>
          </a:ln>
        </p:spPr>
        <p:txBody>
          <a:bodyPr anchorCtr="0" anchor="t" bIns="45700" lIns="91425" spcFirstLastPara="1" rIns="91425" wrap="square" tIns="45700">
            <a:noAutofit/>
          </a:bodyPr>
          <a:lstStyle/>
          <a:p>
            <a:pPr indent="-609600" lvl="0" marL="609600" rtl="0" algn="l">
              <a:lnSpc>
                <a:spcPct val="100000"/>
              </a:lnSpc>
              <a:spcBef>
                <a:spcPts val="0"/>
              </a:spcBef>
              <a:spcAft>
                <a:spcPts val="0"/>
              </a:spcAft>
              <a:buClr>
                <a:schemeClr val="hlink"/>
              </a:buClr>
              <a:buSzPts val="3200"/>
              <a:buFont typeface="Noto Sans Symbols"/>
              <a:buAutoNum type="alphaUcPeriod"/>
            </a:pPr>
            <a:r>
              <a:rPr b="1" i="0" lang="en-US" sz="3200" u="none">
                <a:solidFill>
                  <a:schemeClr val="dk1"/>
                </a:solidFill>
                <a:latin typeface="Arial Rounded"/>
                <a:ea typeface="Arial Rounded"/>
                <a:cs typeface="Arial Rounded"/>
                <a:sym typeface="Arial Rounded"/>
              </a:rPr>
              <a:t>Semi-conservative</a:t>
            </a:r>
            <a:endParaRPr/>
          </a:p>
          <a:p>
            <a:pPr indent="-609600" lvl="0" marL="609600" rtl="0" algn="l">
              <a:lnSpc>
                <a:spcPct val="100000"/>
              </a:lnSpc>
              <a:spcBef>
                <a:spcPts val="640"/>
              </a:spcBef>
              <a:spcAft>
                <a:spcPts val="0"/>
              </a:spcAft>
              <a:buClr>
                <a:schemeClr val="hlink"/>
              </a:buClr>
              <a:buSzPts val="3200"/>
              <a:buFont typeface="Noto Sans Symbols"/>
              <a:buAutoNum type="alphaUcPeriod"/>
            </a:pPr>
            <a:r>
              <a:rPr b="1" i="0" lang="en-US" sz="3200" u="none">
                <a:solidFill>
                  <a:schemeClr val="dk1"/>
                </a:solidFill>
                <a:latin typeface="Arial Rounded"/>
                <a:ea typeface="Arial Rounded"/>
                <a:cs typeface="Arial Rounded"/>
                <a:sym typeface="Arial Rounded"/>
              </a:rPr>
              <a:t>Starts from the ‘ replication origins’</a:t>
            </a:r>
            <a:endParaRPr/>
          </a:p>
          <a:p>
            <a:pPr indent="-609600" lvl="0" marL="609600" rtl="0" algn="l">
              <a:lnSpc>
                <a:spcPct val="100000"/>
              </a:lnSpc>
              <a:spcBef>
                <a:spcPts val="640"/>
              </a:spcBef>
              <a:spcAft>
                <a:spcPts val="0"/>
              </a:spcAft>
              <a:buClr>
                <a:schemeClr val="hlink"/>
              </a:buClr>
              <a:buSzPts val="3200"/>
              <a:buFont typeface="Noto Sans Symbols"/>
              <a:buAutoNum type="alphaUcPeriod"/>
            </a:pPr>
            <a:r>
              <a:rPr b="1" i="0" lang="en-US" sz="3200" u="none">
                <a:solidFill>
                  <a:schemeClr val="dk1"/>
                </a:solidFill>
                <a:latin typeface="Arial Rounded"/>
                <a:ea typeface="Arial Rounded"/>
                <a:cs typeface="Arial Rounded"/>
                <a:sym typeface="Arial Rounded"/>
              </a:rPr>
              <a:t>Synthesis always in the 5-3’ direction </a:t>
            </a:r>
            <a:endParaRPr/>
          </a:p>
          <a:p>
            <a:pPr indent="-609600" lvl="0" marL="609600" rtl="0" algn="l">
              <a:lnSpc>
                <a:spcPct val="100000"/>
              </a:lnSpc>
              <a:spcBef>
                <a:spcPts val="640"/>
              </a:spcBef>
              <a:spcAft>
                <a:spcPts val="0"/>
              </a:spcAft>
              <a:buClr>
                <a:schemeClr val="hlink"/>
              </a:buClr>
              <a:buSzPts val="3200"/>
              <a:buFont typeface="Noto Sans Symbols"/>
              <a:buAutoNum type="alphaUcPeriod"/>
            </a:pPr>
            <a:r>
              <a:rPr b="1" i="0" lang="en-US" sz="3200" u="none">
                <a:solidFill>
                  <a:schemeClr val="dk1"/>
                </a:solidFill>
                <a:latin typeface="Arial Rounded"/>
                <a:ea typeface="Arial Rounded"/>
                <a:cs typeface="Arial Rounded"/>
                <a:sym typeface="Arial Rounded"/>
              </a:rPr>
              <a:t>Can be uni or bidirectional</a:t>
            </a:r>
            <a:endParaRPr/>
          </a:p>
          <a:p>
            <a:pPr indent="-609600" lvl="0" marL="609600" rtl="0" algn="l">
              <a:lnSpc>
                <a:spcPct val="100000"/>
              </a:lnSpc>
              <a:spcBef>
                <a:spcPts val="640"/>
              </a:spcBef>
              <a:spcAft>
                <a:spcPts val="0"/>
              </a:spcAft>
              <a:buClr>
                <a:schemeClr val="hlink"/>
              </a:buClr>
              <a:buSzPts val="3200"/>
              <a:buFont typeface="Noto Sans Symbols"/>
              <a:buAutoNum type="alphaUcPeriod"/>
            </a:pPr>
            <a:r>
              <a:rPr b="1" i="0" lang="en-US" sz="3200" u="none">
                <a:solidFill>
                  <a:schemeClr val="dk1"/>
                </a:solidFill>
                <a:latin typeface="Arial Rounded"/>
                <a:ea typeface="Arial Rounded"/>
                <a:cs typeface="Arial Rounded"/>
                <a:sym typeface="Arial Rounded"/>
              </a:rPr>
              <a:t>Semi-discontinuous</a:t>
            </a:r>
            <a:endParaRPr/>
          </a:p>
          <a:p>
            <a:pPr indent="-609600" lvl="0" marL="609600" rtl="0" algn="l">
              <a:lnSpc>
                <a:spcPct val="100000"/>
              </a:lnSpc>
              <a:spcBef>
                <a:spcPts val="640"/>
              </a:spcBef>
              <a:spcAft>
                <a:spcPts val="0"/>
              </a:spcAft>
              <a:buClr>
                <a:schemeClr val="hlink"/>
              </a:buClr>
              <a:buSzPts val="3200"/>
              <a:buFont typeface="Noto Sans Symbols"/>
              <a:buAutoNum type="alphaUcPeriod"/>
            </a:pPr>
            <a:r>
              <a:rPr b="1" i="0" lang="en-US" sz="3200" u="none">
                <a:solidFill>
                  <a:schemeClr val="dk1"/>
                </a:solidFill>
                <a:latin typeface="Arial Rounded"/>
                <a:ea typeface="Arial Rounded"/>
                <a:cs typeface="Arial Rounded"/>
                <a:sym typeface="Arial Rounded"/>
              </a:rPr>
              <a:t>RNA primers required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0">
                                            <p:txEl>
                                              <p:pRg end="0" st="0"/>
                                            </p:txEl>
                                          </p:spTgt>
                                        </p:tgtEl>
                                        <p:attrNameLst>
                                          <p:attrName>style.visibility</p:attrName>
                                        </p:attrNameLst>
                                      </p:cBhvr>
                                      <p:to>
                                        <p:strVal val="visible"/>
                                      </p:to>
                                    </p:set>
                                    <p:anim calcmode="lin" valueType="num">
                                      <p:cBhvr additive="base">
                                        <p:cTn dur="500"/>
                                        <p:tgtEl>
                                          <p:spTgt spid="120">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0">
                                            <p:txEl>
                                              <p:pRg end="1" st="1"/>
                                            </p:txEl>
                                          </p:spTgt>
                                        </p:tgtEl>
                                        <p:attrNameLst>
                                          <p:attrName>style.visibility</p:attrName>
                                        </p:attrNameLst>
                                      </p:cBhvr>
                                      <p:to>
                                        <p:strVal val="visible"/>
                                      </p:to>
                                    </p:set>
                                    <p:anim calcmode="lin" valueType="num">
                                      <p:cBhvr additive="base">
                                        <p:cTn dur="500"/>
                                        <p:tgtEl>
                                          <p:spTgt spid="120">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0">
                                            <p:txEl>
                                              <p:pRg end="2" st="2"/>
                                            </p:txEl>
                                          </p:spTgt>
                                        </p:tgtEl>
                                        <p:attrNameLst>
                                          <p:attrName>style.visibility</p:attrName>
                                        </p:attrNameLst>
                                      </p:cBhvr>
                                      <p:to>
                                        <p:strVal val="visible"/>
                                      </p:to>
                                    </p:set>
                                    <p:anim calcmode="lin" valueType="num">
                                      <p:cBhvr additive="base">
                                        <p:cTn dur="500"/>
                                        <p:tgtEl>
                                          <p:spTgt spid="120">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0">
                                            <p:txEl>
                                              <p:pRg end="3" st="3"/>
                                            </p:txEl>
                                          </p:spTgt>
                                        </p:tgtEl>
                                        <p:attrNameLst>
                                          <p:attrName>style.visibility</p:attrName>
                                        </p:attrNameLst>
                                      </p:cBhvr>
                                      <p:to>
                                        <p:strVal val="visible"/>
                                      </p:to>
                                    </p:set>
                                    <p:anim calcmode="lin" valueType="num">
                                      <p:cBhvr additive="base">
                                        <p:cTn dur="500"/>
                                        <p:tgtEl>
                                          <p:spTgt spid="120">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0">
                                            <p:txEl>
                                              <p:pRg end="4" st="4"/>
                                            </p:txEl>
                                          </p:spTgt>
                                        </p:tgtEl>
                                        <p:attrNameLst>
                                          <p:attrName>style.visibility</p:attrName>
                                        </p:attrNameLst>
                                      </p:cBhvr>
                                      <p:to>
                                        <p:strVal val="visible"/>
                                      </p:to>
                                    </p:set>
                                    <p:anim calcmode="lin" valueType="num">
                                      <p:cBhvr additive="base">
                                        <p:cTn dur="500"/>
                                        <p:tgtEl>
                                          <p:spTgt spid="120">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0">
                                            <p:txEl>
                                              <p:pRg end="5" st="5"/>
                                            </p:txEl>
                                          </p:spTgt>
                                        </p:tgtEl>
                                        <p:attrNameLst>
                                          <p:attrName>style.visibility</p:attrName>
                                        </p:attrNameLst>
                                      </p:cBhvr>
                                      <p:to>
                                        <p:strVal val="visible"/>
                                      </p:to>
                                    </p:set>
                                    <p:anim calcmode="lin" valueType="num">
                                      <p:cBhvr additive="base">
                                        <p:cTn dur="500"/>
                                        <p:tgtEl>
                                          <p:spTgt spid="120">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
        <p:nvSpPr>
          <p:cNvPr id="127" name="Google Shape;127;p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139700" lvl="0" marL="342900" marR="0" rtl="0" algn="l">
              <a:spcBef>
                <a:spcPts val="0"/>
              </a:spcBef>
              <a:spcAft>
                <a:spcPts val="0"/>
              </a:spcAft>
              <a:buClr>
                <a:schemeClr val="dk1"/>
              </a:buClr>
              <a:buSzPts val="3200"/>
              <a:buFont typeface="Arial"/>
              <a:buNone/>
            </a:pPr>
            <a:r>
              <a:t/>
            </a:r>
            <a:endParaRPr sz="32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7"/>
          <p:cNvSpPr txBox="1"/>
          <p:nvPr/>
        </p:nvSpPr>
        <p:spPr>
          <a:xfrm>
            <a:off x="1828800" y="1509712"/>
            <a:ext cx="9144000" cy="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Calibri"/>
              <a:ea typeface="Calibri"/>
              <a:cs typeface="Calibri"/>
              <a:sym typeface="Calibri"/>
            </a:endParaRPr>
          </a:p>
        </p:txBody>
      </p:sp>
      <p:sp>
        <p:nvSpPr>
          <p:cNvPr id="134" name="Google Shape;134;p7"/>
          <p:cNvSpPr txBox="1"/>
          <p:nvPr/>
        </p:nvSpPr>
        <p:spPr>
          <a:xfrm>
            <a:off x="366712" y="2411412"/>
            <a:ext cx="3657600" cy="9540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hlink"/>
              </a:buClr>
              <a:buSzPts val="2800"/>
              <a:buFont typeface="Calibri"/>
              <a:buNone/>
            </a:pPr>
            <a:r>
              <a:rPr b="1" i="0" lang="en-US" sz="2800" u="none">
                <a:solidFill>
                  <a:schemeClr val="hlink"/>
                </a:solidFill>
                <a:latin typeface="Calibri"/>
                <a:ea typeface="Calibri"/>
                <a:cs typeface="Calibri"/>
                <a:sym typeface="Calibri"/>
              </a:rPr>
              <a:t>Semi-conservative replication</a:t>
            </a:r>
            <a:endParaRPr/>
          </a:p>
        </p:txBody>
      </p:sp>
      <p:sp>
        <p:nvSpPr>
          <p:cNvPr id="135" name="Google Shape;135;p7"/>
          <p:cNvSpPr txBox="1"/>
          <p:nvPr/>
        </p:nvSpPr>
        <p:spPr>
          <a:xfrm>
            <a:off x="127000" y="3679825"/>
            <a:ext cx="3403600" cy="9239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1" i="0" lang="en-US" sz="1800" u="none">
                <a:solidFill>
                  <a:schemeClr val="dk1"/>
                </a:solidFill>
                <a:latin typeface="Calibri"/>
                <a:ea typeface="Calibri"/>
                <a:cs typeface="Calibri"/>
                <a:sym typeface="Calibri"/>
              </a:rPr>
              <a:t>each </a:t>
            </a:r>
            <a:r>
              <a:rPr b="0" i="0" lang="en-US" sz="1800" u="none">
                <a:solidFill>
                  <a:schemeClr val="dk1"/>
                </a:solidFill>
                <a:latin typeface="Calibri"/>
                <a:ea typeface="Calibri"/>
                <a:cs typeface="Calibri"/>
                <a:sym typeface="Calibri"/>
              </a:rPr>
              <a:t>one of the </a:t>
            </a:r>
            <a:r>
              <a:rPr b="1" i="0" lang="en-US" sz="1800" u="none">
                <a:solidFill>
                  <a:schemeClr val="dk1"/>
                </a:solidFill>
                <a:latin typeface="Calibri"/>
                <a:ea typeface="Calibri"/>
                <a:cs typeface="Calibri"/>
                <a:sym typeface="Calibri"/>
              </a:rPr>
              <a:t>parent DNA </a:t>
            </a:r>
            <a:r>
              <a:rPr b="0" i="0" lang="en-US" sz="1800" u="none">
                <a:solidFill>
                  <a:schemeClr val="dk1"/>
                </a:solidFill>
                <a:latin typeface="Calibri"/>
                <a:ea typeface="Calibri"/>
                <a:cs typeface="Calibri"/>
                <a:sym typeface="Calibri"/>
              </a:rPr>
              <a:t>strands is passed to the daugher DNA + </a:t>
            </a:r>
            <a:r>
              <a:rPr b="1" i="0" lang="en-US" sz="1800" u="none">
                <a:solidFill>
                  <a:schemeClr val="dk1"/>
                </a:solidFill>
                <a:latin typeface="Calibri"/>
                <a:ea typeface="Calibri"/>
                <a:cs typeface="Calibri"/>
                <a:sym typeface="Calibri"/>
              </a:rPr>
              <a:t>one new strand for each</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8"/>
          <p:cNvSpPr txBox="1"/>
          <p:nvPr/>
        </p:nvSpPr>
        <p:spPr>
          <a:xfrm>
            <a:off x="539750" y="277812"/>
            <a:ext cx="3560762" cy="368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The Meselson-Stahl Experiment</a:t>
            </a:r>
            <a:endParaRPr/>
          </a:p>
        </p:txBody>
      </p:sp>
      <p:sp>
        <p:nvSpPr>
          <p:cNvPr id="141" name="Google Shape;141;p8"/>
          <p:cNvSpPr txBox="1"/>
          <p:nvPr/>
        </p:nvSpPr>
        <p:spPr>
          <a:xfrm>
            <a:off x="4346575" y="6488112"/>
            <a:ext cx="4708525" cy="369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Concepts of genetics book,11th ed. Chapter 11</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44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2013-03-30T15:10:59Z</dcterms:created>
  <dc:creator>Microsoft Office User</dc:creator>
</cp:coreProperties>
</file>

<file path=docProps/custom.xml><?xml version="1.0" encoding="utf-8"?>
<Properties xmlns="http://schemas.openxmlformats.org/officeDocument/2006/custom-properties" xmlns:vt="http://schemas.openxmlformats.org/officeDocument/2006/docPropsVTypes"/>
</file>