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0" r:id="rId7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63" autoAdjust="0"/>
    <p:restoredTop sz="94660"/>
  </p:normalViewPr>
  <p:slideViewPr>
    <p:cSldViewPr snapToGrid="0">
      <p:cViewPr varScale="1">
        <p:scale>
          <a:sx n="59" d="100"/>
          <a:sy n="59" d="100"/>
        </p:scale>
        <p:origin x="96" y="3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B80A020-DC43-44B9-B0B5-80364424936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60349820-6DB7-4611-A030-7DBF554DC9F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A73380D0-50EF-4263-9519-99C9921271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3DDA45-D898-43D0-957A-B4A0CAA94400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5F676BA5-42D3-4E07-986A-9BD44A592E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3CE4F1B2-9626-4CCA-A2FF-8D8E5D9D77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94519F-A0D7-4A10-817E-85FAF089845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318742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9C9781A-4B73-49FA-82F4-EF78BE8513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6CDB46A0-A2C9-46FD-9509-F4B03C582A5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DBC6D3C6-3541-488C-939E-54297869A5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3DDA45-D898-43D0-957A-B4A0CAA94400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A9EE4CD9-5664-438B-8FFC-5076C34C2C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B79E1F46-E9FC-483E-8B03-BAA3BA0C45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94519F-A0D7-4A10-817E-85FAF089845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4054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57894FDE-8664-483B-9F5B-82A50FBD0DB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0D2198A0-169A-4B9B-BF7D-1B5DA08A6ED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3FCC8C6-CBEB-4CBC-9AD0-959513E82B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3DDA45-D898-43D0-957A-B4A0CAA94400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B354F3BB-4BF7-4B7D-B467-39CE91D2B0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35B1CFBD-7F4C-4030-9251-FF55574D91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94519F-A0D7-4A10-817E-85FAF089845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964099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F707B70-16A2-4520-A80E-F45D295E30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FE5B7C1-15DA-426E-B88D-C6B8366F22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08C5851-BFA7-40CD-AB34-29061C3684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3DDA45-D898-43D0-957A-B4A0CAA94400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229182B9-FAA2-41F7-9AC3-0F444F06AE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4527CD2-FA74-4B47-BAE2-2D405F4C48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94519F-A0D7-4A10-817E-85FAF089845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008277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B3F0B82-A48E-4471-8C1B-D590C0EF1A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FC4995A5-334F-4ED5-8FDE-A1B5E2F091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261FE10-B90E-4468-AAF2-8A54DB9257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3DDA45-D898-43D0-957A-B4A0CAA94400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07771D4E-CFC2-40B4-8BAA-D39F4E071D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D3E981E-9566-411A-BD7B-739AD6D938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94519F-A0D7-4A10-817E-85FAF089845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331304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89A5AD2-5F00-440D-85B3-65DEC5A898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1C7AB06-87C4-414B-A498-41D73552A56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ECC7526C-9690-4BF9-8ECA-B8A74B04FD0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2E4AEC8C-3F0A-4EDB-94EC-86524F4AD9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3DDA45-D898-43D0-957A-B4A0CAA94400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32150AB3-B30E-4A33-83AC-60E2185802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3AA1280C-F25F-4094-9599-2827B30482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94519F-A0D7-4A10-817E-85FAF089845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866348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1D36972-16C9-423B-A07B-A7BAE74FB5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6F9C8002-DDEC-4ADC-BD57-4416C05AAD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CA15944D-A146-4F25-B36C-3A0FDA31B89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4A9EBD6D-29E3-4F70-9603-C2D59E3BDBD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C8CA706F-4C42-4944-89CA-39622A92D13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C4DBC151-30F6-45E5-B40E-6EA913BD3E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3DDA45-D898-43D0-957A-B4A0CAA94400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6A88C6A8-B110-49D0-B28C-D5A38C817A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49CA8D80-6CAB-44C6-A398-71D79C59C9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94519F-A0D7-4A10-817E-85FAF089845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035064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0302C0D-D17A-4CB1-AEF9-1D364D45C4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898D756A-6AD3-4B7E-8EFF-13DE0B8063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3DDA45-D898-43D0-957A-B4A0CAA94400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A1C7975A-CDA4-4A83-BC94-0851F74B2B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6CAFA7B9-DFDE-4AFE-B129-2191C46FB1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94519F-A0D7-4A10-817E-85FAF089845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003188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D39FD9A3-5422-4961-864D-6FD670B836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3DDA45-D898-43D0-957A-B4A0CAA94400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EB2495D4-9105-415A-AE75-001781F0EB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1D6BA9CD-79B1-4A3B-B759-9E5708C24B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94519F-A0D7-4A10-817E-85FAF089845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757925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563BD32-4E95-4C0F-A77C-3ADD5BE03B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E52880E-15A5-4726-878D-04CAA1C32E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646C1BC9-989B-41A9-8BF0-AA67AB8CBB4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2406442A-73B5-4758-AC57-8EDC2959D4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3DDA45-D898-43D0-957A-B4A0CAA94400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55F3726B-CB86-440C-BC14-147E64F895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F73D7F04-3E85-430B-AC04-42625E1CD0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94519F-A0D7-4A10-817E-85FAF089845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611990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585267A-7197-4959-A568-FD030367A2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AA78CCA1-9447-4544-B8A6-7285B06EA33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0E776415-2584-42AD-9B88-6FED3D43BBB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2B192693-91EE-4514-9FE8-44429F9169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3DDA45-D898-43D0-957A-B4A0CAA94400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D2CBAD0C-7AF8-44AF-8AF0-D42797F604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F3D9FDAC-7FD7-4623-B320-DE745DF76B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94519F-A0D7-4A10-817E-85FAF089845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139339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1EF52A80-8165-4F1A-BB83-763F25B908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A11797DE-806B-4B69-A2B0-CEAD90A686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8F52287C-5D6E-49CA-BC5A-94B83C0A34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3DDA45-D898-43D0-957A-B4A0CAA94400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57B1BE62-C31E-4295-B808-E6E9684369D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E3C0704-DE87-4FB7-A6FA-47A390AF64D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94519F-A0D7-4A10-817E-85FAF089845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089906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0C88990-4AE3-4E9D-A5AC-4911D925935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b="1" dirty="0"/>
              <a:t>Örnek Etkinlik 1</a:t>
            </a:r>
            <a:br>
              <a:rPr lang="tr-TR" b="1" dirty="0"/>
            </a:br>
            <a:r>
              <a:rPr lang="tr-TR" b="1" dirty="0"/>
              <a:t>Dünya’nın Katmanları</a:t>
            </a:r>
          </a:p>
        </p:txBody>
      </p:sp>
    </p:spTree>
    <p:extLst>
      <p:ext uri="{BB962C8B-B14F-4D97-AF65-F5344CB8AC3E}">
        <p14:creationId xmlns:p14="http://schemas.microsoft.com/office/powerpoint/2010/main" val="21164411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01CC55D-ED54-4C5C-95E6-10947BD110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B84A2C05-6EE8-4C6F-A294-6CCED74FF9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560" y="856180"/>
            <a:ext cx="4560584" cy="1128068"/>
          </a:xfrm>
        </p:spPr>
        <p:txBody>
          <a:bodyPr anchor="ctr">
            <a:normAutofit/>
          </a:bodyPr>
          <a:lstStyle/>
          <a:p>
            <a:r>
              <a:rPr lang="tr-TR" sz="2500" b="1"/>
              <a:t>Etkinliğin Amacı: Dünya’nın katmanlarını somut olarak gösterebilme: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1DE889C7-FAD6-4397-98E2-05D5034844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1083484"/>
            <a:ext cx="355196" cy="673460"/>
            <a:chOff x="0" y="823811"/>
            <a:chExt cx="355196" cy="673460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823811"/>
              <a:ext cx="87363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9341" y="823811"/>
              <a:ext cx="195855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id="{3873B707-463F-40B0-8227-E8CC6C67EB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65085" y="2090569"/>
            <a:ext cx="4297680" cy="2743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8F01509-744F-49B4-8FC0-645A5E7925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5085" y="2357937"/>
            <a:ext cx="4559425" cy="3979585"/>
          </a:xfrm>
        </p:spPr>
        <p:txBody>
          <a:bodyPr anchor="ctr">
            <a:normAutofit/>
          </a:bodyPr>
          <a:lstStyle/>
          <a:p>
            <a:r>
              <a:rPr lang="tr-TR" sz="2000"/>
              <a:t>Etkinliğin Yapılışı: </a:t>
            </a:r>
          </a:p>
          <a:p>
            <a:pPr marL="0" indent="0">
              <a:buNone/>
            </a:pPr>
            <a:r>
              <a:rPr lang="tr-TR" sz="2000"/>
              <a:t>Herhangi bir renkte oyun hamuru ile bir küre yapılır</a:t>
            </a:r>
          </a:p>
          <a:p>
            <a:pPr marL="0" indent="0">
              <a:buNone/>
            </a:pPr>
            <a:r>
              <a:rPr lang="tr-TR" sz="2000"/>
              <a:t>Başka bir renkte oyun hamuru ile yapılan küre çevrelenir</a:t>
            </a:r>
          </a:p>
          <a:p>
            <a:pPr marL="0" indent="0">
              <a:buNone/>
            </a:pPr>
            <a:r>
              <a:rPr lang="tr-TR" sz="2000"/>
              <a:t>Üçüncü ve dördüncü renkte bir oyun hamuru ile elimizdeki küre bir kez daha çevrelenir</a:t>
            </a:r>
          </a:p>
          <a:p>
            <a:pPr marL="0" indent="0">
              <a:buNone/>
            </a:pPr>
            <a:endParaRPr lang="tr-TR" sz="2000"/>
          </a:p>
          <a:p>
            <a:pPr marL="0" indent="0">
              <a:buNone/>
            </a:pPr>
            <a:r>
              <a:rPr lang="tr-TR" sz="2000"/>
              <a:t>Böylece Dünya’nın katmaları somut halde gösterilir. 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13237C8-E62C-4F0D-A318-BD6FB6C2D1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513853"/>
            <a:ext cx="6009366" cy="583457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image3.png">
            <a:extLst>
              <a:ext uri="{FF2B5EF4-FFF2-40B4-BE49-F238E27FC236}">
                <a16:creationId xmlns:a16="http://schemas.microsoft.com/office/drawing/2014/main" id="{E4F26EB2-0423-4F3D-8D4A-907D323886CC}"/>
              </a:ext>
            </a:extLst>
          </p:cNvPr>
          <p:cNvPicPr/>
          <p:nvPr/>
        </p:nvPicPr>
        <p:blipFill rotWithShape="1">
          <a:blip r:embed="rId2"/>
          <a:srcRect l="5471" r="6328"/>
          <a:stretch/>
        </p:blipFill>
        <p:spPr>
          <a:xfrm>
            <a:off x="5977788" y="799352"/>
            <a:ext cx="5425410" cy="5259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77535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şlık 1">
            <a:extLst>
              <a:ext uri="{FF2B5EF4-FFF2-40B4-BE49-F238E27FC236}">
                <a16:creationId xmlns:a16="http://schemas.microsoft.com/office/drawing/2014/main" id="{ACFEA39C-98BE-4CC4-AEB0-24231A1744A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/>
          <a:lstStyle/>
          <a:p>
            <a:r>
              <a:rPr lang="tr-TR" b="1" dirty="0"/>
              <a:t>Örnek Etkinlik 2</a:t>
            </a:r>
            <a:br>
              <a:rPr lang="tr-TR" b="1" dirty="0"/>
            </a:br>
            <a:r>
              <a:rPr lang="tr-TR" b="1" dirty="0"/>
              <a:t>Ay’ın Evreleri </a:t>
            </a:r>
          </a:p>
        </p:txBody>
      </p:sp>
    </p:spTree>
    <p:extLst>
      <p:ext uri="{BB962C8B-B14F-4D97-AF65-F5344CB8AC3E}">
        <p14:creationId xmlns:p14="http://schemas.microsoft.com/office/powerpoint/2010/main" val="18691811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B3684CCF-CEBB-4D8E-A366-95E43D4C79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8358E837-3667-4198-A93A-0AD8EE9BB0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45810"/>
            <a:ext cx="4960945" cy="1325563"/>
          </a:xfrm>
        </p:spPr>
        <p:txBody>
          <a:bodyPr>
            <a:normAutofit/>
          </a:bodyPr>
          <a:lstStyle/>
          <a:p>
            <a:r>
              <a:rPr lang="tr-TR" sz="2100" b="1"/>
              <a:t>Etkinliğin Amacı: </a:t>
            </a:r>
            <a:r>
              <a:rPr lang="tr-TR" sz="2100"/>
              <a:t>Öğrencilerin Ayın evrelerini daha net anlamasına yardımcı olur. Model hazırlama becerilerini desteklemek. Güneş ve Ay arasında ilişki kurar.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4DC0102-2A3C-422F-9BC9-D9E2BD72AA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1825625"/>
            <a:ext cx="4933462" cy="4351338"/>
          </a:xfrm>
        </p:spPr>
        <p:txBody>
          <a:bodyPr>
            <a:normAutofit/>
          </a:bodyPr>
          <a:lstStyle/>
          <a:p>
            <a:r>
              <a:rPr lang="tr-TR" sz="2400"/>
              <a:t>Bir ayakkabı kutusuna 5 tane küçük pencereler şeklinde delikler açıyoruz. </a:t>
            </a:r>
          </a:p>
          <a:p>
            <a:r>
              <a:rPr lang="tr-TR" sz="2400"/>
              <a:t>Ayakkabı kutusunu siyah kartonla kaplıyoruz.</a:t>
            </a:r>
          </a:p>
          <a:p>
            <a:r>
              <a:rPr lang="tr-TR" sz="2400"/>
              <a:t>Ayakkabı kutusuna şekildeki gibi delikler açıyoruz.</a:t>
            </a:r>
          </a:p>
          <a:p>
            <a:r>
              <a:rPr lang="tr-TR" sz="2400"/>
              <a:t>Tek bir delikten fenerle ışık tutuyoruz, her delikten baktığımızda ayın farklı evrelerini görmüş oluyoruz</a:t>
            </a:r>
          </a:p>
          <a:p>
            <a:endParaRPr lang="tr-TR" sz="2400"/>
          </a:p>
          <a:p>
            <a:endParaRPr lang="tr-TR" sz="2400"/>
          </a:p>
          <a:p>
            <a:pPr marL="0" indent="0">
              <a:buNone/>
            </a:pPr>
            <a:endParaRPr lang="tr-TR" sz="2400"/>
          </a:p>
        </p:txBody>
      </p:sp>
      <p:pic>
        <p:nvPicPr>
          <p:cNvPr id="7" name="image4.png">
            <a:extLst>
              <a:ext uri="{FF2B5EF4-FFF2-40B4-BE49-F238E27FC236}">
                <a16:creationId xmlns:a16="http://schemas.microsoft.com/office/drawing/2014/main" id="{222F3400-65CE-4AD9-9B44-1723C3AC3BB7}"/>
              </a:ext>
            </a:extLst>
          </p:cNvPr>
          <p:cNvPicPr/>
          <p:nvPr/>
        </p:nvPicPr>
        <p:blipFill rotWithShape="1">
          <a:blip r:embed="rId2"/>
          <a:srcRect l="3856" r="-1" b="-1"/>
          <a:stretch/>
        </p:blipFill>
        <p:spPr>
          <a:xfrm>
            <a:off x="6863996" y="3697434"/>
            <a:ext cx="4030579" cy="3160566"/>
          </a:xfrm>
          <a:custGeom>
            <a:avLst/>
            <a:gdLst/>
            <a:ahLst/>
            <a:cxnLst/>
            <a:rect l="l" t="t" r="r" b="b"/>
            <a:pathLst>
              <a:path w="4030579" h="3703141">
                <a:moveTo>
                  <a:pt x="2015289" y="0"/>
                </a:moveTo>
                <a:cubicBezTo>
                  <a:pt x="3128303" y="0"/>
                  <a:pt x="4030579" y="902277"/>
                  <a:pt x="4030579" y="2015290"/>
                </a:cubicBezTo>
                <a:cubicBezTo>
                  <a:pt x="4030579" y="2710923"/>
                  <a:pt x="3678127" y="3324237"/>
                  <a:pt x="3142057" y="3686399"/>
                </a:cubicBezTo>
                <a:lnTo>
                  <a:pt x="3114499" y="3703141"/>
                </a:lnTo>
                <a:lnTo>
                  <a:pt x="916080" y="3703141"/>
                </a:lnTo>
                <a:lnTo>
                  <a:pt x="888522" y="3686399"/>
                </a:lnTo>
                <a:cubicBezTo>
                  <a:pt x="352452" y="3324237"/>
                  <a:pt x="0" y="2710923"/>
                  <a:pt x="0" y="2015290"/>
                </a:cubicBezTo>
                <a:cubicBezTo>
                  <a:pt x="0" y="902277"/>
                  <a:pt x="902277" y="0"/>
                  <a:pt x="2015289" y="0"/>
                </a:cubicBezTo>
                <a:close/>
              </a:path>
            </a:pathLst>
          </a:custGeom>
        </p:spPr>
      </p:pic>
      <p:sp>
        <p:nvSpPr>
          <p:cNvPr id="16" name="Arc 15">
            <a:extLst>
              <a:ext uri="{FF2B5EF4-FFF2-40B4-BE49-F238E27FC236}">
                <a16:creationId xmlns:a16="http://schemas.microsoft.com/office/drawing/2014/main" id="{70BEB1E7-2F88-40BC-B73D-42E5B6F80B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4759070" flipV="1">
            <a:off x="6010869" y="-729072"/>
            <a:ext cx="4083433" cy="4083433"/>
          </a:xfrm>
          <a:prstGeom prst="arc">
            <a:avLst>
              <a:gd name="adj1" fmla="val 16200000"/>
              <a:gd name="adj2" fmla="val 20093138"/>
            </a:avLst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9" name="image8.png">
            <a:extLst>
              <a:ext uri="{FF2B5EF4-FFF2-40B4-BE49-F238E27FC236}">
                <a16:creationId xmlns:a16="http://schemas.microsoft.com/office/drawing/2014/main" id="{13154AAF-98AE-4CB9-B61C-4EDBCBB66025}"/>
              </a:ext>
            </a:extLst>
          </p:cNvPr>
          <p:cNvPicPr/>
          <p:nvPr/>
        </p:nvPicPr>
        <p:blipFill rotWithShape="1">
          <a:blip r:embed="rId3"/>
          <a:srcRect t="3775" r="1" b="4731"/>
          <a:stretch/>
        </p:blipFill>
        <p:spPr>
          <a:xfrm>
            <a:off x="6305807" y="372217"/>
            <a:ext cx="3519312" cy="2635693"/>
          </a:xfrm>
          <a:custGeom>
            <a:avLst/>
            <a:gdLst/>
            <a:ahLst/>
            <a:cxnLst/>
            <a:rect l="l" t="t" r="r" b="b"/>
            <a:pathLst>
              <a:path w="3519312" h="3007909">
                <a:moveTo>
                  <a:pt x="519780" y="0"/>
                </a:moveTo>
                <a:lnTo>
                  <a:pt x="2999532" y="0"/>
                </a:lnTo>
                <a:lnTo>
                  <a:pt x="3003921" y="3989"/>
                </a:lnTo>
                <a:cubicBezTo>
                  <a:pt x="3322356" y="322424"/>
                  <a:pt x="3519312" y="762338"/>
                  <a:pt x="3519312" y="1248253"/>
                </a:cubicBezTo>
                <a:cubicBezTo>
                  <a:pt x="3519312" y="2220084"/>
                  <a:pt x="2731487" y="3007909"/>
                  <a:pt x="1759656" y="3007909"/>
                </a:cubicBezTo>
                <a:cubicBezTo>
                  <a:pt x="787826" y="3007909"/>
                  <a:pt x="0" y="2220084"/>
                  <a:pt x="0" y="1248253"/>
                </a:cubicBezTo>
                <a:cubicBezTo>
                  <a:pt x="0" y="762338"/>
                  <a:pt x="196957" y="322424"/>
                  <a:pt x="515392" y="3989"/>
                </a:cubicBezTo>
                <a:close/>
              </a:path>
            </a:pathLst>
          </a:custGeom>
        </p:spPr>
      </p:pic>
      <p:pic>
        <p:nvPicPr>
          <p:cNvPr id="8" name="image6.png">
            <a:extLst>
              <a:ext uri="{FF2B5EF4-FFF2-40B4-BE49-F238E27FC236}">
                <a16:creationId xmlns:a16="http://schemas.microsoft.com/office/drawing/2014/main" id="{79B40B4B-684F-4D34-8999-5278D4120739}"/>
              </a:ext>
            </a:extLst>
          </p:cNvPr>
          <p:cNvPicPr/>
          <p:nvPr/>
        </p:nvPicPr>
        <p:blipFill rotWithShape="1">
          <a:blip r:embed="rId4"/>
          <a:srcRect l="22342" r="21079" b="2"/>
          <a:stretch/>
        </p:blipFill>
        <p:spPr>
          <a:xfrm>
            <a:off x="9933463" y="372217"/>
            <a:ext cx="2053446" cy="3554668"/>
          </a:xfrm>
          <a:custGeom>
            <a:avLst/>
            <a:gdLst/>
            <a:ahLst/>
            <a:cxnLst/>
            <a:rect l="l" t="t" r="r" b="b"/>
            <a:pathLst>
              <a:path w="2258539" h="3554668">
                <a:moveTo>
                  <a:pt x="1777334" y="0"/>
                </a:moveTo>
                <a:cubicBezTo>
                  <a:pt x="1900033" y="0"/>
                  <a:pt x="2019829" y="12434"/>
                  <a:pt x="2135529" y="36109"/>
                </a:cubicBezTo>
                <a:lnTo>
                  <a:pt x="2258539" y="67738"/>
                </a:lnTo>
                <a:lnTo>
                  <a:pt x="2258539" y="3486930"/>
                </a:lnTo>
                <a:lnTo>
                  <a:pt x="2135529" y="3518559"/>
                </a:lnTo>
                <a:cubicBezTo>
                  <a:pt x="2019829" y="3542235"/>
                  <a:pt x="1900033" y="3554668"/>
                  <a:pt x="1777334" y="3554668"/>
                </a:cubicBezTo>
                <a:cubicBezTo>
                  <a:pt x="795739" y="3554668"/>
                  <a:pt x="0" y="2758929"/>
                  <a:pt x="0" y="1777334"/>
                </a:cubicBezTo>
                <a:cubicBezTo>
                  <a:pt x="0" y="795740"/>
                  <a:pt x="795739" y="0"/>
                  <a:pt x="1777334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5735670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4B1B16F-9D16-4FA6-B44F-707E0CEC6E7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b="1" dirty="0"/>
              <a:t>Örnek Etkinlik 3 </a:t>
            </a:r>
            <a:br>
              <a:rPr lang="tr-TR" b="1" dirty="0"/>
            </a:br>
            <a:r>
              <a:rPr lang="tr-TR" b="1" dirty="0"/>
              <a:t>Güneş ve Ay Tutulması</a:t>
            </a:r>
          </a:p>
        </p:txBody>
      </p:sp>
    </p:spTree>
    <p:extLst>
      <p:ext uri="{BB962C8B-B14F-4D97-AF65-F5344CB8AC3E}">
        <p14:creationId xmlns:p14="http://schemas.microsoft.com/office/powerpoint/2010/main" val="37111934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6ECA6DCB-B7E1-40A9-9524-540C6DA40B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9A1E2E36-41C0-4F86-8B35-0B161186E2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0048" y="448478"/>
            <a:ext cx="5279408" cy="1128068"/>
          </a:xfrm>
        </p:spPr>
        <p:txBody>
          <a:bodyPr anchor="ctr">
            <a:noAutofit/>
          </a:bodyPr>
          <a:lstStyle/>
          <a:p>
            <a:r>
              <a:rPr lang="tr-TR" sz="3200" dirty="0"/>
              <a:t>Etkinliğin Amacı: Güneş ve Ay tutulmasının nasıl gerçekleştiğini modellemek 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1DE889C7-FAD6-4397-98E2-05D5034844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1083484"/>
            <a:ext cx="355196" cy="673460"/>
            <a:chOff x="0" y="823811"/>
            <a:chExt cx="355196" cy="673460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823811"/>
              <a:ext cx="87363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9341" y="823811"/>
              <a:ext cx="195855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7" name="Rectangle 16">
            <a:extLst>
              <a:ext uri="{FF2B5EF4-FFF2-40B4-BE49-F238E27FC236}">
                <a16:creationId xmlns:a16="http://schemas.microsoft.com/office/drawing/2014/main" id="{3873B707-463F-40B0-8227-E8CC6C67EB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65085" y="2123821"/>
            <a:ext cx="4975066" cy="2743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FA0939E-3230-41E1-BC76-35726CA4DA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0719" y="2330505"/>
            <a:ext cx="5278066" cy="3979585"/>
          </a:xfrm>
        </p:spPr>
        <p:txBody>
          <a:bodyPr anchor="ctr">
            <a:normAutofit/>
          </a:bodyPr>
          <a:lstStyle/>
          <a:p>
            <a:r>
              <a:rPr lang="tr-TR" sz="2400" b="1" i="1" dirty="0"/>
              <a:t>Farklı boyutlardaki toplar bulunur</a:t>
            </a:r>
          </a:p>
          <a:p>
            <a:r>
              <a:rPr lang="tr-TR" sz="2400" b="1" i="1" dirty="0"/>
              <a:t>Güneş ve Dünya’ya birer tane siyah çubuk yapıştırılır</a:t>
            </a:r>
          </a:p>
          <a:p>
            <a:r>
              <a:rPr lang="tr-TR" sz="2400" b="1" i="1" dirty="0"/>
              <a:t>Dünya’nın çubuğuna Ay’ın çubuğu yapıştırılır (Neden?)</a:t>
            </a:r>
          </a:p>
          <a:p>
            <a:r>
              <a:rPr lang="tr-TR" sz="2400" b="1" i="1" dirty="0"/>
              <a:t>Güneş ve Ay tutulmaları sırasında Güneş, Dünya ve Ay’ın konumları modelde gösterilir. </a:t>
            </a:r>
          </a:p>
          <a:p>
            <a:endParaRPr lang="tr-TR" sz="2400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C13237C8-E62C-4F0D-A318-BD6FB6C2D1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49687" y="357447"/>
            <a:ext cx="4845488" cy="292358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64B83358-C12F-4E09-9B2A-ED334F31451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402"/>
          <a:stretch/>
        </p:blipFill>
        <p:spPr>
          <a:xfrm>
            <a:off x="7083423" y="581892"/>
            <a:ext cx="4397433" cy="2518756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8CB5D2D7-DF65-4E86-BFBA-FFB9B5ACEB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49687" y="3505479"/>
            <a:ext cx="4845488" cy="292358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D173B29A-262F-44F8-AEFD-BB09E1C7C6A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4447" r="-2" b="14086"/>
          <a:stretch/>
        </p:blipFill>
        <p:spPr>
          <a:xfrm>
            <a:off x="7083423" y="3707894"/>
            <a:ext cx="4395569" cy="2518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71140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178</Words>
  <Application>Microsoft Office PowerPoint</Application>
  <PresentationFormat>Geniş ekran</PresentationFormat>
  <Paragraphs>21</Paragraphs>
  <Slides>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 Teması</vt:lpstr>
      <vt:lpstr>Örnek Etkinlik 1 Dünya’nın Katmanları</vt:lpstr>
      <vt:lpstr>Etkinliğin Amacı: Dünya’nın katmanlarını somut olarak gösterebilme:</vt:lpstr>
      <vt:lpstr>Örnek Etkinlik 2 Ay’ın Evreleri </vt:lpstr>
      <vt:lpstr>Etkinliğin Amacı: Öğrencilerin Ayın evrelerini daha net anlamasına yardımcı olur. Model hazırlama becerilerini desteklemek. Güneş ve Ay arasında ilişki kurar.</vt:lpstr>
      <vt:lpstr>Örnek Etkinlik 3  Güneş ve Ay Tutulması</vt:lpstr>
      <vt:lpstr>Etkinliğin Amacı: Güneş ve Ay tutulmasının nasıl gerçekleştiğini modellemek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Örnek Etkinlik 1 Dünya’nın Katmanları</dc:title>
  <dc:creator>Eren CEYLAN</dc:creator>
  <cp:lastModifiedBy>Eren CEYLAN</cp:lastModifiedBy>
  <cp:revision>2</cp:revision>
  <dcterms:created xsi:type="dcterms:W3CDTF">2020-04-06T17:42:14Z</dcterms:created>
  <dcterms:modified xsi:type="dcterms:W3CDTF">2020-04-06T17:43:52Z</dcterms:modified>
</cp:coreProperties>
</file>