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3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80A020-DC43-44B9-B0B5-803644249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0349820-6DB7-4611-A030-7DBF554DC9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73380D0-50EF-4263-9519-99C992127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676BA5-42D3-4E07-986A-9BD44A592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E4F1B2-9626-4CCA-A2FF-8D8E5D9D7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874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C9781A-4B73-49FA-82F4-EF78BE851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CDB46A0-A2C9-46FD-9509-F4B03C582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C6D3C6-3541-488C-939E-54297869A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9EE4CD9-5664-438B-8FFC-5076C34C2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79E1F46-E9FC-483E-8B03-BAA3BA0C4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0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7894FDE-8664-483B-9F5B-82A50FBD0D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D2198A0-169A-4B9B-BF7D-1B5DA08A6E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3FCC8C6-CBEB-4CBC-9AD0-959513E82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54F3BB-4BF7-4B7D-B467-39CE91D2B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5B1CFBD-7F4C-4030-9251-FF55574D9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6409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F707B70-16A2-4520-A80E-F45D295E3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FE5B7C1-15DA-426E-B88D-C6B8366F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08C5851-BFA7-40CD-AB34-29061C368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9182B9-FAA2-41F7-9AC3-0F444F06A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527CD2-FA74-4B47-BAE2-2D405F4C4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0827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3F0B82-A48E-4471-8C1B-D590C0EF1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C4995A5-334F-4ED5-8FDE-A1B5E2F09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261FE10-B90E-4468-AAF2-8A54DB925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7771D4E-CFC2-40B4-8BAA-D39F4E071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3E981E-9566-411A-BD7B-739AD6D93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130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9A5AD2-5F00-440D-85B3-65DEC5A89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C7AB06-87C4-414B-A498-41D73552A5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CC7526C-9690-4BF9-8ECA-B8A74B04F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4AEC8C-3F0A-4EDB-94EC-86524F4AD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2150AB3-B30E-4A33-83AC-60E21858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A1280C-F25F-4094-9599-2827B3048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634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1D36972-16C9-423B-A07B-A7BAE74FB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F9C8002-DDEC-4ADC-BD57-4416C05AA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A15944D-A146-4F25-B36C-3A0FDA31B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9EBD6D-29E3-4F70-9603-C2D59E3BDB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C8CA706F-4C42-4944-89CA-39622A92D1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4DBC151-30F6-45E5-B40E-6EA913BD3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A88C6A8-B110-49D0-B28C-D5A38C81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9CA8D80-6CAB-44C6-A398-71D79C59C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50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302C0D-D17A-4CB1-AEF9-1D364D45C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898D756A-6AD3-4B7E-8EFF-13DE0B806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1C7975A-CDA4-4A83-BC94-0851F74B2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CAFA7B9-DFDE-4AFE-B129-2191C46FB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31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39FD9A3-5422-4961-864D-6FD670B83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EB2495D4-9105-415A-AE75-001781F0E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1D6BA9CD-79B1-4A3B-B759-9E5708C24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5792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563BD32-4E95-4C0F-A77C-3ADD5BE03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52880E-15A5-4726-878D-04CAA1C3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46C1BC9-989B-41A9-8BF0-AA67AB8CBB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06442A-73B5-4758-AC57-8EDC2959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5F3726B-CB86-440C-BC14-147E64F8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73D7F04-3E85-430B-AC04-42625E1CD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199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85267A-7197-4959-A568-FD030367A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A78CCA1-9447-4544-B8A6-7285B06EA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76415-2584-42AD-9B88-6FED3D43BB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B192693-91EE-4514-9FE8-44429F916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2CBAD0C-7AF8-44AF-8AF0-D42797F60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3D9FDAC-7FD7-4623-B320-DE745DF76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933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EF52A80-8165-4F1A-BB83-763F25B90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1797DE-806B-4B69-A2B0-CEAD90A68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52287C-5D6E-49CA-BC5A-94B83C0A3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3DDA45-D898-43D0-957A-B4A0CAA94400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7B1BE62-C31E-4295-B808-E6E9684369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3C0704-DE87-4FB7-A6FA-47A390AF64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4519F-A0D7-4A10-817E-85FAF08984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990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C88990-4AE3-4E9D-A5AC-4911D92593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Örnek Etkinlik 1</a:t>
            </a:r>
            <a:br>
              <a:rPr lang="tr-TR" b="1" dirty="0"/>
            </a:br>
            <a:r>
              <a:rPr lang="tr-TR" b="1" dirty="0"/>
              <a:t>Dünya’nın Katmanları</a:t>
            </a:r>
          </a:p>
        </p:txBody>
      </p:sp>
    </p:spTree>
    <p:extLst>
      <p:ext uri="{BB962C8B-B14F-4D97-AF65-F5344CB8AC3E}">
        <p14:creationId xmlns:p14="http://schemas.microsoft.com/office/powerpoint/2010/main" val="2116441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84A2C05-6EE8-4C6F-A294-6CCED74FF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4560584" cy="1128068"/>
          </a:xfrm>
        </p:spPr>
        <p:txBody>
          <a:bodyPr anchor="ctr">
            <a:normAutofit/>
          </a:bodyPr>
          <a:lstStyle/>
          <a:p>
            <a:r>
              <a:rPr lang="tr-TR" sz="2500" b="1"/>
              <a:t>Etkinliğin Amacı: Dünya’nın katmanlarını somut olarak gösterebilme: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F01509-744F-49B4-8FC0-645A5E792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085" y="2357937"/>
            <a:ext cx="4559425" cy="3979585"/>
          </a:xfrm>
        </p:spPr>
        <p:txBody>
          <a:bodyPr anchor="ctr">
            <a:normAutofit/>
          </a:bodyPr>
          <a:lstStyle/>
          <a:p>
            <a:r>
              <a:rPr lang="tr-TR" sz="2000"/>
              <a:t>Etkinliğin Yapılışı: </a:t>
            </a:r>
          </a:p>
          <a:p>
            <a:pPr marL="0" indent="0">
              <a:buNone/>
            </a:pPr>
            <a:r>
              <a:rPr lang="tr-TR" sz="2000"/>
              <a:t>Herhangi bir renkte oyun hamuru ile bir küre yapılır</a:t>
            </a:r>
          </a:p>
          <a:p>
            <a:pPr marL="0" indent="0">
              <a:buNone/>
            </a:pPr>
            <a:r>
              <a:rPr lang="tr-TR" sz="2000"/>
              <a:t>Başka bir renkte oyun hamuru ile yapılan küre çevrelenir</a:t>
            </a:r>
          </a:p>
          <a:p>
            <a:pPr marL="0" indent="0">
              <a:buNone/>
            </a:pPr>
            <a:r>
              <a:rPr lang="tr-TR" sz="2000"/>
              <a:t>Üçüncü ve dördüncü renkte bir oyun hamuru ile elimizdeki küre bir kez daha çevrelenir</a:t>
            </a:r>
          </a:p>
          <a:p>
            <a:pPr marL="0" indent="0">
              <a:buNone/>
            </a:pPr>
            <a:endParaRPr lang="tr-TR" sz="2000"/>
          </a:p>
          <a:p>
            <a:pPr marL="0" indent="0">
              <a:buNone/>
            </a:pPr>
            <a:r>
              <a:rPr lang="tr-TR" sz="2000"/>
              <a:t>Böylece Dünya’nın katmaları somut halde gösterilir.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3.png">
            <a:extLst>
              <a:ext uri="{FF2B5EF4-FFF2-40B4-BE49-F238E27FC236}">
                <a16:creationId xmlns:a16="http://schemas.microsoft.com/office/drawing/2014/main" id="{E4F26EB2-0423-4F3D-8D4A-907D323886CC}"/>
              </a:ext>
            </a:extLst>
          </p:cNvPr>
          <p:cNvPicPr/>
          <p:nvPr/>
        </p:nvPicPr>
        <p:blipFill rotWithShape="1">
          <a:blip r:embed="rId2"/>
          <a:srcRect l="5471" r="6328"/>
          <a:stretch/>
        </p:blipFill>
        <p:spPr>
          <a:xfrm>
            <a:off x="5977788" y="799352"/>
            <a:ext cx="5425410" cy="52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753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:a16="http://schemas.microsoft.com/office/drawing/2014/main" id="{ACFEA39C-98BE-4CC4-AEB0-24231A174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r>
              <a:rPr lang="tr-TR" b="1" dirty="0"/>
              <a:t>Örnek Etkinlik 2</a:t>
            </a:r>
            <a:br>
              <a:rPr lang="tr-TR" b="1" dirty="0"/>
            </a:br>
            <a:r>
              <a:rPr lang="tr-TR" b="1" dirty="0"/>
              <a:t>Ay’ın Evreleri </a:t>
            </a:r>
          </a:p>
        </p:txBody>
      </p:sp>
    </p:spTree>
    <p:extLst>
      <p:ext uri="{BB962C8B-B14F-4D97-AF65-F5344CB8AC3E}">
        <p14:creationId xmlns:p14="http://schemas.microsoft.com/office/powerpoint/2010/main" val="1869181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3684CCF-CEBB-4D8E-A366-95E43D4C7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358E837-3667-4198-A93A-0AD8EE9BB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45810"/>
            <a:ext cx="4960945" cy="1325563"/>
          </a:xfrm>
        </p:spPr>
        <p:txBody>
          <a:bodyPr>
            <a:normAutofit/>
          </a:bodyPr>
          <a:lstStyle/>
          <a:p>
            <a:r>
              <a:rPr lang="tr-TR" sz="2100" b="1"/>
              <a:t>Etkinliğin Amacı: </a:t>
            </a:r>
            <a:r>
              <a:rPr lang="tr-TR" sz="2100"/>
              <a:t>Öğrencilerin Ayın evrelerini daha net anlamasına yardımcı olur. Model hazırlama becerilerini desteklemek. Güneş ve Ay arasında ilişki kurar.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DC0102-2A3C-422F-9BC9-D9E2BD72A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4933462" cy="4351338"/>
          </a:xfrm>
        </p:spPr>
        <p:txBody>
          <a:bodyPr>
            <a:normAutofit/>
          </a:bodyPr>
          <a:lstStyle/>
          <a:p>
            <a:r>
              <a:rPr lang="tr-TR" sz="2400"/>
              <a:t>Bir ayakkabı kutusuna 5 tane küçük pencereler şeklinde delikler açıyoruz. </a:t>
            </a:r>
          </a:p>
          <a:p>
            <a:r>
              <a:rPr lang="tr-TR" sz="2400"/>
              <a:t>Ayakkabı kutusunu siyah kartonla kaplıyoruz.</a:t>
            </a:r>
          </a:p>
          <a:p>
            <a:r>
              <a:rPr lang="tr-TR" sz="2400"/>
              <a:t>Ayakkabı kutusuna şekildeki gibi delikler açıyoruz.</a:t>
            </a:r>
          </a:p>
          <a:p>
            <a:r>
              <a:rPr lang="tr-TR" sz="2400"/>
              <a:t>Tek bir delikten fenerle ışık tutuyoruz, her delikten baktığımızda ayın farklı evrelerini görmüş oluyoruz</a:t>
            </a:r>
          </a:p>
          <a:p>
            <a:endParaRPr lang="tr-TR" sz="2400"/>
          </a:p>
          <a:p>
            <a:endParaRPr lang="tr-TR" sz="2400"/>
          </a:p>
          <a:p>
            <a:pPr marL="0" indent="0">
              <a:buNone/>
            </a:pPr>
            <a:endParaRPr lang="tr-TR" sz="2400"/>
          </a:p>
        </p:txBody>
      </p:sp>
      <p:pic>
        <p:nvPicPr>
          <p:cNvPr id="7" name="image4.png">
            <a:extLst>
              <a:ext uri="{FF2B5EF4-FFF2-40B4-BE49-F238E27FC236}">
                <a16:creationId xmlns:a16="http://schemas.microsoft.com/office/drawing/2014/main" id="{222F3400-65CE-4AD9-9B44-1723C3AC3BB7}"/>
              </a:ext>
            </a:extLst>
          </p:cNvPr>
          <p:cNvPicPr/>
          <p:nvPr/>
        </p:nvPicPr>
        <p:blipFill rotWithShape="1">
          <a:blip r:embed="rId2"/>
          <a:srcRect l="3856" r="-1" b="-1"/>
          <a:stretch/>
        </p:blipFill>
        <p:spPr>
          <a:xfrm>
            <a:off x="6863996" y="3697434"/>
            <a:ext cx="4030579" cy="3160566"/>
          </a:xfrm>
          <a:custGeom>
            <a:avLst/>
            <a:gdLst/>
            <a:ahLst/>
            <a:cxnLst/>
            <a:rect l="l" t="t" r="r" b="b"/>
            <a:pathLst>
              <a:path w="4030579" h="3703141">
                <a:moveTo>
                  <a:pt x="2015289" y="0"/>
                </a:moveTo>
                <a:cubicBezTo>
                  <a:pt x="3128303" y="0"/>
                  <a:pt x="4030579" y="902277"/>
                  <a:pt x="4030579" y="2015290"/>
                </a:cubicBezTo>
                <a:cubicBezTo>
                  <a:pt x="4030579" y="2710923"/>
                  <a:pt x="3678127" y="3324237"/>
                  <a:pt x="3142057" y="3686399"/>
                </a:cubicBezTo>
                <a:lnTo>
                  <a:pt x="3114499" y="3703141"/>
                </a:lnTo>
                <a:lnTo>
                  <a:pt x="916080" y="3703141"/>
                </a:lnTo>
                <a:lnTo>
                  <a:pt x="888522" y="3686399"/>
                </a:lnTo>
                <a:cubicBezTo>
                  <a:pt x="352452" y="3324237"/>
                  <a:pt x="0" y="2710923"/>
                  <a:pt x="0" y="2015290"/>
                </a:cubicBezTo>
                <a:cubicBezTo>
                  <a:pt x="0" y="902277"/>
                  <a:pt x="902277" y="0"/>
                  <a:pt x="2015289" y="0"/>
                </a:cubicBezTo>
                <a:close/>
              </a:path>
            </a:pathLst>
          </a:custGeom>
        </p:spPr>
      </p:pic>
      <p:sp>
        <p:nvSpPr>
          <p:cNvPr id="16" name="Arc 15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10869" y="-729072"/>
            <a:ext cx="4083433" cy="408343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image8.png">
            <a:extLst>
              <a:ext uri="{FF2B5EF4-FFF2-40B4-BE49-F238E27FC236}">
                <a16:creationId xmlns:a16="http://schemas.microsoft.com/office/drawing/2014/main" id="{13154AAF-98AE-4CB9-B61C-4EDBCBB66025}"/>
              </a:ext>
            </a:extLst>
          </p:cNvPr>
          <p:cNvPicPr/>
          <p:nvPr/>
        </p:nvPicPr>
        <p:blipFill rotWithShape="1">
          <a:blip r:embed="rId3"/>
          <a:srcRect t="3775" r="1" b="4731"/>
          <a:stretch/>
        </p:blipFill>
        <p:spPr>
          <a:xfrm>
            <a:off x="6305807" y="372217"/>
            <a:ext cx="3519312" cy="2635693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pic>
        <p:nvPicPr>
          <p:cNvPr id="8" name="image6.png">
            <a:extLst>
              <a:ext uri="{FF2B5EF4-FFF2-40B4-BE49-F238E27FC236}">
                <a16:creationId xmlns:a16="http://schemas.microsoft.com/office/drawing/2014/main" id="{79B40B4B-684F-4D34-8999-5278D4120739}"/>
              </a:ext>
            </a:extLst>
          </p:cNvPr>
          <p:cNvPicPr/>
          <p:nvPr/>
        </p:nvPicPr>
        <p:blipFill rotWithShape="1">
          <a:blip r:embed="rId4"/>
          <a:srcRect l="22342" r="21079" b="2"/>
          <a:stretch/>
        </p:blipFill>
        <p:spPr>
          <a:xfrm>
            <a:off x="9933463" y="372217"/>
            <a:ext cx="2053446" cy="3554668"/>
          </a:xfrm>
          <a:custGeom>
            <a:avLst/>
            <a:gdLst/>
            <a:ahLst/>
            <a:cxnLst/>
            <a:rect l="l" t="t" r="r" b="b"/>
            <a:pathLst>
              <a:path w="2258539" h="3554668">
                <a:moveTo>
                  <a:pt x="1777334" y="0"/>
                </a:moveTo>
                <a:cubicBezTo>
                  <a:pt x="1900033" y="0"/>
                  <a:pt x="2019829" y="12434"/>
                  <a:pt x="2135529" y="36109"/>
                </a:cubicBezTo>
                <a:lnTo>
                  <a:pt x="2258539" y="67738"/>
                </a:lnTo>
                <a:lnTo>
                  <a:pt x="2258539" y="3486930"/>
                </a:lnTo>
                <a:lnTo>
                  <a:pt x="2135529" y="3518559"/>
                </a:lnTo>
                <a:cubicBezTo>
                  <a:pt x="2019829" y="3542235"/>
                  <a:pt x="1900033" y="3554668"/>
                  <a:pt x="1777334" y="3554668"/>
                </a:cubicBezTo>
                <a:cubicBezTo>
                  <a:pt x="795739" y="3554668"/>
                  <a:pt x="0" y="2758929"/>
                  <a:pt x="0" y="1777334"/>
                </a:cubicBezTo>
                <a:cubicBezTo>
                  <a:pt x="0" y="795740"/>
                  <a:pt x="795739" y="0"/>
                  <a:pt x="177733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573567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B1B16F-9D16-4FA6-B44F-707E0CEC6E7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Örnek Etkinlik 3 </a:t>
            </a:r>
            <a:br>
              <a:rPr lang="tr-TR" b="1" dirty="0"/>
            </a:br>
            <a:r>
              <a:rPr lang="tr-TR" b="1" dirty="0"/>
              <a:t>Güneş ve Ay Tutulması</a:t>
            </a:r>
          </a:p>
        </p:txBody>
      </p:sp>
    </p:spTree>
    <p:extLst>
      <p:ext uri="{BB962C8B-B14F-4D97-AF65-F5344CB8AC3E}">
        <p14:creationId xmlns:p14="http://schemas.microsoft.com/office/powerpoint/2010/main" val="3711193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ECA6DCB-B7E1-40A9-9524-540C6DA40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9A1E2E36-41C0-4F86-8B35-0B161186E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048" y="448478"/>
            <a:ext cx="5279408" cy="1128068"/>
          </a:xfrm>
        </p:spPr>
        <p:txBody>
          <a:bodyPr anchor="ctr">
            <a:noAutofit/>
          </a:bodyPr>
          <a:lstStyle/>
          <a:p>
            <a:r>
              <a:rPr lang="tr-TR" sz="3200" dirty="0"/>
              <a:t>Etkinliğin Amacı: Güneş ve Ay tutulmasının nasıl gerçekleştiğini modellemek 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A0939E-3230-41E1-BC76-35726CA4D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5278066" cy="3979585"/>
          </a:xfrm>
        </p:spPr>
        <p:txBody>
          <a:bodyPr anchor="ctr">
            <a:normAutofit/>
          </a:bodyPr>
          <a:lstStyle/>
          <a:p>
            <a:r>
              <a:rPr lang="tr-TR" sz="2400" b="1" i="1" dirty="0"/>
              <a:t>Farklı boyutlardaki toplar bulunur</a:t>
            </a:r>
          </a:p>
          <a:p>
            <a:r>
              <a:rPr lang="tr-TR" sz="2400" b="1" i="1" dirty="0"/>
              <a:t>Güneş ve Dünya’ya birer tane siyah çubuk yapıştırılır</a:t>
            </a:r>
          </a:p>
          <a:p>
            <a:r>
              <a:rPr lang="tr-TR" sz="2400" b="1" i="1" dirty="0"/>
              <a:t>Dünya’nın çubuğuna Ay’ın çubuğu yapıştırılır (Neden?)</a:t>
            </a:r>
          </a:p>
          <a:p>
            <a:r>
              <a:rPr lang="tr-TR" sz="2400" b="1" i="1" dirty="0"/>
              <a:t>Güneş ve Ay tutulmaları sırasında Güneş, Dünya ve Ay’ın konumları modelde gösterilir. </a:t>
            </a:r>
          </a:p>
          <a:p>
            <a:endParaRPr lang="tr-TR" sz="2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64B83358-C12F-4E09-9B2A-ED334F31451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02"/>
          <a:stretch/>
        </p:blipFill>
        <p:spPr>
          <a:xfrm>
            <a:off x="7083423" y="581892"/>
            <a:ext cx="4397433" cy="2518756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D173B29A-262F-44F8-AEFD-BB09E1C7C6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447" r="-2" b="14086"/>
          <a:stretch/>
        </p:blipFill>
        <p:spPr>
          <a:xfrm>
            <a:off x="7083423" y="3707894"/>
            <a:ext cx="4395569" cy="2518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114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178</Words>
  <Application>Microsoft Office PowerPoint</Application>
  <PresentationFormat>Geniş ekran</PresentationFormat>
  <Paragraphs>21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Örnek Etkinlik 1 Dünya’nın Katmanları</vt:lpstr>
      <vt:lpstr>Etkinliğin Amacı: Dünya’nın katmanlarını somut olarak gösterebilme:</vt:lpstr>
      <vt:lpstr>Örnek Etkinlik 2 Ay’ın Evreleri </vt:lpstr>
      <vt:lpstr>Etkinliğin Amacı: Öğrencilerin Ayın evrelerini daha net anlamasına yardımcı olur. Model hazırlama becerilerini desteklemek. Güneş ve Ay arasında ilişki kurar.</vt:lpstr>
      <vt:lpstr>Örnek Etkinlik 3  Güneş ve Ay Tutulması</vt:lpstr>
      <vt:lpstr>Etkinliğin Amacı: Güneş ve Ay tutulmasının nasıl gerçekleştiğini modellemek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Örnek Etkinlik 1 Dünya’nın Katmanları</dc:title>
  <dc:creator>Eren CEYLAN</dc:creator>
  <cp:lastModifiedBy>Eren CEYLAN</cp:lastModifiedBy>
  <cp:revision>2</cp:revision>
  <dcterms:created xsi:type="dcterms:W3CDTF">2020-04-06T17:42:14Z</dcterms:created>
  <dcterms:modified xsi:type="dcterms:W3CDTF">2020-04-06T17:43:52Z</dcterms:modified>
</cp:coreProperties>
</file>