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802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17543B-4B84-42BF-A0A2-B64AF658385D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021321-D469-4378-85CB-B7F384AA003D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00C418-96AC-4364-B6C7-4BDBC8D40AAC}" type="slidenum">
              <a:rPr lang="tr-TR" smtClean="0"/>
              <a:pPr/>
              <a:t>2</a:t>
            </a:fld>
            <a:endParaRPr lang="tr-TR" smtClean="0"/>
          </a:p>
        </p:txBody>
      </p:sp>
      <p:sp>
        <p:nvSpPr>
          <p:cNvPr id="136195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705486-156A-4FC9-8A79-1054F1363C4C}" type="slidenum">
              <a:rPr lang="tr-TR" smtClean="0"/>
              <a:pPr/>
              <a:t>11</a:t>
            </a:fld>
            <a:endParaRPr lang="tr-TR" smtClean="0"/>
          </a:p>
        </p:txBody>
      </p:sp>
      <p:sp>
        <p:nvSpPr>
          <p:cNvPr id="145411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45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A3EFF7-245C-4569-A1EE-297C2C2CD571}" type="slidenum">
              <a:rPr lang="tr-TR" smtClean="0"/>
              <a:pPr/>
              <a:t>12</a:t>
            </a:fld>
            <a:endParaRPr lang="tr-TR" smtClean="0"/>
          </a:p>
        </p:txBody>
      </p:sp>
      <p:sp>
        <p:nvSpPr>
          <p:cNvPr id="146435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46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E45683-9F51-4043-9460-56BE073307AB}" type="slidenum">
              <a:rPr lang="tr-TR" smtClean="0"/>
              <a:pPr/>
              <a:t>13</a:t>
            </a:fld>
            <a:endParaRPr lang="tr-TR" smtClean="0"/>
          </a:p>
        </p:txBody>
      </p:sp>
      <p:sp>
        <p:nvSpPr>
          <p:cNvPr id="147459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47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230ECF-B6E1-48D7-A49D-0B7C4372F0B4}" type="slidenum">
              <a:rPr lang="tr-TR" smtClean="0"/>
              <a:pPr/>
              <a:t>14</a:t>
            </a:fld>
            <a:endParaRPr lang="tr-TR" smtClean="0"/>
          </a:p>
        </p:txBody>
      </p:sp>
      <p:sp>
        <p:nvSpPr>
          <p:cNvPr id="148483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9E831A-761E-4066-A187-A24D44E7C3F8}" type="slidenum">
              <a:rPr lang="tr-TR" smtClean="0"/>
              <a:pPr/>
              <a:t>15</a:t>
            </a:fld>
            <a:endParaRPr lang="tr-TR" smtClean="0"/>
          </a:p>
        </p:txBody>
      </p:sp>
      <p:sp>
        <p:nvSpPr>
          <p:cNvPr id="149507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49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B1F466-D2CC-4B12-9A4E-7469EB57AC62}" type="slidenum">
              <a:rPr lang="tr-TR" smtClean="0"/>
              <a:pPr/>
              <a:t>16</a:t>
            </a:fld>
            <a:endParaRPr lang="tr-TR" smtClean="0"/>
          </a:p>
        </p:txBody>
      </p:sp>
      <p:sp>
        <p:nvSpPr>
          <p:cNvPr id="150531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0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E06F59-CE65-47A4-AAB7-CFDB9B983780}" type="slidenum">
              <a:rPr lang="tr-TR" smtClean="0"/>
              <a:pPr/>
              <a:t>17</a:t>
            </a:fld>
            <a:endParaRPr lang="tr-TR" smtClean="0"/>
          </a:p>
        </p:txBody>
      </p:sp>
      <p:sp>
        <p:nvSpPr>
          <p:cNvPr id="151555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1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4D526A-33C4-4B52-A416-458ADEE8B509}" type="slidenum">
              <a:rPr lang="tr-TR" smtClean="0"/>
              <a:pPr/>
              <a:t>18</a:t>
            </a:fld>
            <a:endParaRPr lang="tr-TR" smtClean="0"/>
          </a:p>
        </p:txBody>
      </p:sp>
      <p:sp>
        <p:nvSpPr>
          <p:cNvPr id="152579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2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0B616E-A532-467D-B88D-DAEA50B01EF9}" type="slidenum">
              <a:rPr lang="tr-TR" smtClean="0"/>
              <a:pPr/>
              <a:t>19</a:t>
            </a:fld>
            <a:endParaRPr lang="tr-TR" smtClean="0"/>
          </a:p>
        </p:txBody>
      </p:sp>
      <p:sp>
        <p:nvSpPr>
          <p:cNvPr id="153603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3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96FFAD-7DE0-499E-B805-008E9F2906BE}" type="slidenum">
              <a:rPr lang="tr-TR" smtClean="0"/>
              <a:pPr/>
              <a:t>20</a:t>
            </a:fld>
            <a:endParaRPr lang="tr-TR" smtClean="0"/>
          </a:p>
        </p:txBody>
      </p:sp>
      <p:sp>
        <p:nvSpPr>
          <p:cNvPr id="154627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4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F190D6-54EF-4DD5-9BAB-4264259742FA}" type="slidenum">
              <a:rPr lang="tr-TR" smtClean="0"/>
              <a:pPr/>
              <a:t>3</a:t>
            </a:fld>
            <a:endParaRPr lang="tr-TR" smtClean="0"/>
          </a:p>
        </p:txBody>
      </p:sp>
      <p:sp>
        <p:nvSpPr>
          <p:cNvPr id="137219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37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4B3D797-E6E7-4AAA-899F-090FAF528EB4}" type="slidenum">
              <a:rPr lang="tr-TR" smtClean="0"/>
              <a:pPr/>
              <a:t>21</a:t>
            </a:fld>
            <a:endParaRPr lang="tr-TR" smtClean="0"/>
          </a:p>
        </p:txBody>
      </p:sp>
      <p:sp>
        <p:nvSpPr>
          <p:cNvPr id="155651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5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E5B203-A936-4BE1-AAE5-DCCCF4071B0B}" type="slidenum">
              <a:rPr lang="tr-TR" smtClean="0"/>
              <a:pPr/>
              <a:t>22</a:t>
            </a:fld>
            <a:endParaRPr lang="tr-TR" smtClean="0"/>
          </a:p>
        </p:txBody>
      </p:sp>
      <p:sp>
        <p:nvSpPr>
          <p:cNvPr id="156675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6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AF3914-F782-40EF-9F25-46A7FA3B88D9}" type="slidenum">
              <a:rPr lang="tr-TR" smtClean="0"/>
              <a:pPr/>
              <a:t>23</a:t>
            </a:fld>
            <a:endParaRPr lang="tr-TR" smtClean="0"/>
          </a:p>
        </p:txBody>
      </p:sp>
      <p:sp>
        <p:nvSpPr>
          <p:cNvPr id="157699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7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870905-5E03-4E0A-B424-BD43473E22AC}" type="slidenum">
              <a:rPr lang="tr-TR" smtClean="0"/>
              <a:pPr/>
              <a:t>24</a:t>
            </a:fld>
            <a:endParaRPr lang="tr-TR" smtClean="0"/>
          </a:p>
        </p:txBody>
      </p:sp>
      <p:sp>
        <p:nvSpPr>
          <p:cNvPr id="158723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8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460E3C-CD1F-4505-9D20-0383F98AF28E}" type="slidenum">
              <a:rPr lang="tr-TR" smtClean="0"/>
              <a:pPr/>
              <a:t>4</a:t>
            </a:fld>
            <a:endParaRPr lang="tr-TR" smtClean="0"/>
          </a:p>
        </p:txBody>
      </p:sp>
      <p:sp>
        <p:nvSpPr>
          <p:cNvPr id="138243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CBA125-B960-45A3-ADB8-F2CBE1DB4D06}" type="slidenum">
              <a:rPr lang="tr-TR" smtClean="0"/>
              <a:pPr/>
              <a:t>5</a:t>
            </a:fld>
            <a:endParaRPr lang="tr-TR" smtClean="0"/>
          </a:p>
        </p:txBody>
      </p:sp>
      <p:sp>
        <p:nvSpPr>
          <p:cNvPr id="139267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39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8F1EEB-F9F5-421D-A628-B5381C7725EA}" type="slidenum">
              <a:rPr lang="tr-TR" smtClean="0"/>
              <a:pPr/>
              <a:t>6</a:t>
            </a:fld>
            <a:endParaRPr lang="tr-TR" smtClean="0"/>
          </a:p>
        </p:txBody>
      </p:sp>
      <p:sp>
        <p:nvSpPr>
          <p:cNvPr id="140291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40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56A75A-120B-466F-AD15-93C2E2DA6058}" type="slidenum">
              <a:rPr lang="tr-TR" smtClean="0"/>
              <a:pPr/>
              <a:t>7</a:t>
            </a:fld>
            <a:endParaRPr lang="tr-TR" smtClean="0"/>
          </a:p>
        </p:txBody>
      </p:sp>
      <p:sp>
        <p:nvSpPr>
          <p:cNvPr id="141315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41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91D014-0EF1-4C50-AD99-28948BF84A2A}" type="slidenum">
              <a:rPr lang="tr-TR" smtClean="0"/>
              <a:pPr/>
              <a:t>8</a:t>
            </a:fld>
            <a:endParaRPr lang="tr-TR" smtClean="0"/>
          </a:p>
        </p:txBody>
      </p:sp>
      <p:sp>
        <p:nvSpPr>
          <p:cNvPr id="142339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C5F0142-00FC-4F55-A061-33C971BF0B2B}" type="slidenum">
              <a:rPr lang="tr-TR" smtClean="0"/>
              <a:pPr/>
              <a:t>9</a:t>
            </a:fld>
            <a:endParaRPr lang="tr-TR" smtClean="0"/>
          </a:p>
        </p:txBody>
      </p:sp>
      <p:sp>
        <p:nvSpPr>
          <p:cNvPr id="143363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43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B0708F-F4CF-4279-BC17-17337536FC0A}" type="slidenum">
              <a:rPr lang="tr-TR" smtClean="0"/>
              <a:pPr/>
              <a:t>10</a:t>
            </a:fld>
            <a:endParaRPr lang="tr-TR" smtClean="0"/>
          </a:p>
        </p:txBody>
      </p:sp>
      <p:sp>
        <p:nvSpPr>
          <p:cNvPr id="144387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44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49D33-54FF-413C-9A3C-F9F2BFCD0BF7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15347-B90D-413D-BC76-0A2D8224C95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49D33-54FF-413C-9A3C-F9F2BFCD0BF7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15347-B90D-413D-BC76-0A2D8224C95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49D33-54FF-413C-9A3C-F9F2BFCD0BF7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15347-B90D-413D-BC76-0A2D8224C95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131445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456113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40F78-1CB6-4B3B-9E7F-D20BCF25D0B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49D33-54FF-413C-9A3C-F9F2BFCD0BF7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15347-B90D-413D-BC76-0A2D8224C95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49D33-54FF-413C-9A3C-F9F2BFCD0BF7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15347-B90D-413D-BC76-0A2D8224C95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49D33-54FF-413C-9A3C-F9F2BFCD0BF7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15347-B90D-413D-BC76-0A2D8224C95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49D33-54FF-413C-9A3C-F9F2BFCD0BF7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15347-B90D-413D-BC76-0A2D8224C95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49D33-54FF-413C-9A3C-F9F2BFCD0BF7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15347-B90D-413D-BC76-0A2D8224C95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49D33-54FF-413C-9A3C-F9F2BFCD0BF7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15347-B90D-413D-BC76-0A2D8224C95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49D33-54FF-413C-9A3C-F9F2BFCD0BF7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15347-B90D-413D-BC76-0A2D8224C95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49D33-54FF-413C-9A3C-F9F2BFCD0BF7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15347-B90D-413D-BC76-0A2D8224C95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049D33-54FF-413C-9A3C-F9F2BFCD0BF7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015347-B90D-413D-BC76-0A2D8224C954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               KAYAÇLAR ve MİNERALLER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KARBONATLAR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tr-TR" smtClean="0"/>
              <a:t>Kalsit (CaCO</a:t>
            </a:r>
            <a:r>
              <a:rPr lang="tr-TR" baseline="-25000" smtClean="0"/>
              <a:t>3</a:t>
            </a:r>
            <a:r>
              <a:rPr lang="tr-TR" smtClean="0"/>
              <a:t>) (mermerin ana yapı maddesi)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tr-TR" smtClean="0"/>
              <a:t>Magnezit 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tr-TR" smtClean="0"/>
              <a:t>Dolomit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tr-TR" smtClean="0"/>
              <a:t>Siderit</a:t>
            </a:r>
          </a:p>
          <a:p>
            <a:pPr marL="609600" indent="-609600" eaLnBrk="1" hangingPunct="1">
              <a:buFontTx/>
              <a:buNone/>
            </a:pPr>
            <a:r>
              <a:rPr lang="tr-TR" smtClean="0"/>
              <a:t>Kireç taşlarının ana yapı maddeleri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FOSFATLAR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Apatit (3Ca3(PO4)2.CaF2</a:t>
            </a:r>
          </a:p>
          <a:p>
            <a:pPr eaLnBrk="1" hangingPunct="1"/>
            <a:r>
              <a:rPr lang="tr-TR" smtClean="0"/>
              <a:t>Strengit (Fe)</a:t>
            </a:r>
          </a:p>
          <a:p>
            <a:pPr eaLnBrk="1" hangingPunct="1"/>
            <a:r>
              <a:rPr lang="tr-TR" smtClean="0"/>
              <a:t>Miktarları az</a:t>
            </a:r>
          </a:p>
          <a:p>
            <a:pPr eaLnBrk="1" hangingPunct="1"/>
            <a:r>
              <a:rPr lang="tr-TR" smtClean="0"/>
              <a:t>Püskürük kayalar</a:t>
            </a:r>
          </a:p>
          <a:p>
            <a:pPr eaLnBrk="1" hangingPunct="1"/>
            <a:r>
              <a:rPr lang="tr-TR" smtClean="0"/>
              <a:t>Humid bölgelerin asit toprakları</a:t>
            </a:r>
          </a:p>
          <a:p>
            <a:pPr eaLnBrk="1" hangingPunct="1"/>
            <a:r>
              <a:rPr lang="tr-TR" smtClean="0"/>
              <a:t>Fe, Al, organik fosfatlar</a:t>
            </a:r>
          </a:p>
          <a:p>
            <a:pPr eaLnBrk="1" hangingPunct="1"/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FELDİSPATLAR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Na, Ca ve Mg alumino silikatlar (susuz)</a:t>
            </a:r>
          </a:p>
          <a:p>
            <a:pPr eaLnBrk="1" hangingPunct="1"/>
            <a:r>
              <a:rPr lang="tr-TR" smtClean="0"/>
              <a:t>Püskürük ve tortul kayada % 60</a:t>
            </a:r>
          </a:p>
          <a:p>
            <a:pPr eaLnBrk="1" hangingPunct="1"/>
            <a:r>
              <a:rPr lang="tr-TR" smtClean="0"/>
              <a:t>Sert, beyaz, sarı, pembe, kırmızı renklerde</a:t>
            </a:r>
          </a:p>
          <a:p>
            <a:pPr eaLnBrk="1" hangingPunct="1"/>
            <a:r>
              <a:rPr lang="tr-TR" smtClean="0"/>
              <a:t>Ortoklas (K) çok yaygın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AMFİBOL-PİROKSENLER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Ca, mg, Na alumino silikatlar</a:t>
            </a:r>
          </a:p>
          <a:p>
            <a:pPr eaLnBrk="1" hangingPunct="1"/>
            <a:r>
              <a:rPr lang="tr-TR" smtClean="0"/>
              <a:t>Hornblend: metamorfik ve püskürük</a:t>
            </a:r>
          </a:p>
          <a:p>
            <a:pPr eaLnBrk="1" hangingPunct="1"/>
            <a:r>
              <a:rPr lang="tr-TR" smtClean="0"/>
              <a:t>Bulunduğu kayalar: granit, siyenit, gnays</a:t>
            </a:r>
          </a:p>
          <a:p>
            <a:pPr eaLnBrk="1" hangingPunct="1"/>
            <a:r>
              <a:rPr lang="tr-TR" smtClean="0"/>
              <a:t>Cilalı, parlak görünümlü</a:t>
            </a:r>
          </a:p>
          <a:p>
            <a:pPr eaLnBrk="1" hangingPunct="1"/>
            <a:r>
              <a:rPr lang="tr-TR" smtClean="0"/>
              <a:t>Koyu yeşil ve siyah</a:t>
            </a:r>
          </a:p>
          <a:p>
            <a:pPr eaLnBrk="1" hangingPunct="1"/>
            <a:r>
              <a:rPr lang="tr-TR" smtClean="0"/>
              <a:t>Püskürük kayalarda % 17</a:t>
            </a:r>
          </a:p>
          <a:p>
            <a:pPr eaLnBrk="1" hangingPunct="1"/>
            <a:r>
              <a:rPr lang="tr-TR" smtClean="0"/>
              <a:t>Kil oluşumunda önemli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TURMALİN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Fe ve Mg içeren borlu mineral</a:t>
            </a:r>
          </a:p>
          <a:p>
            <a:pPr eaLnBrk="1" hangingPunct="1"/>
            <a:r>
              <a:rPr lang="tr-TR" smtClean="0"/>
              <a:t>Boro –Al silikat</a:t>
            </a:r>
          </a:p>
          <a:p>
            <a:pPr eaLnBrk="1" hangingPunct="1"/>
            <a:r>
              <a:rPr lang="tr-TR" smtClean="0"/>
              <a:t>Miktarları az</a:t>
            </a:r>
          </a:p>
          <a:p>
            <a:pPr eaLnBrk="1" hangingPunct="1"/>
            <a:r>
              <a:rPr lang="tr-TR" smtClean="0"/>
              <a:t>Nemli bölgeler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731838"/>
          </a:xfrm>
        </p:spPr>
        <p:txBody>
          <a:bodyPr/>
          <a:lstStyle/>
          <a:p>
            <a:pPr eaLnBrk="1" hangingPunct="1">
              <a:defRPr/>
            </a:pPr>
            <a:r>
              <a:rPr lang="tr-TR" sz="3600" smtClean="0"/>
              <a:t>PİRİT-JİPS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12875"/>
            <a:ext cx="7772400" cy="46831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smtClean="0"/>
              <a:t>PİRİT:</a:t>
            </a:r>
          </a:p>
          <a:p>
            <a:pPr eaLnBrk="1" hangingPunct="1">
              <a:buFontTx/>
              <a:buNone/>
            </a:pPr>
            <a:r>
              <a:rPr lang="tr-TR" smtClean="0"/>
              <a:t>Fe ve S</a:t>
            </a:r>
          </a:p>
          <a:p>
            <a:pPr eaLnBrk="1" hangingPunct="1">
              <a:buFontTx/>
              <a:buNone/>
            </a:pPr>
            <a:r>
              <a:rPr lang="tr-TR" smtClean="0"/>
              <a:t>JİPS:</a:t>
            </a:r>
          </a:p>
          <a:p>
            <a:pPr eaLnBrk="1" hangingPunct="1">
              <a:buFontTx/>
              <a:buNone/>
            </a:pPr>
            <a:r>
              <a:rPr lang="tr-TR" smtClean="0"/>
              <a:t>Arid bölge topraklarında</a:t>
            </a:r>
          </a:p>
          <a:p>
            <a:pPr eaLnBrk="1" hangingPunct="1">
              <a:buFontTx/>
              <a:buNone/>
            </a:pPr>
            <a:r>
              <a:rPr lang="tr-TR" smtClean="0"/>
              <a:t>CaSO4.2H2O</a:t>
            </a:r>
          </a:p>
          <a:p>
            <a:pPr eaLnBrk="1" hangingPunct="1">
              <a:buFontTx/>
              <a:buNone/>
            </a:pPr>
            <a:r>
              <a:rPr lang="tr-TR" smtClean="0"/>
              <a:t>Susuz jips- Anhidrit</a:t>
            </a:r>
          </a:p>
          <a:p>
            <a:pPr eaLnBrk="1" hangingPunct="1">
              <a:buFontTx/>
              <a:buNone/>
            </a:pPr>
            <a:r>
              <a:rPr lang="tr-TR" smtClean="0"/>
              <a:t>Alkali toprak ıslahı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KİL MİNERALLERİ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Feldispat, mika ve diğer silikat ayrışması ile oluşan </a:t>
            </a:r>
          </a:p>
          <a:p>
            <a:pPr eaLnBrk="1" hangingPunct="1"/>
            <a:r>
              <a:rPr lang="tr-TR" sz="2800" smtClean="0"/>
              <a:t>HİDRO ALİMİNYUM ve DEMİR SİLİKAT</a:t>
            </a:r>
          </a:p>
          <a:p>
            <a:pPr eaLnBrk="1" hangingPunct="1"/>
            <a:r>
              <a:rPr lang="tr-TR" sz="2800" smtClean="0"/>
              <a:t>Sekonder mineraller Na, K, Ca, Mg’u yıkanmaya karşı korur</a:t>
            </a:r>
          </a:p>
          <a:p>
            <a:pPr eaLnBrk="1" hangingPunct="1"/>
            <a:endParaRPr lang="tr-TR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4000" smtClean="0"/>
              <a:t>KAYALAR</a:t>
            </a:r>
            <a:br>
              <a:rPr lang="tr-TR" sz="4000" smtClean="0"/>
            </a:br>
            <a:r>
              <a:rPr lang="tr-TR" sz="4000" smtClean="0"/>
              <a:t>1. PÜSKÜRÜK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/>
            <a:r>
              <a:rPr lang="tr-TR" smtClean="0"/>
              <a:t>Mağmanın soğuması ile</a:t>
            </a:r>
          </a:p>
          <a:p>
            <a:pPr marL="609600" indent="-609600" eaLnBrk="1" hangingPunct="1"/>
            <a:r>
              <a:rPr lang="tr-TR" smtClean="0"/>
              <a:t>Fe ve Mg içerenler bazik kayalar (koyu)</a:t>
            </a:r>
          </a:p>
          <a:p>
            <a:pPr marL="609600" indent="-609600" eaLnBrk="1" hangingPunct="1"/>
            <a:r>
              <a:rPr lang="tr-TR" smtClean="0"/>
              <a:t>Si içerenler asit kayalar (açık)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tr-TR" smtClean="0"/>
              <a:t>İç püskürük (iri kristalli-yavaş soğuma)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tr-TR" smtClean="0"/>
              <a:t>Dış püskürük (yüzeye yakın-çabuk soğuma)</a:t>
            </a:r>
          </a:p>
          <a:p>
            <a:pPr marL="609600" indent="-609600" eaLnBrk="1" hangingPunct="1">
              <a:buFontTx/>
              <a:buNone/>
            </a:pPr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4000" smtClean="0"/>
              <a:t>Püskürük kayalar: ergimiş magmanın soğuması ile</a:t>
            </a:r>
          </a:p>
        </p:txBody>
      </p:sp>
      <p:graphicFrame>
        <p:nvGraphicFramePr>
          <p:cNvPr id="117763" name="Group 3"/>
          <p:cNvGraphicFramePr>
            <a:graphicFrameLocks noGrp="1"/>
          </p:cNvGraphicFramePr>
          <p:nvPr>
            <p:ph idx="1"/>
          </p:nvPr>
        </p:nvGraphicFramePr>
        <p:xfrm>
          <a:off x="755650" y="1700213"/>
          <a:ext cx="7772400" cy="4776788"/>
        </p:xfrm>
        <a:graphic>
          <a:graphicData uri="http://schemas.openxmlformats.org/drawingml/2006/table">
            <a:tbl>
              <a:tblPr/>
              <a:tblGrid>
                <a:gridCol w="3886200"/>
                <a:gridCol w="3886200"/>
              </a:tblGrid>
              <a:tr h="1303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Granit</a:t>
                      </a: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: açık renkli, iri ve orta büyüklükte mineral kristaller, iç püskürük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Kuvars ve feldispatlar, az miktarda mika, amfibol ve demir oksitler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01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Diorit</a:t>
                      </a: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: gri ve koyu gri renkli, iri ve orta büyüklükte mineraller, dış püskürük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Kuvars az veya yok, fazla miktarda feldispat ve amfibol ile az miktarda mika ve demir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Bazalt</a:t>
                      </a: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: koyu gri ve siyah renkli, ince taneli, dış püskürük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Kuvars yok, feldispat ve prioksen, az miktarda demir oksit ve biotit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2. TORTUL KAYALAR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400" smtClean="0"/>
              <a:t>Mineral materyalin sular içinde çökelmesi ve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smtClean="0"/>
              <a:t>Basınç etkisiyle pekişmesi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smtClean="0"/>
              <a:t>Aşınma ve ayrışma, taşınma, birikim ve taşlaşma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smtClean="0"/>
              <a:t>Özellikleri: tabakalı oluşum, fosillidirler, renkli, aşınma ve su dalgası izleri taşırlar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smtClean="0"/>
              <a:t>Örnek: 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smtClean="0"/>
              <a:t>Konglomera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smtClean="0"/>
              <a:t>Kum taşları, 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smtClean="0"/>
              <a:t>Kireç taşları (kalker)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smtClean="0"/>
              <a:t>Dolomitler, 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smtClean="0"/>
              <a:t>Şeyl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TOPRAK ANA MADDESİ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tr-TR" smtClean="0"/>
              <a:t>İnorganik ana materyal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tr-TR" smtClean="0">
                <a:solidFill>
                  <a:srgbClr val="002060"/>
                </a:solidFill>
              </a:rPr>
              <a:t>     KAYAÇLAR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tr-TR" smtClean="0"/>
              <a:t>	-püskürük, metamorfik, tortul kayalar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tr-TR" smtClean="0"/>
              <a:t>	</a:t>
            </a:r>
            <a:r>
              <a:rPr lang="tr-TR" smtClean="0">
                <a:solidFill>
                  <a:srgbClr val="002060"/>
                </a:solidFill>
              </a:rPr>
              <a:t>Mineral: </a:t>
            </a:r>
          </a:p>
          <a:p>
            <a:pPr marL="609600" indent="-609600" eaLnBrk="1" hangingPunct="1">
              <a:lnSpc>
                <a:spcPct val="90000"/>
              </a:lnSpc>
              <a:buFontTx/>
              <a:buChar char="-"/>
            </a:pPr>
            <a:r>
              <a:rPr lang="tr-TR" smtClean="0"/>
              <a:t>doğal bir inorganik madde</a:t>
            </a:r>
          </a:p>
          <a:p>
            <a:pPr marL="609600" indent="-609600" eaLnBrk="1" hangingPunct="1">
              <a:lnSpc>
                <a:spcPct val="90000"/>
              </a:lnSpc>
              <a:buFontTx/>
              <a:buChar char="-"/>
            </a:pPr>
            <a:r>
              <a:rPr lang="tr-TR" smtClean="0"/>
              <a:t>Kimyasal bileşimi belirli</a:t>
            </a:r>
          </a:p>
          <a:p>
            <a:pPr marL="609600" indent="-609600" eaLnBrk="1" hangingPunct="1">
              <a:lnSpc>
                <a:spcPct val="90000"/>
              </a:lnSpc>
              <a:buFontTx/>
              <a:buChar char="-"/>
            </a:pPr>
            <a:r>
              <a:rPr lang="tr-TR" smtClean="0"/>
              <a:t>Kristal şekli, dilinim, sertlik, renk çizgileri, özgül ağırlık, çözünürlük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4000" smtClean="0"/>
              <a:t>Tortul kayalar: ayrışma ürünlerinin pekişmesiyle</a:t>
            </a:r>
          </a:p>
        </p:txBody>
      </p:sp>
      <p:graphicFrame>
        <p:nvGraphicFramePr>
          <p:cNvPr id="121859" name="Group 3"/>
          <p:cNvGraphicFramePr>
            <a:graphicFrameLocks noGrp="1"/>
          </p:cNvGraphicFramePr>
          <p:nvPr>
            <p:ph idx="1"/>
          </p:nvPr>
        </p:nvGraphicFramePr>
        <p:xfrm>
          <a:off x="685800" y="1981200"/>
          <a:ext cx="7772400" cy="4297680"/>
        </p:xfrm>
        <a:graphic>
          <a:graphicData uri="http://schemas.openxmlformats.org/drawingml/2006/table">
            <a:tbl>
              <a:tblPr/>
              <a:tblGrid>
                <a:gridCol w="3886200"/>
                <a:gridCol w="3886200"/>
              </a:tblGrid>
              <a:tr h="1371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Kum taşları</a:t>
                      </a: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: griden kırmızıya kadar değişen renk, granül ve poroz strüktür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Esas olarak kuvars, bir miktar CaCO3, FeO ve kil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Şeyl</a:t>
                      </a: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: açıktan koyuya çeşitli renklerde, ince levhalı yapılı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Kil ve bir miktar organik madde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Kireç taşları</a:t>
                      </a: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: açık gri ve sarı renkli, ince taneli ve sıkı yapılı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Kalsit, dolomit ile az miktarda FeO, kil, fosfat, 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4000" smtClean="0"/>
              <a:t>Tortul kayaçların kimyasal bileşimi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pic>
        <p:nvPicPr>
          <p:cNvPr id="5018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0113" y="1700213"/>
            <a:ext cx="6213475" cy="460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TORTUL KAYALAR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Konglomera: tane boyu 20cm-2 mm</a:t>
            </a:r>
          </a:p>
          <a:p>
            <a:pPr eaLnBrk="1" hangingPunct="1">
              <a:buFontTx/>
              <a:buNone/>
            </a:pPr>
            <a:r>
              <a:rPr lang="tr-TR" smtClean="0"/>
              <a:t>Kuvars, gnays, granitin silisli, kalkerli, killi,</a:t>
            </a:r>
          </a:p>
          <a:p>
            <a:pPr eaLnBrk="1" hangingPunct="1">
              <a:buFontTx/>
              <a:buNone/>
            </a:pPr>
            <a:r>
              <a:rPr lang="tr-TR" smtClean="0"/>
              <a:t>demirli çimentolayıcı maddelerle</a:t>
            </a:r>
          </a:p>
          <a:p>
            <a:pPr eaLnBrk="1" hangingPunct="1">
              <a:buFontTx/>
              <a:buNone/>
            </a:pPr>
            <a:r>
              <a:rPr lang="tr-TR" smtClean="0"/>
              <a:t>Bağlanmasıyla</a:t>
            </a:r>
          </a:p>
          <a:p>
            <a:pPr eaLnBrk="1" hangingPunct="1">
              <a:buFontTx/>
              <a:buNone/>
            </a:pPr>
            <a:r>
              <a:rPr lang="tr-TR" smtClean="0"/>
              <a:t>* Kum taşları: kuvarsın silisli minerallerle çimentolanmasıyla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smtClean="0"/>
              <a:t>Metamorfik kayalar: sıcaklık ve basınç altında değişime uğrayarak</a:t>
            </a:r>
          </a:p>
        </p:txBody>
      </p:sp>
      <p:graphicFrame>
        <p:nvGraphicFramePr>
          <p:cNvPr id="128003" name="Group 3"/>
          <p:cNvGraphicFramePr>
            <a:graphicFrameLocks noGrp="1"/>
          </p:cNvGraphicFramePr>
          <p:nvPr>
            <p:ph idx="1"/>
          </p:nvPr>
        </p:nvGraphicFramePr>
        <p:xfrm>
          <a:off x="684213" y="1341438"/>
          <a:ext cx="7772400" cy="5143500"/>
        </p:xfrm>
        <a:graphic>
          <a:graphicData uri="http://schemas.openxmlformats.org/drawingml/2006/table">
            <a:tbl>
              <a:tblPr/>
              <a:tblGrid>
                <a:gridCol w="3886200"/>
                <a:gridCol w="3886200"/>
              </a:tblGrid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Gnays: açık ve koyu renkli, yapraklı tektür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Granitlerden oluşur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Şist: yapraklı strüktür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Bazalt ve şeylerden oluşur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Kuvarsit: açıktan koyuya değişen renk, sıkı yapılı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Kum taşlarından oluşur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Sleyt: griden siyaha kadar, sıkı ve yumuşak tekstür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Şeylerden oluşur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Mermer: beyazdan kırmızıya, yeşil veya siyah, sıkı yapılı, ince ve kaba tekstür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Kireç taşlarından oluşur, kalsit ve dolomitten ibaret olup az miktarda FeO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METAMORFİK KAYALAR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>
              <a:lnSpc>
                <a:spcPct val="80000"/>
              </a:lnSpc>
            </a:pPr>
            <a:r>
              <a:rPr lang="tr-TR" sz="2000" smtClean="0"/>
              <a:t>Hem metamorfik hem tortul kayalar</a:t>
            </a:r>
          </a:p>
          <a:p>
            <a:pPr marL="457200" indent="-457200" eaLnBrk="1" hangingPunct="1">
              <a:lnSpc>
                <a:spcPct val="80000"/>
              </a:lnSpc>
            </a:pPr>
            <a:r>
              <a:rPr lang="tr-TR" sz="2000" smtClean="0"/>
              <a:t>Büyük basınç, yüksek sıcaklık ile değişime uğramış</a:t>
            </a:r>
          </a:p>
          <a:p>
            <a:pPr marL="457200" indent="-457200" eaLnBrk="1" hangingPunct="1">
              <a:lnSpc>
                <a:spcPct val="80000"/>
              </a:lnSpc>
            </a:pPr>
            <a:r>
              <a:rPr lang="tr-TR" sz="2000" smtClean="0"/>
              <a:t>Metamorfizm: 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tr-TR" sz="2000" smtClean="0"/>
              <a:t>mevcut mineraller büyür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tr-TR" sz="2000" smtClean="0"/>
              <a:t>Yeniden dizilir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tr-TR" sz="2000" smtClean="0"/>
              <a:t>Yeni mineraller oluşur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tr-TR" sz="2000" smtClean="0"/>
              <a:t>Kimileri şekil değiştirip kaybolur</a:t>
            </a: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tr-TR" sz="2000" b="1" smtClean="0"/>
              <a:t>Tortul Kayalarda Oluşanlar : </a:t>
            </a:r>
            <a:r>
              <a:rPr lang="tr-TR" sz="2000" smtClean="0"/>
              <a:t>Konglomera şişt, kuvarsit şist,  sleyt, mikaşist, mermer, antrazit</a:t>
            </a: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tr-TR" sz="2000" b="1" smtClean="0"/>
              <a:t>Püskürük (Mağmatik) Kayalardan Oluşanlar : </a:t>
            </a:r>
            <a:r>
              <a:rPr lang="tr-TR" sz="2000" smtClean="0"/>
              <a:t>Granit gnays, Serpantin biyotit şist, klorit şisti, hornblende şisti (Bazalttan)   </a:t>
            </a:r>
            <a:br>
              <a:rPr lang="tr-TR" sz="2000" smtClean="0"/>
            </a:br>
            <a:endParaRPr lang="tr-TR" sz="2000" smtClean="0"/>
          </a:p>
          <a:p>
            <a:pPr marL="457200" indent="-457200" eaLnBrk="1" hangingPunct="1">
              <a:lnSpc>
                <a:spcPct val="80000"/>
              </a:lnSpc>
            </a:pPr>
            <a:endParaRPr lang="tr-TR" sz="2000" smtClean="0"/>
          </a:p>
          <a:p>
            <a:pPr marL="457200" indent="-457200" eaLnBrk="1" hangingPunct="1">
              <a:lnSpc>
                <a:spcPct val="80000"/>
              </a:lnSpc>
            </a:pPr>
            <a:endParaRPr lang="tr-TR" sz="2000" smtClean="0"/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endParaRPr lang="tr-TR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pPr eaLnBrk="1" hangingPunct="1">
              <a:defRPr/>
            </a:pPr>
            <a:r>
              <a:rPr lang="tr-TR" smtClean="0"/>
              <a:t>Mineral: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53000"/>
          </a:xfrm>
        </p:spPr>
        <p:txBody>
          <a:bodyPr/>
          <a:lstStyle/>
          <a:p>
            <a:pPr eaLnBrk="1" hangingPunct="1"/>
            <a:r>
              <a:rPr lang="tr-TR" sz="2800" smtClean="0"/>
              <a:t>Doğada bulunan, genellikle inorganik, belli fiziksel ve kimyasal özellikleri olan, kristal şekle sahip, katı (sıvı-civa) olan homojen MADDELER.</a:t>
            </a:r>
          </a:p>
          <a:p>
            <a:pPr eaLnBrk="1" hangingPunct="1">
              <a:buFontTx/>
              <a:buNone/>
            </a:pPr>
            <a:endParaRPr lang="tr-TR" sz="2800" smtClean="0"/>
          </a:p>
          <a:p>
            <a:pPr eaLnBrk="1" hangingPunct="1"/>
            <a:r>
              <a:rPr lang="tr-TR" sz="2800" smtClean="0"/>
              <a:t>107 element (90 doğal, 17 yapay)</a:t>
            </a:r>
          </a:p>
          <a:p>
            <a:pPr eaLnBrk="1" hangingPunct="1"/>
            <a:r>
              <a:rPr lang="tr-TR" sz="2800" smtClean="0">
                <a:cs typeface="Times New Roman" pitchFamily="18" charset="0"/>
              </a:rPr>
              <a:t>Primer mineraller: ergimiş magmanın soğuyarak</a:t>
            </a:r>
          </a:p>
          <a:p>
            <a:pPr eaLnBrk="1" hangingPunct="1">
              <a:buFontTx/>
              <a:buNone/>
            </a:pPr>
            <a:r>
              <a:rPr lang="tr-TR" sz="2800" smtClean="0">
                <a:cs typeface="Times New Roman" pitchFamily="18" charset="0"/>
              </a:rPr>
              <a:t>   sertleşmesi  (kuvars, feldispatlar)</a:t>
            </a:r>
          </a:p>
          <a:p>
            <a:pPr eaLnBrk="1" hangingPunct="1"/>
            <a:r>
              <a:rPr lang="tr-TR" sz="2800" smtClean="0">
                <a:cs typeface="Times New Roman" pitchFamily="18" charset="0"/>
              </a:rPr>
              <a:t>Sekonder mineraller: primer mineralin sıcaklık gaz ve sıvı etkisi ile değişimi (kil, hematit, limonit, jips)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smtClean="0"/>
              <a:t>YERYÜZÜ KABUĞUNDA EN FAZLA BULUNAN 8 ELEMENT</a:t>
            </a:r>
          </a:p>
        </p:txBody>
      </p:sp>
      <p:graphicFrame>
        <p:nvGraphicFramePr>
          <p:cNvPr id="87106" name="Group 66"/>
          <p:cNvGraphicFramePr>
            <a:graphicFrameLocks noGrp="1"/>
          </p:cNvGraphicFramePr>
          <p:nvPr/>
        </p:nvGraphicFramePr>
        <p:xfrm>
          <a:off x="838200" y="1951038"/>
          <a:ext cx="7467600" cy="3870960"/>
        </p:xfrm>
        <a:graphic>
          <a:graphicData uri="http://schemas.openxmlformats.org/drawingml/2006/table">
            <a:tbl>
              <a:tblPr/>
              <a:tblGrid>
                <a:gridCol w="1979613"/>
                <a:gridCol w="1169987"/>
                <a:gridCol w="1169988"/>
                <a:gridCol w="1169987"/>
                <a:gridCol w="1978025"/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Elementler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Ağırlık %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Hacim %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Oksitler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Ağırlık %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46.6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91.77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Si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2.77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0.88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SiO</a:t>
                      </a:r>
                      <a:r>
                        <a:rPr kumimoji="0" lang="tr-TR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59.3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Al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8.1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0.76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Al</a:t>
                      </a:r>
                      <a:r>
                        <a:rPr kumimoji="0" lang="tr-TR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</a:t>
                      </a:r>
                      <a:r>
                        <a:rPr kumimoji="0" lang="tr-TR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15.1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Fe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5.0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0.68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Fe</a:t>
                      </a:r>
                      <a:r>
                        <a:rPr kumimoji="0" lang="tr-TR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</a:t>
                      </a:r>
                      <a:r>
                        <a:rPr kumimoji="0" lang="tr-TR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7.2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3.6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1.48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CaO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7.9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Na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2.8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1.60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Na</a:t>
                      </a:r>
                      <a:r>
                        <a:rPr kumimoji="0" lang="tr-TR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3.8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2.6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2.14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</a:t>
                      </a:r>
                      <a:r>
                        <a:rPr kumimoji="0" lang="tr-TR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3.1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Mg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2.1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0.56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MgO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3.5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333375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tr-TR" sz="3200" smtClean="0"/>
              <a:t>Toprakta en fazla bulunan primer ve sekonder mineraller</a:t>
            </a:r>
          </a:p>
        </p:txBody>
      </p:sp>
      <p:graphicFrame>
        <p:nvGraphicFramePr>
          <p:cNvPr id="91179" name="Group 43"/>
          <p:cNvGraphicFramePr>
            <a:graphicFrameLocks noGrp="1"/>
          </p:cNvGraphicFramePr>
          <p:nvPr/>
        </p:nvGraphicFramePr>
        <p:xfrm>
          <a:off x="838200" y="1371600"/>
          <a:ext cx="7162800" cy="5173664"/>
        </p:xfrm>
        <a:graphic>
          <a:graphicData uri="http://schemas.openxmlformats.org/drawingml/2006/table">
            <a:tbl>
              <a:tblPr/>
              <a:tblGrid>
                <a:gridCol w="4495800"/>
                <a:gridCol w="2667000"/>
              </a:tblGrid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Primer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Sekonder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Kuvars 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Kalsit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5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Ortoklas </a:t>
                      </a:r>
                      <a:endParaRPr kumimoji="0" lang="tr-TR" sz="2000" b="1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Dolomit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Muskovit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Jips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Biotit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Apatit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Hornblend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Limonit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Olivin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Hematit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5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Gibsit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Opal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Kil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3830" name="Rectangle 38"/>
          <p:cNvSpPr>
            <a:spLocks noChangeArrowheads="1"/>
          </p:cNvSpPr>
          <p:nvPr/>
        </p:nvSpPr>
        <p:spPr bwMode="auto">
          <a:xfrm>
            <a:off x="0" y="4953000"/>
            <a:ext cx="9144000" cy="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Mineraller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tr-TR" sz="2800" u="sng" smtClean="0"/>
              <a:t>Oksit ve hidroksit mineraller</a:t>
            </a:r>
            <a:r>
              <a:rPr lang="tr-TR" sz="2800" smtClean="0"/>
              <a:t>: Oksijenin silisyum ve demir ile birleşmesi (hematit/Fe</a:t>
            </a:r>
            <a:r>
              <a:rPr lang="tr-TR" sz="2800" baseline="-25000" smtClean="0"/>
              <a:t>2</a:t>
            </a:r>
            <a:r>
              <a:rPr lang="tr-TR" sz="2800" smtClean="0"/>
              <a:t>O</a:t>
            </a:r>
            <a:r>
              <a:rPr lang="tr-TR" sz="2800" baseline="-25000" smtClean="0"/>
              <a:t>3</a:t>
            </a:r>
            <a:r>
              <a:rPr lang="tr-TR" sz="2800" smtClean="0"/>
              <a:t> oksit, limonit (Fe</a:t>
            </a:r>
            <a:r>
              <a:rPr lang="tr-TR" sz="2800" baseline="-25000" smtClean="0"/>
              <a:t>2</a:t>
            </a:r>
            <a:r>
              <a:rPr lang="tr-TR" sz="2800" smtClean="0"/>
              <a:t>O</a:t>
            </a:r>
            <a:r>
              <a:rPr lang="tr-TR" sz="2800" baseline="-25000" smtClean="0"/>
              <a:t>3</a:t>
            </a:r>
            <a:r>
              <a:rPr lang="tr-TR" sz="2800" smtClean="0"/>
              <a:t>.3H</a:t>
            </a:r>
            <a:r>
              <a:rPr lang="tr-TR" sz="2800" baseline="-25000" smtClean="0"/>
              <a:t>2</a:t>
            </a:r>
            <a:r>
              <a:rPr lang="tr-TR" sz="2800" smtClean="0"/>
              <a:t>O hidroksit)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tr-TR" sz="2800" u="sng" smtClean="0"/>
              <a:t>Karbonat mineraller:</a:t>
            </a:r>
            <a:r>
              <a:rPr lang="tr-TR" sz="2800" smtClean="0"/>
              <a:t> Ca ve Mg gibi bazik bileşiklerin karbonik asit (H</a:t>
            </a:r>
            <a:r>
              <a:rPr lang="tr-TR" sz="2800" baseline="-25000" smtClean="0"/>
              <a:t>2</a:t>
            </a:r>
            <a:r>
              <a:rPr lang="tr-TR" sz="2800" smtClean="0"/>
              <a:t>CO</a:t>
            </a:r>
            <a:r>
              <a:rPr lang="tr-TR" sz="2800" baseline="-25000" smtClean="0"/>
              <a:t>3</a:t>
            </a:r>
            <a:r>
              <a:rPr lang="tr-TR" sz="2800" smtClean="0"/>
              <a:t>) ile birleşmesi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tr-TR" sz="2800" u="sng" smtClean="0"/>
              <a:t>Silikat mineralleri:</a:t>
            </a:r>
            <a:r>
              <a:rPr lang="tr-TR" sz="2800" smtClean="0"/>
              <a:t> Na, K, Ca, Mg, Fe ve Al’un silis asitlerle (H</a:t>
            </a:r>
            <a:r>
              <a:rPr lang="tr-TR" sz="2800" baseline="-25000" smtClean="0"/>
              <a:t>4</a:t>
            </a:r>
            <a:r>
              <a:rPr lang="tr-TR" sz="2800" smtClean="0"/>
              <a:t>SiO</a:t>
            </a:r>
            <a:r>
              <a:rPr lang="tr-TR" sz="2800" baseline="-25000" smtClean="0"/>
              <a:t>4</a:t>
            </a:r>
            <a:r>
              <a:rPr lang="tr-TR" sz="2800" smtClean="0"/>
              <a:t>) birleşmesi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MİKALAR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/>
            <a:r>
              <a:rPr lang="tr-TR" smtClean="0"/>
              <a:t>K, Mg, Na ve Li un silikatları</a:t>
            </a:r>
          </a:p>
          <a:p>
            <a:pPr marL="609600" indent="-609600" eaLnBrk="1" hangingPunct="1"/>
            <a:r>
              <a:rPr lang="tr-TR" smtClean="0"/>
              <a:t>Levha şekilli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tr-TR" smtClean="0"/>
              <a:t>Muskovit= beyaz renkli (K –Al silikat), dayanıklı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tr-TR" smtClean="0"/>
              <a:t>Biotit= siyah renkli (Fe ve Mg-Al silikat) kolay ayrışabilir</a:t>
            </a:r>
          </a:p>
          <a:p>
            <a:pPr marL="609600" indent="-609600" eaLnBrk="1" hangingPunct="1">
              <a:buFontTx/>
              <a:buNone/>
            </a:pPr>
            <a:r>
              <a:rPr lang="tr-TR" smtClean="0"/>
              <a:t>Püskürük kayalarda var</a:t>
            </a:r>
          </a:p>
          <a:p>
            <a:pPr marL="609600" indent="-609600" eaLnBrk="1" hangingPunct="1">
              <a:buFontTx/>
              <a:buNone/>
            </a:pPr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KUVARS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SiO</a:t>
            </a:r>
            <a:r>
              <a:rPr lang="tr-TR" baseline="-25000" smtClean="0"/>
              <a:t>2</a:t>
            </a:r>
            <a:r>
              <a:rPr lang="tr-TR" smtClean="0"/>
              <a:t> </a:t>
            </a:r>
          </a:p>
          <a:p>
            <a:pPr eaLnBrk="1" hangingPunct="1"/>
            <a:r>
              <a:rPr lang="tr-TR" smtClean="0"/>
              <a:t>En fazla bulunan mineral</a:t>
            </a:r>
          </a:p>
          <a:p>
            <a:pPr eaLnBrk="1" hangingPunct="1"/>
            <a:r>
              <a:rPr lang="tr-TR" smtClean="0"/>
              <a:t>Sert, çeliği çizer, HF hariç aside dayanıklı</a:t>
            </a:r>
          </a:p>
          <a:p>
            <a:pPr eaLnBrk="1" hangingPunct="1"/>
            <a:r>
              <a:rPr lang="tr-TR" smtClean="0"/>
              <a:t>Kırmızı-sarı demiroksitlerden ibaret manto ile kaplı kum taneleri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DEMİR OKSİTLER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tr-TR" smtClean="0"/>
              <a:t>Magnetit (iri taneler halinde)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tr-TR" smtClean="0"/>
              <a:t>Hematit (Fe2O3)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tr-TR" smtClean="0"/>
              <a:t>Götit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tr-TR" smtClean="0"/>
              <a:t>Limonit (H2Fe2O4).H2O</a:t>
            </a:r>
          </a:p>
          <a:p>
            <a:pPr marL="609600" indent="-609600" eaLnBrk="1" hangingPunct="1">
              <a:buFontTx/>
              <a:buNone/>
            </a:pPr>
            <a:r>
              <a:rPr lang="tr-TR" smtClean="0"/>
              <a:t>Yumuşak ve ağırdır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896</Words>
  <Application>Microsoft Office PowerPoint</Application>
  <PresentationFormat>Ekran Gösterisi (4:3)</PresentationFormat>
  <Paragraphs>227</Paragraphs>
  <Slides>24</Slides>
  <Notes>23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5" baseType="lpstr">
      <vt:lpstr>Ofis Teması</vt:lpstr>
      <vt:lpstr>Slayt 1</vt:lpstr>
      <vt:lpstr>TOPRAK ANA MADDESİ</vt:lpstr>
      <vt:lpstr>Mineral:</vt:lpstr>
      <vt:lpstr>YERYÜZÜ KABUĞUNDA EN FAZLA BULUNAN 8 ELEMENT</vt:lpstr>
      <vt:lpstr>Toprakta en fazla bulunan primer ve sekonder mineraller</vt:lpstr>
      <vt:lpstr>Mineraller</vt:lpstr>
      <vt:lpstr>MİKALAR</vt:lpstr>
      <vt:lpstr>KUVARS</vt:lpstr>
      <vt:lpstr>DEMİR OKSİTLER</vt:lpstr>
      <vt:lpstr>KARBONATLAR</vt:lpstr>
      <vt:lpstr>FOSFATLAR</vt:lpstr>
      <vt:lpstr>FELDİSPATLAR</vt:lpstr>
      <vt:lpstr>AMFİBOL-PİROKSENLER</vt:lpstr>
      <vt:lpstr>TURMALİN</vt:lpstr>
      <vt:lpstr>PİRİT-JİPS</vt:lpstr>
      <vt:lpstr>KİL MİNERALLERİ</vt:lpstr>
      <vt:lpstr>KAYALAR 1. PÜSKÜRÜK</vt:lpstr>
      <vt:lpstr>Püskürük kayalar: ergimiş magmanın soğuması ile</vt:lpstr>
      <vt:lpstr>2. TORTUL KAYALAR</vt:lpstr>
      <vt:lpstr>Tortul kayalar: ayrışma ürünlerinin pekişmesiyle</vt:lpstr>
      <vt:lpstr>Tortul kayaçların kimyasal bileşimi</vt:lpstr>
      <vt:lpstr>TORTUL KAYALAR</vt:lpstr>
      <vt:lpstr>Metamorfik kayalar: sıcaklık ve basınç altında değişime uğrayarak</vt:lpstr>
      <vt:lpstr>METAMORFİK KAYALAR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sonay</dc:creator>
  <cp:lastModifiedBy>sonay</cp:lastModifiedBy>
  <cp:revision>1</cp:revision>
  <dcterms:created xsi:type="dcterms:W3CDTF">2017-11-30T10:59:53Z</dcterms:created>
  <dcterms:modified xsi:type="dcterms:W3CDTF">2017-11-30T11:00:11Z</dcterms:modified>
</cp:coreProperties>
</file>