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handoutMasterIdLst>
    <p:handoutMasterId r:id="rId11"/>
  </p:handoutMasterIdLst>
  <p:sldIdLst>
    <p:sldId id="272" r:id="rId2"/>
    <p:sldId id="273" r:id="rId3"/>
    <p:sldId id="274" r:id="rId4"/>
    <p:sldId id="275" r:id="rId5"/>
    <p:sldId id="276" r:id="rId6"/>
    <p:sldId id="277" r:id="rId7"/>
    <p:sldId id="444" r:id="rId8"/>
    <p:sldId id="446" r:id="rId9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CCE82-DC69-432C-BABD-63E5257FC9F5}" type="datetime1">
              <a:rPr lang="tr-TR" smtClean="0"/>
              <a:t>2.05.2019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F9922-981B-48BE-96E8-A46794BAA7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1124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42D3-BDF4-467D-910A-DF82338AE250}" type="datetime1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338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Dikdörtgen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cxnSp>
          <p:nvCxnSpPr>
            <p:cNvPr id="7" name="Düz Bağlayıcı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Düz Bağlayıcı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aşlık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17" name="Alt Başlık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kumimoji="0" lang="tr-TR" noProof="0" dirty="0"/>
          </a:p>
        </p:txBody>
      </p:sp>
      <p:sp>
        <p:nvSpPr>
          <p:cNvPr id="30" name="Tarih Yer Tutucusu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FDFD8-D7F7-4EA0-9E92-CC83D76048F5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19" name="Alt Bilgi Yer Tutucusu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27" name="Slayt Numarası Yer Tutucusu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12" name="Unvan 1"/>
          <p:cNvSpPr txBox="1">
            <a:spLocks/>
          </p:cNvSpPr>
          <p:nvPr userDrawn="1"/>
        </p:nvSpPr>
        <p:spPr>
          <a:xfrm rot="19943020">
            <a:off x="-637481" y="3059135"/>
            <a:ext cx="13466962" cy="10912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500" lnSpcReduction="20000"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sz="8800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 Gör.   Fuat     ATASOY</a:t>
            </a:r>
            <a:endParaRPr lang="tr-TR" sz="8800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3240C-5877-429D-B2A7-07D24758D3C0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A809C7-44CB-4DD0-BCDF-A52895BB0140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21F93F-375D-4AF0-AD0E-F019EB13F4AE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37481" y="3059135"/>
            <a:ext cx="13466962" cy="10912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2500" lnSpcReduction="20000"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sz="8800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 Gör.   Fuat     ATASOY</a:t>
            </a:r>
            <a:endParaRPr lang="tr-TR" sz="8800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99C05-117E-4720-822E-941CC8903464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3EBEF9-3980-4384-80D3-EB4BD5F6AADC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F9A8E6-B37F-47AF-A703-2BCBC9943932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71D90-410C-4B16-9BFD-EA0ECDF43110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0A6C1C-4434-4E26-A555-54E57ED65A8F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  <a:p>
            <a:pPr lvl="1" rtl="0" eaLnBrk="1" latinLnBrk="0" hangingPunct="1"/>
            <a:r>
              <a:rPr lang="tr-TR" noProof="0"/>
              <a:t>İkinci düzey</a:t>
            </a:r>
          </a:p>
          <a:p>
            <a:pPr lvl="2" rtl="0" eaLnBrk="1" latinLnBrk="0" hangingPunct="1"/>
            <a:r>
              <a:rPr lang="tr-TR" noProof="0"/>
              <a:t>Üçüncü düzey</a:t>
            </a:r>
          </a:p>
          <a:p>
            <a:pPr lvl="3" rtl="0" eaLnBrk="1" latinLnBrk="0" hangingPunct="1"/>
            <a:r>
              <a:rPr lang="tr-TR" noProof="0"/>
              <a:t>Dördüncü düzey</a:t>
            </a:r>
          </a:p>
          <a:p>
            <a:pPr lvl="4" rtl="0" eaLnBrk="1" latinLnBrk="0" hangingPunct="1"/>
            <a:r>
              <a:rPr lang="tr-TR" noProof="0"/>
              <a:t>Beşinci düzey</a:t>
            </a:r>
            <a:endParaRPr kumimoji="0"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6386DA-5C92-4A73-B0CF-808D08079677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 Yazısı İçeren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esik ve Tek Köşesi Yuvarlak Dikdörtge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12" name="Dik Üçgen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tr-TR" sz="1800" noProof="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tr-TR" noProof="0"/>
              <a:t>Resim eklemek için simgeye tıklayın</a:t>
            </a:r>
            <a:endParaRPr kumimoji="0"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tr-TR" noProof="0"/>
              <a:t>Asıl metin stillerini düzenle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B9E368-D9EF-4D44-84F6-E0AB247D1959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tr-TR" noProof="0" smtClean="0"/>
              <a:t>‹#›</a:t>
            </a:fld>
            <a:endParaRPr lang="tr-TR" noProof="0" dirty="0"/>
          </a:p>
        </p:txBody>
      </p:sp>
      <p:sp>
        <p:nvSpPr>
          <p:cNvPr id="10" name="Serbest 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erbest 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tr-TR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Dikdörtgen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grpSp>
          <p:nvGrpSpPr>
            <p:cNvPr id="27" name="Gr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Serbest biçi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Serbest 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tr-TR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Serbest 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  <p:sp>
              <p:nvSpPr>
                <p:cNvPr id="33" name="Serbest 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tr-TR" sz="1800" noProof="0" dirty="0"/>
                </a:p>
              </p:txBody>
            </p:sp>
          </p:grpSp>
        </p:grpSp>
      </p:grpSp>
      <p:sp>
        <p:nvSpPr>
          <p:cNvPr id="9" name="Başlık Yer Tutucusu 8"/>
          <p:cNvSpPr>
            <a:spLocks noGrp="1"/>
          </p:cNvSpPr>
          <p:nvPr>
            <p:ph type="title"/>
          </p:nvPr>
        </p:nvSpPr>
        <p:spPr>
          <a:xfrm>
            <a:off x="609600" y="662782"/>
            <a:ext cx="10972800" cy="1184306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  <a:endParaRPr kumimoji="0" lang="tr-TR" noProof="0" dirty="0"/>
          </a:p>
        </p:txBody>
      </p:sp>
      <p:sp>
        <p:nvSpPr>
          <p:cNvPr id="30" name="Metin Yer Tutucusu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tr-TR" noProof="0" dirty="0"/>
              <a:t>Asıl metin stillerini düzenlemek için tıklayın</a:t>
            </a:r>
          </a:p>
          <a:p>
            <a:pPr lvl="1" rtl="0" eaLnBrk="1" latinLnBrk="0" hangingPunct="1"/>
            <a:r>
              <a:rPr lang="tr-TR" noProof="0" dirty="0"/>
              <a:t>İkinci düzey</a:t>
            </a:r>
          </a:p>
          <a:p>
            <a:pPr lvl="2" rtl="0" eaLnBrk="1" latinLnBrk="0" hangingPunct="1"/>
            <a:r>
              <a:rPr lang="tr-TR" noProof="0" dirty="0"/>
              <a:t>Üçüncü düzey</a:t>
            </a:r>
          </a:p>
          <a:p>
            <a:pPr lvl="3" rtl="0" eaLnBrk="1" latinLnBrk="0" hangingPunct="1"/>
            <a:r>
              <a:rPr lang="tr-TR" noProof="0" dirty="0"/>
              <a:t>Dördüncü düzey</a:t>
            </a:r>
          </a:p>
          <a:p>
            <a:pPr lvl="4" rtl="0" eaLnBrk="1" latinLnBrk="0" hangingPunct="1"/>
            <a:r>
              <a:rPr lang="tr-TR" noProof="0" dirty="0"/>
              <a:t>Beşinci düzey</a:t>
            </a:r>
          </a:p>
        </p:txBody>
      </p:sp>
      <p:sp>
        <p:nvSpPr>
          <p:cNvPr id="10" name="Tarih Yer Tutucusu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3193FE27-A740-43D0-8304-44C82B551D2A}" type="datetime1">
              <a:rPr lang="tr-TR" noProof="0" smtClean="0"/>
              <a:t>2.05.2019</a:t>
            </a:fld>
            <a:endParaRPr lang="tr-TR" noProof="0" dirty="0"/>
          </a:p>
        </p:txBody>
      </p:sp>
      <p:sp>
        <p:nvSpPr>
          <p:cNvPr id="22" name="Alt Bilgi Yer Tutucusu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</a:t>
            </a:r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8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401067" y="304799"/>
            <a:ext cx="5128928" cy="1223819"/>
          </a:xfrm>
        </p:spPr>
        <p:txBody>
          <a:bodyPr rtlCol="0"/>
          <a:lstStyle/>
          <a:p>
            <a:pPr rtl="0"/>
            <a:r>
              <a:rPr lang="tr-TR" dirty="0"/>
              <a:t>GENEL TURİZM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D85515D-EB10-4739-9BBC-39381E710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895" y="1644074"/>
            <a:ext cx="7625765" cy="438558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1DBB4BA-09F7-44E0-8536-830EFBA03C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68" y="3889714"/>
            <a:ext cx="3136459" cy="213995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81BD441F-EBDA-4668-B7B5-821CE1D4B7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67" y="1644074"/>
            <a:ext cx="3136460" cy="22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92363" y="9236"/>
            <a:ext cx="11794836" cy="858982"/>
          </a:xfrm>
        </p:spPr>
        <p:txBody>
          <a:bodyPr rtlCol="0">
            <a:normAutofit/>
          </a:bodyPr>
          <a:lstStyle/>
          <a:p>
            <a:r>
              <a:rPr lang="tr-TR" b="1" dirty="0"/>
              <a:t> Tarihte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Turizm…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92363" y="1049713"/>
            <a:ext cx="11979563" cy="5461924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Sümerlilerin tekerleği icadı.</a:t>
            </a:r>
          </a:p>
          <a:p>
            <a:pPr rtl="0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Fenikelilerin ticareti başlatmaları.</a:t>
            </a:r>
          </a:p>
          <a:p>
            <a:pPr rtl="0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 Mısır’ın M.Ö. 3000’li yıllarda ziyaret edilmeye başlanması.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Babil Krallığı Kanunlarında yiyecek içecek ile ilgili kanuni düzenlemelerin yapılması.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 Yunan’da M.Ö.700’lerde olimpiyatların yapılması.</a:t>
            </a:r>
          </a:p>
          <a:p>
            <a:pPr marL="274320" lvl="3" indent="-274320">
              <a:buSzPct val="95000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Romalılar’ın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düzenli yolları ve ulaştırma araçlarını kullanmaları.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Kutsal mekanlara yapılan hac seyahatleri.</a:t>
            </a:r>
          </a:p>
          <a:p>
            <a:pPr marL="274320" lvl="3" indent="-274320">
              <a:buSzPct val="95000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Polo’nun orta çağdaki uzak doğu keşifleri.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Şifacıların şifalı bitki bulmak için yaptıkları seyahatler.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Anadolu’da seyahat yapanlar için inşa edilen kervansaraylar.</a:t>
            </a:r>
          </a:p>
          <a:p>
            <a:pPr marL="274320" lvl="3" indent="-274320">
              <a:buSzPct val="95000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Evliyaçelebi’nin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Seyahatnamesinde ilk turizm örneklerinin verilmesi.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Eğitim, sağlık, merak vb. nedenlerle sürekli olarak yapılan yer değiştirmeler.</a:t>
            </a:r>
          </a:p>
          <a:p>
            <a:pPr marL="274320" lvl="3" indent="-274320">
              <a:buSzPct val="95000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yüzyılda Grand Tur: Thomas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Cook’un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570 kişi ile 1841 yılında düzenlediği ilk planlı paket turdur.</a:t>
            </a:r>
          </a:p>
          <a:p>
            <a:pPr rt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0BB837-5B62-48AA-B25A-E7E7B6FC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82" y="0"/>
            <a:ext cx="10972800" cy="1184306"/>
          </a:xfrm>
        </p:spPr>
        <p:txBody>
          <a:bodyPr/>
          <a:lstStyle/>
          <a:p>
            <a:r>
              <a:rPr lang="tr-TR" dirty="0"/>
              <a:t>Osmanlı ve Türkiye’de Turizm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BEA936-43A8-4276-AA8F-532EB081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2" y="1520767"/>
            <a:ext cx="10972800" cy="43891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II.Mahmut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zamanında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Anadoluya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getirilen ilk buharlı gemiler Kırlangıç, Kebir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adlı gemiler ile yapılan taşımacılık faaliyetleri sayılabilir.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Anadolu tersanelerinde gemiler yapılmış ve Bandırma Tekirdağ arasında seferler başlamıştır.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1863 teki Sergi-i Umumi-i Osmanlı zamanındaki ilk iç turizm etkinliklerindendir.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1890 yılında ise rehberlik ve tercümanlık hizmetleri ile ilgili 190 sayılı nizamname yayımlanmıştır. Bu dış turizm açısından önemli bir gelişmedir.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20.yy. başlarında Orient Express İstanbul’a seferler düzenlemeye başlamıştır.</a:t>
            </a:r>
          </a:p>
          <a:p>
            <a:pPr algn="just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1924 yılında Türkiye ile vagon antlaşması yapmıştır bununla birlikte ilk yataklı vagon  seferleri düzenlenmiştir. Haydarpaşa-Ankara hattında başlayan Lüks Anadolu Express tren yolculuğundaki mihenk taşlarındandır.</a:t>
            </a:r>
          </a:p>
        </p:txBody>
      </p:sp>
    </p:spTree>
    <p:extLst>
      <p:ext uri="{BB962C8B-B14F-4D97-AF65-F5344CB8AC3E}">
        <p14:creationId xmlns:p14="http://schemas.microsoft.com/office/powerpoint/2010/main" val="372491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0BB837-5B62-48AA-B25A-E7E7B6FC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82" y="0"/>
            <a:ext cx="10972800" cy="1184306"/>
          </a:xfrm>
        </p:spPr>
        <p:txBody>
          <a:bodyPr/>
          <a:lstStyle/>
          <a:p>
            <a:r>
              <a:rPr lang="tr-TR" dirty="0"/>
              <a:t>Osmanlı ve Türkiye’de Turizm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BEA936-43A8-4276-AA8F-532EB081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2" y="1520767"/>
            <a:ext cx="10972800" cy="4389120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ilk oteli 1841 yılında hizmete giren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Otel </a:t>
            </a:r>
            <a:r>
              <a:rPr 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d’angleteer’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Sonrasında 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Londra Oteli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açılmıştır. Bu otel günümüzde hala hizmette olan </a:t>
            </a:r>
            <a:r>
              <a:rPr lang="tr-T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</a:t>
            </a: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Palas’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 yılında turizm ve acentelik faaliyetlerinde adı geçen kurum Milli Türk Seyahat Acenteciliği Ziya ve Şürekası (NATTA)’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bilet satışının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otomobil kiralama, broşür basma, rehber sağlama, iç-dış seyahatler düzenleme gibi faaliyetlerde bulunmuştur.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Passrapid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adlı firma ise daha çok yurtdışından gelenlere pasaport ve rehberlik hizmetlerinde bulunmuştur.</a:t>
            </a:r>
          </a:p>
        </p:txBody>
      </p:sp>
    </p:spTree>
    <p:extLst>
      <p:ext uri="{BB962C8B-B14F-4D97-AF65-F5344CB8AC3E}">
        <p14:creationId xmlns:p14="http://schemas.microsoft.com/office/powerpoint/2010/main" val="18822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0BB837-5B62-48AA-B25A-E7E7B6FC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82" y="0"/>
            <a:ext cx="10972800" cy="1184306"/>
          </a:xfrm>
        </p:spPr>
        <p:txBody>
          <a:bodyPr/>
          <a:lstStyle/>
          <a:p>
            <a:r>
              <a:rPr lang="tr-TR" dirty="0"/>
              <a:t>Osmanlı ve Türkiye’de Turizm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BEA936-43A8-4276-AA8F-532EB081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2" y="1336040"/>
            <a:ext cx="10972800" cy="438912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 yılında kurulan Türkiye </a:t>
            </a:r>
            <a:r>
              <a:rPr lang="tr-T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Seyyahin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Cemiyeti (şimdiki Türkiye Turing ve Otomobil Kurumu ) </a:t>
            </a:r>
            <a:r>
              <a:rPr lang="tr-TR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tarihinde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kurulan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 turizm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örgütüdür.</a:t>
            </a:r>
          </a:p>
          <a:p>
            <a:pPr marL="0" indent="0" algn="just">
              <a:buNone/>
            </a:pP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Kurum </a:t>
            </a:r>
            <a:r>
              <a:rPr lang="tr-T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kruvaziyer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gelen turistlere yardımcı olmuş, gümrük ve trafik mevzuatı ile ilgili görevler yapmıştır. Türkiye’nin ilk afişleri basılmış, rehberlik sınavları yapılmıştır. Bu kurum adeta bir devlet organı gibi çalışmıştır.</a:t>
            </a:r>
          </a:p>
          <a:p>
            <a:pPr marL="0" indent="0" algn="just">
              <a:buNone/>
            </a:pPr>
            <a:endParaRPr lang="tr-TR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 yılında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Otelciler ve Hancılar Cemiyeti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kurulmuştur.</a:t>
            </a:r>
          </a:p>
          <a:p>
            <a:pPr algn="just"/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 yılında da 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Turizm Müdürlüğü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kurulmuştur.</a:t>
            </a:r>
          </a:p>
          <a:p>
            <a:pPr algn="just"/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 yılında acente sayısı 100’ü bulmuştur. Yine bu yıllarda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Turizm Kredisi Fonu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oluşturulmuştur.</a:t>
            </a:r>
          </a:p>
          <a:p>
            <a:pPr algn="just"/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1955 te </a:t>
            </a:r>
            <a:r>
              <a:rPr lang="tr-TR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Hilton </a:t>
            </a:r>
            <a:r>
              <a:rPr lang="tr-T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açılmış ve Türkiye Turizm Bankası hizmete girmiştir.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31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0BB837-5B62-48AA-B25A-E7E7B6FC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82" y="0"/>
            <a:ext cx="10972800" cy="1184306"/>
          </a:xfrm>
        </p:spPr>
        <p:txBody>
          <a:bodyPr/>
          <a:lstStyle/>
          <a:p>
            <a:r>
              <a:rPr lang="tr-TR" dirty="0"/>
              <a:t>Osmanlı ve Türkiye’de Turizm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BEA936-43A8-4276-AA8F-532EB081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2" y="1437640"/>
            <a:ext cx="10972800" cy="4389120"/>
          </a:xfrm>
        </p:spPr>
        <p:txBody>
          <a:bodyPr>
            <a:normAutofit/>
          </a:bodyPr>
          <a:lstStyle/>
          <a:p>
            <a:pPr algn="just"/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 1960 yıllarla  birlikte kalkınma planlarına girmeye başlamıştır.</a:t>
            </a:r>
          </a:p>
          <a:p>
            <a:pPr algn="just"/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yılında </a:t>
            </a: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Otelcilik ve Turizm Meslek Lisesi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açılmış bu okulların sayısı 1980’lerde artmıştır.</a:t>
            </a:r>
          </a:p>
          <a:p>
            <a:pPr algn="just"/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1963 yılında ise </a:t>
            </a: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Turizm ve Tanıtma Bakanlığı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kurulmuştur.</a:t>
            </a:r>
          </a:p>
          <a:p>
            <a:pPr algn="just"/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1972’ de ise </a:t>
            </a: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TÜRSAB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kurulmuştur.</a:t>
            </a:r>
          </a:p>
          <a:p>
            <a:pPr algn="just"/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 de </a:t>
            </a:r>
            <a:r>
              <a:rPr lang="tr-TR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Turizm Teşvik Kanunu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yürürlüğe girmiştir.</a:t>
            </a:r>
          </a:p>
          <a:p>
            <a:pPr algn="just"/>
            <a:endParaRPr lang="tr-T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87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5FB3DA7-CCBB-4757-BA2E-7EC5606BC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1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Nazmi Kozak, Metin Kozak, Meryem A. Kozak , Genel Turizm, Detay Yayınları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60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yin fırtınası hakkında sunu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52_TF03460637" id="{0832DA4E-A202-43F2-A5EE-27E99C173A88}" vid="{7A43FF2D-0693-42F6-A231-BFAA64C80588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Profesyonel beyin fırtınası sunusu</Template>
  <TotalTime>664</TotalTime>
  <Words>414</Words>
  <Application>Microsoft Office PowerPoint</Application>
  <PresentationFormat>Geniş ekran</PresentationFormat>
  <Paragraphs>49</Paragraphs>
  <Slides>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Calibri</vt:lpstr>
      <vt:lpstr>Century Gothic</vt:lpstr>
      <vt:lpstr>Palatino Linotype</vt:lpstr>
      <vt:lpstr>Times New Roman</vt:lpstr>
      <vt:lpstr>Wingdings 2</vt:lpstr>
      <vt:lpstr>Beyin fırtınası hakkında sunu</vt:lpstr>
      <vt:lpstr>GENEL TURİZM</vt:lpstr>
      <vt:lpstr> Tarihte Turizm…</vt:lpstr>
      <vt:lpstr>Osmanlı ve Türkiye’de Turizm</vt:lpstr>
      <vt:lpstr>Osmanlı ve Türkiye’de Turizm</vt:lpstr>
      <vt:lpstr>Osmanlı ve Türkiye’de Turizm</vt:lpstr>
      <vt:lpstr>Osmanlı ve Türkiye’de Turizm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TURİZM</dc:title>
  <dc:creator>Fuat Atasoy</dc:creator>
  <cp:lastModifiedBy>Fuat Atasoy</cp:lastModifiedBy>
  <cp:revision>76</cp:revision>
  <dcterms:created xsi:type="dcterms:W3CDTF">2018-09-03T20:09:10Z</dcterms:created>
  <dcterms:modified xsi:type="dcterms:W3CDTF">2019-05-02T14:24:16Z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