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2"/>
  </p:notesMasterIdLst>
  <p:sldIdLst>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28BBBD-F4F0-4CEF-8D97-FA41B16EC499}" type="doc">
      <dgm:prSet loTypeId="urn:microsoft.com/office/officeart/2005/8/layout/venn1" loCatId="relationship" qsTypeId="urn:microsoft.com/office/officeart/2005/8/quickstyle/simple1" qsCatId="simple" csTypeId="urn:microsoft.com/office/officeart/2005/8/colors/accent1_2" csCatId="accent1"/>
      <dgm:spPr/>
    </dgm:pt>
    <dgm:pt modelId="{51B0C283-1001-4170-AB31-5DF6A6B14C0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Hukuk</a:t>
          </a:r>
        </a:p>
      </dgm:t>
    </dgm:pt>
    <dgm:pt modelId="{3D848614-FBD0-4CAE-A6F5-F3AA5144515D}" type="parTrans" cxnId="{712F3660-E88C-423D-89D2-7FD41AE2E80C}">
      <dgm:prSet/>
      <dgm:spPr/>
    </dgm:pt>
    <dgm:pt modelId="{FFD83830-1BFD-4FA5-B0A7-6DB6FFAE479F}" type="sibTrans" cxnId="{712F3660-E88C-423D-89D2-7FD41AE2E80C}">
      <dgm:prSet/>
      <dgm:spPr/>
    </dgm:pt>
    <dgm:pt modelId="{9AC32985-20A3-432D-862B-C3293C1542A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Ahlak</a:t>
          </a:r>
        </a:p>
      </dgm:t>
    </dgm:pt>
    <dgm:pt modelId="{81828D26-9516-4E5C-BD40-D2138B5F8A4E}" type="parTrans" cxnId="{5CACDF38-10EA-4764-97B5-ADE80CB0DA07}">
      <dgm:prSet/>
      <dgm:spPr/>
    </dgm:pt>
    <dgm:pt modelId="{AFE583F8-DF1B-4AEE-80A9-A714F1173FE4}" type="sibTrans" cxnId="{5CACDF38-10EA-4764-97B5-ADE80CB0DA07}">
      <dgm:prSet/>
      <dgm:spPr/>
    </dgm:pt>
    <dgm:pt modelId="{0C300885-E054-413C-B51A-077E6F37447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Din</a:t>
          </a:r>
        </a:p>
      </dgm:t>
    </dgm:pt>
    <dgm:pt modelId="{ADC12436-7092-4E36-95C3-4D4B149B0B5F}" type="parTrans" cxnId="{B37FDE50-C2A7-4347-B05A-B74306CFC03F}">
      <dgm:prSet/>
      <dgm:spPr/>
    </dgm:pt>
    <dgm:pt modelId="{770EAA09-DBFF-4038-8D83-326C7E76F451}" type="sibTrans" cxnId="{B37FDE50-C2A7-4347-B05A-B74306CFC03F}">
      <dgm:prSet/>
      <dgm:spPr/>
    </dgm:pt>
    <dgm:pt modelId="{8201BE1F-853E-490D-A73D-6BB1CD027C2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Gelenekler</a:t>
          </a:r>
        </a:p>
      </dgm:t>
    </dgm:pt>
    <dgm:pt modelId="{3AB1ADE9-364D-4096-BE81-661C63BC196B}" type="parTrans" cxnId="{0604521D-E8C3-4140-9FF0-04C41C6975A1}">
      <dgm:prSet/>
      <dgm:spPr/>
    </dgm:pt>
    <dgm:pt modelId="{3ACC8B54-67D6-43A5-8BBC-7E499D74407E}" type="sibTrans" cxnId="{0604521D-E8C3-4140-9FF0-04C41C6975A1}">
      <dgm:prSet/>
      <dgm:spPr/>
    </dgm:pt>
    <dgm:pt modelId="{D80C0D5F-AECF-4927-8C99-44B96394C680}" type="pres">
      <dgm:prSet presAssocID="{D228BBBD-F4F0-4CEF-8D97-FA41B16EC499}" presName="compositeShape" presStyleCnt="0">
        <dgm:presLayoutVars>
          <dgm:chMax val="7"/>
          <dgm:dir/>
          <dgm:resizeHandles val="exact"/>
        </dgm:presLayoutVars>
      </dgm:prSet>
      <dgm:spPr/>
    </dgm:pt>
    <dgm:pt modelId="{7919A6A0-6B61-4B46-87CA-298BB49C5982}" type="pres">
      <dgm:prSet presAssocID="{51B0C283-1001-4170-AB31-5DF6A6B14C09}" presName="circ1" presStyleLbl="vennNode1" presStyleIdx="0" presStyleCnt="4"/>
      <dgm:spPr/>
      <dgm:t>
        <a:bodyPr/>
        <a:lstStyle/>
        <a:p>
          <a:endParaRPr lang="tr-TR"/>
        </a:p>
      </dgm:t>
    </dgm:pt>
    <dgm:pt modelId="{392C7294-0588-40FB-922F-56839D61467D}" type="pres">
      <dgm:prSet presAssocID="{51B0C283-1001-4170-AB31-5DF6A6B14C09}" presName="circ1Tx" presStyleLbl="revTx" presStyleIdx="0" presStyleCnt="0">
        <dgm:presLayoutVars>
          <dgm:chMax val="0"/>
          <dgm:chPref val="0"/>
          <dgm:bulletEnabled val="1"/>
        </dgm:presLayoutVars>
      </dgm:prSet>
      <dgm:spPr/>
      <dgm:t>
        <a:bodyPr/>
        <a:lstStyle/>
        <a:p>
          <a:endParaRPr lang="tr-TR"/>
        </a:p>
      </dgm:t>
    </dgm:pt>
    <dgm:pt modelId="{44DC1E8D-B2EB-4A40-8433-270FEE89A247}" type="pres">
      <dgm:prSet presAssocID="{9AC32985-20A3-432D-862B-C3293C1542A0}" presName="circ2" presStyleLbl="vennNode1" presStyleIdx="1" presStyleCnt="4"/>
      <dgm:spPr/>
      <dgm:t>
        <a:bodyPr/>
        <a:lstStyle/>
        <a:p>
          <a:endParaRPr lang="tr-TR"/>
        </a:p>
      </dgm:t>
    </dgm:pt>
    <dgm:pt modelId="{7018BAF4-2DCE-4709-B59B-BF038FC41778}" type="pres">
      <dgm:prSet presAssocID="{9AC32985-20A3-432D-862B-C3293C1542A0}" presName="circ2Tx" presStyleLbl="revTx" presStyleIdx="0" presStyleCnt="0">
        <dgm:presLayoutVars>
          <dgm:chMax val="0"/>
          <dgm:chPref val="0"/>
          <dgm:bulletEnabled val="1"/>
        </dgm:presLayoutVars>
      </dgm:prSet>
      <dgm:spPr/>
      <dgm:t>
        <a:bodyPr/>
        <a:lstStyle/>
        <a:p>
          <a:endParaRPr lang="tr-TR"/>
        </a:p>
      </dgm:t>
    </dgm:pt>
    <dgm:pt modelId="{8DFBC456-F40B-4E98-9287-9A0351252B17}" type="pres">
      <dgm:prSet presAssocID="{0C300885-E054-413C-B51A-077E6F37447B}" presName="circ3" presStyleLbl="vennNode1" presStyleIdx="2" presStyleCnt="4"/>
      <dgm:spPr/>
      <dgm:t>
        <a:bodyPr/>
        <a:lstStyle/>
        <a:p>
          <a:endParaRPr lang="tr-TR"/>
        </a:p>
      </dgm:t>
    </dgm:pt>
    <dgm:pt modelId="{E04A7D20-9A06-40F8-B95A-CFECC357B40E}" type="pres">
      <dgm:prSet presAssocID="{0C300885-E054-413C-B51A-077E6F37447B}" presName="circ3Tx" presStyleLbl="revTx" presStyleIdx="0" presStyleCnt="0">
        <dgm:presLayoutVars>
          <dgm:chMax val="0"/>
          <dgm:chPref val="0"/>
          <dgm:bulletEnabled val="1"/>
        </dgm:presLayoutVars>
      </dgm:prSet>
      <dgm:spPr/>
      <dgm:t>
        <a:bodyPr/>
        <a:lstStyle/>
        <a:p>
          <a:endParaRPr lang="tr-TR"/>
        </a:p>
      </dgm:t>
    </dgm:pt>
    <dgm:pt modelId="{D8977953-E5D7-45FB-89AA-626D4A1A3CB7}" type="pres">
      <dgm:prSet presAssocID="{8201BE1F-853E-490D-A73D-6BB1CD027C24}" presName="circ4" presStyleLbl="vennNode1" presStyleIdx="3" presStyleCnt="4"/>
      <dgm:spPr/>
      <dgm:t>
        <a:bodyPr/>
        <a:lstStyle/>
        <a:p>
          <a:endParaRPr lang="tr-TR"/>
        </a:p>
      </dgm:t>
    </dgm:pt>
    <dgm:pt modelId="{AC1B9FD4-D265-4DAE-967D-2C599849EEC2}" type="pres">
      <dgm:prSet presAssocID="{8201BE1F-853E-490D-A73D-6BB1CD027C24}" presName="circ4Tx" presStyleLbl="revTx" presStyleIdx="0" presStyleCnt="0">
        <dgm:presLayoutVars>
          <dgm:chMax val="0"/>
          <dgm:chPref val="0"/>
          <dgm:bulletEnabled val="1"/>
        </dgm:presLayoutVars>
      </dgm:prSet>
      <dgm:spPr/>
      <dgm:t>
        <a:bodyPr/>
        <a:lstStyle/>
        <a:p>
          <a:endParaRPr lang="tr-TR"/>
        </a:p>
      </dgm:t>
    </dgm:pt>
  </dgm:ptLst>
  <dgm:cxnLst>
    <dgm:cxn modelId="{B37FDE50-C2A7-4347-B05A-B74306CFC03F}" srcId="{D228BBBD-F4F0-4CEF-8D97-FA41B16EC499}" destId="{0C300885-E054-413C-B51A-077E6F37447B}" srcOrd="2" destOrd="0" parTransId="{ADC12436-7092-4E36-95C3-4D4B149B0B5F}" sibTransId="{770EAA09-DBFF-4038-8D83-326C7E76F451}"/>
    <dgm:cxn modelId="{712F3660-E88C-423D-89D2-7FD41AE2E80C}" srcId="{D228BBBD-F4F0-4CEF-8D97-FA41B16EC499}" destId="{51B0C283-1001-4170-AB31-5DF6A6B14C09}" srcOrd="0" destOrd="0" parTransId="{3D848614-FBD0-4CAE-A6F5-F3AA5144515D}" sibTransId="{FFD83830-1BFD-4FA5-B0A7-6DB6FFAE479F}"/>
    <dgm:cxn modelId="{0604521D-E8C3-4140-9FF0-04C41C6975A1}" srcId="{D228BBBD-F4F0-4CEF-8D97-FA41B16EC499}" destId="{8201BE1F-853E-490D-A73D-6BB1CD027C24}" srcOrd="3" destOrd="0" parTransId="{3AB1ADE9-364D-4096-BE81-661C63BC196B}" sibTransId="{3ACC8B54-67D6-43A5-8BBC-7E499D74407E}"/>
    <dgm:cxn modelId="{72306BA9-D19D-4A8D-8F79-B1A723CBDFAB}" type="presOf" srcId="{9AC32985-20A3-432D-862B-C3293C1542A0}" destId="{7018BAF4-2DCE-4709-B59B-BF038FC41778}" srcOrd="1" destOrd="0" presId="urn:microsoft.com/office/officeart/2005/8/layout/venn1"/>
    <dgm:cxn modelId="{88A307A1-9605-408D-A5D9-33B511F6FB41}" type="presOf" srcId="{0C300885-E054-413C-B51A-077E6F37447B}" destId="{E04A7D20-9A06-40F8-B95A-CFECC357B40E}" srcOrd="1" destOrd="0" presId="urn:microsoft.com/office/officeart/2005/8/layout/venn1"/>
    <dgm:cxn modelId="{FB35F468-C816-46BF-AF95-339DC758C246}" type="presOf" srcId="{51B0C283-1001-4170-AB31-5DF6A6B14C09}" destId="{392C7294-0588-40FB-922F-56839D61467D}" srcOrd="1" destOrd="0" presId="urn:microsoft.com/office/officeart/2005/8/layout/venn1"/>
    <dgm:cxn modelId="{F3FF1EE0-F535-4162-B327-AA9A6AF87C1A}" type="presOf" srcId="{8201BE1F-853E-490D-A73D-6BB1CD027C24}" destId="{D8977953-E5D7-45FB-89AA-626D4A1A3CB7}" srcOrd="0" destOrd="0" presId="urn:microsoft.com/office/officeart/2005/8/layout/venn1"/>
    <dgm:cxn modelId="{21C4E92E-CCFB-4247-8B25-78F96EA12000}" type="presOf" srcId="{D228BBBD-F4F0-4CEF-8D97-FA41B16EC499}" destId="{D80C0D5F-AECF-4927-8C99-44B96394C680}" srcOrd="0" destOrd="0" presId="urn:microsoft.com/office/officeart/2005/8/layout/venn1"/>
    <dgm:cxn modelId="{4B3BB3EA-2AD0-424E-9F1B-38DA6CF2936C}" type="presOf" srcId="{51B0C283-1001-4170-AB31-5DF6A6B14C09}" destId="{7919A6A0-6B61-4B46-87CA-298BB49C5982}" srcOrd="0" destOrd="0" presId="urn:microsoft.com/office/officeart/2005/8/layout/venn1"/>
    <dgm:cxn modelId="{D7007937-091B-470D-BB2F-F47F8B68D3B8}" type="presOf" srcId="{8201BE1F-853E-490D-A73D-6BB1CD027C24}" destId="{AC1B9FD4-D265-4DAE-967D-2C599849EEC2}" srcOrd="1" destOrd="0" presId="urn:microsoft.com/office/officeart/2005/8/layout/venn1"/>
    <dgm:cxn modelId="{64E9B9E1-CD75-4DC1-93D4-9921A9FBF4DA}" type="presOf" srcId="{9AC32985-20A3-432D-862B-C3293C1542A0}" destId="{44DC1E8D-B2EB-4A40-8433-270FEE89A247}" srcOrd="0" destOrd="0" presId="urn:microsoft.com/office/officeart/2005/8/layout/venn1"/>
    <dgm:cxn modelId="{5CACDF38-10EA-4764-97B5-ADE80CB0DA07}" srcId="{D228BBBD-F4F0-4CEF-8D97-FA41B16EC499}" destId="{9AC32985-20A3-432D-862B-C3293C1542A0}" srcOrd="1" destOrd="0" parTransId="{81828D26-9516-4E5C-BD40-D2138B5F8A4E}" sibTransId="{AFE583F8-DF1B-4AEE-80A9-A714F1173FE4}"/>
    <dgm:cxn modelId="{32C34B9A-7AA6-48E7-B829-AB026F816AE6}" type="presOf" srcId="{0C300885-E054-413C-B51A-077E6F37447B}" destId="{8DFBC456-F40B-4E98-9287-9A0351252B17}" srcOrd="0" destOrd="0" presId="urn:microsoft.com/office/officeart/2005/8/layout/venn1"/>
    <dgm:cxn modelId="{2A11E2C3-E0D2-4A4D-A206-CFB9229B5084}" type="presParOf" srcId="{D80C0D5F-AECF-4927-8C99-44B96394C680}" destId="{7919A6A0-6B61-4B46-87CA-298BB49C5982}" srcOrd="0" destOrd="0" presId="urn:microsoft.com/office/officeart/2005/8/layout/venn1"/>
    <dgm:cxn modelId="{886ED98F-A05B-43A1-9F35-65572E6D3BD3}" type="presParOf" srcId="{D80C0D5F-AECF-4927-8C99-44B96394C680}" destId="{392C7294-0588-40FB-922F-56839D61467D}" srcOrd="1" destOrd="0" presId="urn:microsoft.com/office/officeart/2005/8/layout/venn1"/>
    <dgm:cxn modelId="{BE71B2B8-16F2-4CD9-8E91-C5886D670462}" type="presParOf" srcId="{D80C0D5F-AECF-4927-8C99-44B96394C680}" destId="{44DC1E8D-B2EB-4A40-8433-270FEE89A247}" srcOrd="2" destOrd="0" presId="urn:microsoft.com/office/officeart/2005/8/layout/venn1"/>
    <dgm:cxn modelId="{2F6B348E-CAAD-46E2-A844-6B430F666ACE}" type="presParOf" srcId="{D80C0D5F-AECF-4927-8C99-44B96394C680}" destId="{7018BAF4-2DCE-4709-B59B-BF038FC41778}" srcOrd="3" destOrd="0" presId="urn:microsoft.com/office/officeart/2005/8/layout/venn1"/>
    <dgm:cxn modelId="{DF6C7B27-7152-4168-B50C-1BD10697AC61}" type="presParOf" srcId="{D80C0D5F-AECF-4927-8C99-44B96394C680}" destId="{8DFBC456-F40B-4E98-9287-9A0351252B17}" srcOrd="4" destOrd="0" presId="urn:microsoft.com/office/officeart/2005/8/layout/venn1"/>
    <dgm:cxn modelId="{58337E21-97D0-4494-A004-3FB46A14B64E}" type="presParOf" srcId="{D80C0D5F-AECF-4927-8C99-44B96394C680}" destId="{E04A7D20-9A06-40F8-B95A-CFECC357B40E}" srcOrd="5" destOrd="0" presId="urn:microsoft.com/office/officeart/2005/8/layout/venn1"/>
    <dgm:cxn modelId="{E9B1386D-C51F-4B8E-BE2C-07C884B06DD4}" type="presParOf" srcId="{D80C0D5F-AECF-4927-8C99-44B96394C680}" destId="{D8977953-E5D7-45FB-89AA-626D4A1A3CB7}" srcOrd="6" destOrd="0" presId="urn:microsoft.com/office/officeart/2005/8/layout/venn1"/>
    <dgm:cxn modelId="{4156C910-0EB2-4C0E-AEAA-8BFC048426F7}" type="presParOf" srcId="{D80C0D5F-AECF-4927-8C99-44B96394C680}" destId="{AC1B9FD4-D265-4DAE-967D-2C599849EEC2}"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6FF42C-FA8C-4F39-9BFE-C0CAB95B61F8}" type="slidenum">
              <a:rPr lang="tr-TR" altLang="tr-TR">
                <a:solidFill>
                  <a:prstClr val="black"/>
                </a:solidFill>
              </a:rPr>
              <a:pPr/>
              <a:t>3</a:t>
            </a:fld>
            <a:endParaRPr lang="tr-TR" altLang="tr-TR">
              <a:solidFill>
                <a:prstClr val="black"/>
              </a:solidFill>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256659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AE108E-6F65-4D64-8C77-469C73E17A9A}" type="slidenum">
              <a:rPr lang="tr-TR" altLang="tr-TR">
                <a:solidFill>
                  <a:prstClr val="black"/>
                </a:solidFill>
              </a:rPr>
              <a:pPr/>
              <a:t>9</a:t>
            </a:fld>
            <a:endParaRPr lang="tr-TR" altLang="tr-TR">
              <a:solidFill>
                <a:prstClr val="black"/>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tr-TR" altLang="tr-TR" smtClean="0"/>
          </a:p>
        </p:txBody>
      </p:sp>
    </p:spTree>
    <p:extLst>
      <p:ext uri="{BB962C8B-B14F-4D97-AF65-F5344CB8AC3E}">
        <p14:creationId xmlns:p14="http://schemas.microsoft.com/office/powerpoint/2010/main" val="24171418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46869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27557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0861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68230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473805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08857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17972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17873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43877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387103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564191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405532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045211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defRPr/>
            </a:pPr>
            <a:r>
              <a:rPr lang="tr-TR" altLang="tr-TR" sz="3600" dirty="0"/>
              <a:t>TOPLUMU DÜZENLEYEN KURALLAR</a:t>
            </a:r>
          </a:p>
        </p:txBody>
      </p:sp>
      <p:sp>
        <p:nvSpPr>
          <p:cNvPr id="8195" name="Rectangle 3"/>
          <p:cNvSpPr>
            <a:spLocks noGrp="1" noChangeArrowheads="1"/>
          </p:cNvSpPr>
          <p:nvPr>
            <p:ph idx="1"/>
          </p:nvPr>
        </p:nvSpPr>
        <p:spPr/>
        <p:txBody>
          <a:bodyPr/>
          <a:lstStyle/>
          <a:p>
            <a:pPr eaLnBrk="1" hangingPunct="1"/>
            <a:endParaRPr lang="tr-TR" altLang="tr-TR" sz="3200"/>
          </a:p>
          <a:p>
            <a:pPr eaLnBrk="1" hangingPunct="1"/>
            <a:endParaRPr lang="tr-TR" altLang="tr-TR" sz="3200"/>
          </a:p>
          <a:p>
            <a:pPr eaLnBrk="1" hangingPunct="1"/>
            <a:r>
              <a:rPr lang="tr-TR" altLang="tr-TR" sz="3200"/>
              <a:t>HUKUK KURALLARI</a:t>
            </a:r>
          </a:p>
          <a:p>
            <a:pPr eaLnBrk="1" hangingPunct="1"/>
            <a:r>
              <a:rPr lang="tr-TR" altLang="tr-TR" sz="3200"/>
              <a:t>GELENEK KURALLARI (ÖRF VE ADETLER, GÖRGÜ KURALLARI)</a:t>
            </a:r>
          </a:p>
          <a:p>
            <a:pPr eaLnBrk="1" hangingPunct="1"/>
            <a:r>
              <a:rPr lang="tr-TR" altLang="tr-TR" sz="3200"/>
              <a:t>AHLAK KURALLARI</a:t>
            </a:r>
          </a:p>
          <a:p>
            <a:pPr eaLnBrk="1" hangingPunct="1"/>
            <a:r>
              <a:rPr lang="tr-TR" altLang="tr-TR" sz="3200"/>
              <a:t>DİN KURALLARI</a:t>
            </a:r>
          </a:p>
          <a:p>
            <a:pPr eaLnBrk="1" hangingPunct="1">
              <a:buFont typeface="Wingdings" panose="05000000000000000000" pitchFamily="2" charset="2"/>
              <a:buNone/>
            </a:pPr>
            <a:endParaRPr lang="tr-TR" altLang="tr-TR" smtClean="0"/>
          </a:p>
        </p:txBody>
      </p:sp>
    </p:spTree>
    <p:extLst>
      <p:ext uri="{BB962C8B-B14F-4D97-AF65-F5344CB8AC3E}">
        <p14:creationId xmlns:p14="http://schemas.microsoft.com/office/powerpoint/2010/main" val="622193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981200" y="277814"/>
            <a:ext cx="8229600" cy="896937"/>
          </a:xfrm>
        </p:spPr>
        <p:txBody>
          <a:bodyPr/>
          <a:lstStyle/>
          <a:p>
            <a:pPr>
              <a:defRPr/>
            </a:pPr>
            <a:r>
              <a:rPr lang="tr-TR" altLang="tr-TR" sz="4000" dirty="0"/>
              <a:t>KURALLAR ARASINDAKİ İLİŞKİLER</a:t>
            </a:r>
          </a:p>
        </p:txBody>
      </p:sp>
      <p:graphicFrame>
        <p:nvGraphicFramePr>
          <p:cNvPr id="2" name="Diyagram 1"/>
          <p:cNvGraphicFramePr/>
          <p:nvPr/>
        </p:nvGraphicFramePr>
        <p:xfrm>
          <a:off x="1524000" y="1600200"/>
          <a:ext cx="9036050" cy="5429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473264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714500" y="1341439"/>
            <a:ext cx="8953500" cy="6338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buClr>
                <a:srgbClr val="0563C1"/>
              </a:buClr>
              <a:buSzPct val="70000"/>
              <a:buFont typeface="Wingdings" panose="05000000000000000000" pitchFamily="2" charset="2"/>
              <a:buChar char="n"/>
            </a:pPr>
            <a:r>
              <a:rPr lang="tr-TR" altLang="tr-TR" sz="2800" b="1">
                <a:solidFill>
                  <a:prstClr val="black"/>
                </a:solidFill>
              </a:rPr>
              <a:t> Tanımı : </a:t>
            </a:r>
            <a:r>
              <a:rPr lang="tr-TR" altLang="tr-TR" sz="2800">
                <a:solidFill>
                  <a:prstClr val="black"/>
                </a:solidFill>
              </a:rPr>
              <a:t>Belirli bir toplumda yaşayan kişiler arasındaki ilişkileri ve kişilerin devletle olan ilişkileri düzenleyen ve uyulması zorunlu olan kurallar bütünüdür. </a:t>
            </a:r>
          </a:p>
          <a:p>
            <a:pPr>
              <a:spcBef>
                <a:spcPct val="50000"/>
              </a:spcBef>
              <a:buClr>
                <a:srgbClr val="0563C1"/>
              </a:buClr>
              <a:buSzPct val="70000"/>
              <a:buFont typeface="Wingdings" panose="05000000000000000000" pitchFamily="2" charset="2"/>
              <a:buChar char="n"/>
            </a:pPr>
            <a:r>
              <a:rPr lang="tr-TR" altLang="tr-TR" sz="2800">
                <a:solidFill>
                  <a:prstClr val="black"/>
                </a:solidFill>
              </a:rPr>
              <a:t> </a:t>
            </a:r>
            <a:r>
              <a:rPr lang="tr-TR" altLang="tr-TR" sz="2800" b="1">
                <a:solidFill>
                  <a:prstClr val="black"/>
                </a:solidFill>
              </a:rPr>
              <a:t>Özellikleri: </a:t>
            </a:r>
          </a:p>
          <a:p>
            <a:pPr lvl="1">
              <a:spcBef>
                <a:spcPct val="50000"/>
              </a:spcBef>
              <a:buClr>
                <a:srgbClr val="0563C1"/>
              </a:buClr>
              <a:buSzPct val="70000"/>
              <a:buFont typeface="Wingdings" panose="05000000000000000000" pitchFamily="2" charset="2"/>
              <a:buAutoNum type="arabicPeriod"/>
            </a:pPr>
            <a:r>
              <a:rPr lang="tr-TR" altLang="tr-TR" sz="2800">
                <a:solidFill>
                  <a:prstClr val="black"/>
                </a:solidFill>
              </a:rPr>
              <a:t> Toplumsal düzeni sağlaması</a:t>
            </a:r>
          </a:p>
          <a:p>
            <a:pPr lvl="1">
              <a:spcBef>
                <a:spcPct val="50000"/>
              </a:spcBef>
              <a:buClr>
                <a:srgbClr val="0563C1"/>
              </a:buClr>
              <a:buSzPct val="70000"/>
              <a:buFont typeface="Wingdings" panose="05000000000000000000" pitchFamily="2" charset="2"/>
              <a:buAutoNum type="arabicPeriod"/>
            </a:pPr>
            <a:r>
              <a:rPr lang="tr-TR" altLang="tr-TR" sz="2800">
                <a:solidFill>
                  <a:prstClr val="black"/>
                </a:solidFill>
              </a:rPr>
              <a:t> Kişiler arasındaki ilişkileri düzenlemesi</a:t>
            </a:r>
          </a:p>
          <a:p>
            <a:pPr lvl="1">
              <a:spcBef>
                <a:spcPct val="50000"/>
              </a:spcBef>
              <a:buClr>
                <a:srgbClr val="0563C1"/>
              </a:buClr>
              <a:buSzPct val="70000"/>
              <a:buFont typeface="Wingdings" panose="05000000000000000000" pitchFamily="2" charset="2"/>
              <a:buAutoNum type="arabicPeriod"/>
            </a:pPr>
            <a:r>
              <a:rPr lang="tr-TR" altLang="tr-TR" sz="2800">
                <a:solidFill>
                  <a:prstClr val="black"/>
                </a:solidFill>
              </a:rPr>
              <a:t>Kişiler ve devlet arasındaki ilişkileri düzenlemesi</a:t>
            </a:r>
          </a:p>
          <a:p>
            <a:pPr lvl="1">
              <a:spcBef>
                <a:spcPct val="50000"/>
              </a:spcBef>
              <a:buClr>
                <a:srgbClr val="0563C1"/>
              </a:buClr>
              <a:buSzPct val="70000"/>
              <a:buFont typeface="Wingdings" panose="05000000000000000000" pitchFamily="2" charset="2"/>
              <a:buAutoNum type="arabicPeriod"/>
            </a:pPr>
            <a:r>
              <a:rPr lang="tr-TR" altLang="tr-TR" sz="2800">
                <a:solidFill>
                  <a:prstClr val="black"/>
                </a:solidFill>
              </a:rPr>
              <a:t> Bağlayıcı kurallardan oluşması</a:t>
            </a:r>
          </a:p>
          <a:p>
            <a:pPr lvl="1">
              <a:spcBef>
                <a:spcPct val="50000"/>
              </a:spcBef>
              <a:buClr>
                <a:srgbClr val="0563C1"/>
              </a:buClr>
              <a:buSzPct val="70000"/>
              <a:buFont typeface="Wingdings" panose="05000000000000000000" pitchFamily="2" charset="2"/>
              <a:buAutoNum type="arabicPeriod"/>
            </a:pPr>
            <a:r>
              <a:rPr lang="tr-TR" altLang="tr-TR" sz="2800">
                <a:solidFill>
                  <a:prstClr val="black"/>
                </a:solidFill>
              </a:rPr>
              <a:t>Yaptırım gücü bulunması</a:t>
            </a:r>
          </a:p>
          <a:p>
            <a:pPr lvl="1">
              <a:spcBef>
                <a:spcPct val="50000"/>
              </a:spcBef>
              <a:buClr>
                <a:srgbClr val="0563C1"/>
              </a:buClr>
              <a:buSzPct val="70000"/>
              <a:buFont typeface="Wingdings" panose="05000000000000000000" pitchFamily="2" charset="2"/>
              <a:buAutoNum type="arabicPeriod"/>
            </a:pPr>
            <a:endParaRPr lang="tr-TR" altLang="tr-TR" sz="2800">
              <a:solidFill>
                <a:prstClr val="black"/>
              </a:solidFill>
            </a:endParaRPr>
          </a:p>
        </p:txBody>
      </p:sp>
      <p:sp>
        <p:nvSpPr>
          <p:cNvPr id="9219" name="Text Box 3"/>
          <p:cNvSpPr txBox="1">
            <a:spLocks noChangeArrowheads="1"/>
          </p:cNvSpPr>
          <p:nvPr/>
        </p:nvSpPr>
        <p:spPr bwMode="auto">
          <a:xfrm>
            <a:off x="1714500" y="4298951"/>
            <a:ext cx="914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tr-TR" altLang="tr-TR" b="1">
              <a:solidFill>
                <a:srgbClr val="FFFFFF"/>
              </a:solidFill>
              <a:latin typeface="Times New Roman" panose="02020603050405020304" pitchFamily="18" charset="0"/>
            </a:endParaRPr>
          </a:p>
        </p:txBody>
      </p:sp>
      <p:sp>
        <p:nvSpPr>
          <p:cNvPr id="9220" name="Rectangle 4"/>
          <p:cNvSpPr>
            <a:spLocks noChangeArrowheads="1"/>
          </p:cNvSpPr>
          <p:nvPr/>
        </p:nvSpPr>
        <p:spPr bwMode="auto">
          <a:xfrm>
            <a:off x="2590800" y="304801"/>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tr-TR" altLang="tr-TR" sz="4000">
                <a:solidFill>
                  <a:srgbClr val="5B9BD5"/>
                </a:solidFill>
              </a:rPr>
              <a:t>HUKUK KAVRAMI</a:t>
            </a:r>
          </a:p>
        </p:txBody>
      </p:sp>
    </p:spTree>
    <p:extLst>
      <p:ext uri="{BB962C8B-B14F-4D97-AF65-F5344CB8AC3E}">
        <p14:creationId xmlns:p14="http://schemas.microsoft.com/office/powerpoint/2010/main" val="972835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 calcmode="lin" valueType="num">
                                      <p:cBhvr additive="base">
                                        <p:cTn id="7" dur="500" fill="hold"/>
                                        <p:tgtEl>
                                          <p:spTgt spid="34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4818">
                                            <p:txEl>
                                              <p:pRg st="1" end="1"/>
                                            </p:txEl>
                                          </p:spTgt>
                                        </p:tgtEl>
                                        <p:attrNameLst>
                                          <p:attrName>style.visibility</p:attrName>
                                        </p:attrNameLst>
                                      </p:cBhvr>
                                      <p:to>
                                        <p:strVal val="visible"/>
                                      </p:to>
                                    </p:set>
                                    <p:anim calcmode="lin" valueType="num">
                                      <p:cBhvr additive="base">
                                        <p:cTn id="13" dur="500" fill="hold"/>
                                        <p:tgtEl>
                                          <p:spTgt spid="348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4818">
                                            <p:txEl>
                                              <p:pRg st="2" end="2"/>
                                            </p:txEl>
                                          </p:spTgt>
                                        </p:tgtEl>
                                        <p:attrNameLst>
                                          <p:attrName>style.visibility</p:attrName>
                                        </p:attrNameLst>
                                      </p:cBhvr>
                                      <p:to>
                                        <p:strVal val="visible"/>
                                      </p:to>
                                    </p:set>
                                    <p:anim calcmode="lin" valueType="num">
                                      <p:cBhvr additive="base">
                                        <p:cTn id="19" dur="500" fill="hold"/>
                                        <p:tgtEl>
                                          <p:spTgt spid="3481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4818">
                                            <p:txEl>
                                              <p:pRg st="3" end="3"/>
                                            </p:txEl>
                                          </p:spTgt>
                                        </p:tgtEl>
                                        <p:attrNameLst>
                                          <p:attrName>style.visibility</p:attrName>
                                        </p:attrNameLst>
                                      </p:cBhvr>
                                      <p:to>
                                        <p:strVal val="visible"/>
                                      </p:to>
                                    </p:set>
                                    <p:anim calcmode="lin" valueType="num">
                                      <p:cBhvr additive="base">
                                        <p:cTn id="25" dur="500" fill="hold"/>
                                        <p:tgtEl>
                                          <p:spTgt spid="3481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4818">
                                            <p:txEl>
                                              <p:pRg st="4" end="4"/>
                                            </p:txEl>
                                          </p:spTgt>
                                        </p:tgtEl>
                                        <p:attrNameLst>
                                          <p:attrName>style.visibility</p:attrName>
                                        </p:attrNameLst>
                                      </p:cBhvr>
                                      <p:to>
                                        <p:strVal val="visible"/>
                                      </p:to>
                                    </p:set>
                                    <p:anim calcmode="lin" valueType="num">
                                      <p:cBhvr additive="base">
                                        <p:cTn id="31" dur="500" fill="hold"/>
                                        <p:tgtEl>
                                          <p:spTgt spid="3481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4818">
                                            <p:txEl>
                                              <p:pRg st="5" end="5"/>
                                            </p:txEl>
                                          </p:spTgt>
                                        </p:tgtEl>
                                        <p:attrNameLst>
                                          <p:attrName>style.visibility</p:attrName>
                                        </p:attrNameLst>
                                      </p:cBhvr>
                                      <p:to>
                                        <p:strVal val="visible"/>
                                      </p:to>
                                    </p:set>
                                    <p:anim calcmode="lin" valueType="num">
                                      <p:cBhvr additive="base">
                                        <p:cTn id="37" dur="500" fill="hold"/>
                                        <p:tgtEl>
                                          <p:spTgt spid="3481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1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4818">
                                            <p:txEl>
                                              <p:pRg st="6" end="6"/>
                                            </p:txEl>
                                          </p:spTgt>
                                        </p:tgtEl>
                                        <p:attrNameLst>
                                          <p:attrName>style.visibility</p:attrName>
                                        </p:attrNameLst>
                                      </p:cBhvr>
                                      <p:to>
                                        <p:strVal val="visible"/>
                                      </p:to>
                                    </p:set>
                                    <p:anim calcmode="lin" valueType="num">
                                      <p:cBhvr additive="base">
                                        <p:cTn id="43" dur="500" fill="hold"/>
                                        <p:tgtEl>
                                          <p:spTgt spid="3481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481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9800" y="484632"/>
            <a:ext cx="7772400" cy="1609344"/>
          </a:xfrm>
        </p:spPr>
        <p:txBody>
          <a:bodyPr/>
          <a:lstStyle/>
          <a:p>
            <a:pPr algn="ctr">
              <a:defRPr/>
            </a:pPr>
            <a:r>
              <a:rPr lang="tr-TR" dirty="0" smtClean="0"/>
              <a:t>DÜNYADAKİ İLK YAZILI HUKUK KAYNAKLARI</a:t>
            </a:r>
            <a:endParaRPr lang="tr-TR" dirty="0"/>
          </a:p>
        </p:txBody>
      </p:sp>
      <p:sp>
        <p:nvSpPr>
          <p:cNvPr id="3" name="İçerik Yer Tutucusu 2"/>
          <p:cNvSpPr>
            <a:spLocks noGrp="1"/>
          </p:cNvSpPr>
          <p:nvPr>
            <p:ph idx="1"/>
          </p:nvPr>
        </p:nvSpPr>
        <p:spPr/>
        <p:txBody>
          <a:bodyPr rtlCol="0">
            <a:normAutofit/>
          </a:bodyPr>
          <a:lstStyle/>
          <a:p>
            <a:pPr marL="0" indent="0">
              <a:buClr>
                <a:schemeClr val="accent1">
                  <a:lumMod val="75000"/>
                </a:schemeClr>
              </a:buClr>
              <a:buNone/>
              <a:defRPr/>
            </a:pPr>
            <a:r>
              <a:rPr lang="tr-TR" sz="3200" dirty="0"/>
              <a:t>SÜMER’DE HUKUK</a:t>
            </a:r>
          </a:p>
          <a:p>
            <a:pPr marL="182880" indent="-182880" algn="just">
              <a:buClr>
                <a:schemeClr val="accent1">
                  <a:lumMod val="75000"/>
                </a:schemeClr>
              </a:buClr>
              <a:defRPr/>
            </a:pPr>
            <a:r>
              <a:rPr lang="tr-TR" dirty="0"/>
              <a:t>MÖ IV. binyılın ortalarına kadar giden bir tarihte </a:t>
            </a:r>
            <a:r>
              <a:rPr lang="tr-TR" dirty="0" err="1"/>
              <a:t>Sumer’de</a:t>
            </a:r>
            <a:r>
              <a:rPr lang="tr-TR" dirty="0"/>
              <a:t> yazılı hukuk belgelerinin varlığı bilinmekte ise de, bu metinler elimize ulaşmamıştır. </a:t>
            </a:r>
          </a:p>
          <a:p>
            <a:pPr marL="182880" indent="-182880" algn="just">
              <a:buClr>
                <a:schemeClr val="accent1">
                  <a:lumMod val="75000"/>
                </a:schemeClr>
              </a:buClr>
              <a:defRPr/>
            </a:pPr>
            <a:r>
              <a:rPr lang="tr-TR" dirty="0"/>
              <a:t>Yazılı olarak günümüze ulaşan kaynaklar ise MÖ 2350 tarihine kadar gitmektedir</a:t>
            </a:r>
          </a:p>
        </p:txBody>
      </p:sp>
    </p:spTree>
    <p:extLst>
      <p:ext uri="{BB962C8B-B14F-4D97-AF65-F5344CB8AC3E}">
        <p14:creationId xmlns:p14="http://schemas.microsoft.com/office/powerpoint/2010/main" val="3696403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9800" y="484632"/>
            <a:ext cx="7772400" cy="1609344"/>
          </a:xfrm>
        </p:spPr>
        <p:txBody>
          <a:bodyPr/>
          <a:lstStyle/>
          <a:p>
            <a:pPr algn="ctr">
              <a:defRPr/>
            </a:pPr>
            <a:r>
              <a:rPr lang="tr-TR" dirty="0" smtClean="0"/>
              <a:t>BABİL’DE </a:t>
            </a:r>
            <a:r>
              <a:rPr lang="tr-TR" dirty="0"/>
              <a:t>HUKUK</a:t>
            </a:r>
            <a:br>
              <a:rPr lang="tr-TR" dirty="0"/>
            </a:br>
            <a:endParaRPr lang="tr-TR" dirty="0"/>
          </a:p>
        </p:txBody>
      </p:sp>
      <p:sp>
        <p:nvSpPr>
          <p:cNvPr id="11267" name="İçerik Yer Tutucusu 2"/>
          <p:cNvSpPr>
            <a:spLocks noGrp="1"/>
          </p:cNvSpPr>
          <p:nvPr>
            <p:ph idx="1"/>
          </p:nvPr>
        </p:nvSpPr>
        <p:spPr>
          <a:xfrm>
            <a:off x="1703389" y="1484314"/>
            <a:ext cx="8785225" cy="5373687"/>
          </a:xfrm>
        </p:spPr>
        <p:txBody>
          <a:bodyPr/>
          <a:lstStyle/>
          <a:p>
            <a:pPr algn="just" eaLnBrk="1" hangingPunct="1"/>
            <a:r>
              <a:rPr lang="tr-TR" altLang="tr-TR" sz="2400"/>
              <a:t>Hammurabi Kanunnamesi, Mezopotamya hukuk metinleri içinde en kapsamlı, en ayrıntılı, en pratik ve en seküler olanıdır. Hammurabi, Kanunnâmesini, bir taş üzerine yazdırarak herkese ilan ve tebliğ mahiyetinde olmak üzere, Bâbil şehrindeki Marduk/Esagila Tapınağı’na diktirmiştir (M.Ö. 1783)</a:t>
            </a:r>
          </a:p>
        </p:txBody>
      </p:sp>
      <p:pic>
        <p:nvPicPr>
          <p:cNvPr id="11268" name="Resim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03613" y="3443288"/>
            <a:ext cx="5040312" cy="345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720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defRPr/>
            </a:pPr>
            <a:r>
              <a:rPr lang="tr-TR" altLang="tr-TR" sz="3600"/>
              <a:t>HUKUK SİSTEMLERİ</a:t>
            </a:r>
          </a:p>
        </p:txBody>
      </p:sp>
      <p:sp>
        <p:nvSpPr>
          <p:cNvPr id="6147" name="Rectangle 3"/>
          <p:cNvSpPr>
            <a:spLocks noGrp="1" noChangeArrowheads="1"/>
          </p:cNvSpPr>
          <p:nvPr>
            <p:ph idx="1"/>
          </p:nvPr>
        </p:nvSpPr>
        <p:spPr/>
        <p:txBody>
          <a:bodyPr rtlCol="0">
            <a:normAutofit/>
          </a:bodyPr>
          <a:lstStyle/>
          <a:p>
            <a:pPr marL="182880" indent="-182880">
              <a:buClr>
                <a:schemeClr val="accent1">
                  <a:lumMod val="75000"/>
                </a:schemeClr>
              </a:buClr>
              <a:defRPr/>
            </a:pPr>
            <a:r>
              <a:rPr lang="tr-TR" altLang="tr-TR" sz="2400" dirty="0">
                <a:effectLst>
                  <a:outerShdw blurRad="38100" dist="38100" dir="2700000" algn="tl">
                    <a:srgbClr val="FFFFFF"/>
                  </a:outerShdw>
                </a:effectLst>
              </a:rPr>
              <a:t>ANGLO-SAKSON HUKUK SİSTEMİ</a:t>
            </a:r>
            <a:r>
              <a:rPr lang="tr-TR" altLang="tr-TR" sz="2400" dirty="0"/>
              <a:t> </a:t>
            </a:r>
          </a:p>
          <a:p>
            <a:pPr marL="0" indent="0">
              <a:buClr>
                <a:schemeClr val="accent1">
                  <a:lumMod val="75000"/>
                </a:schemeClr>
              </a:buClr>
              <a:buNone/>
              <a:defRPr/>
            </a:pPr>
            <a:r>
              <a:rPr lang="tr-TR" altLang="tr-TR" sz="2400" dirty="0"/>
              <a:t>(COMMON LAW-Müşterek Hukuk)</a:t>
            </a:r>
          </a:p>
          <a:p>
            <a:pPr marL="0" indent="0">
              <a:buClr>
                <a:schemeClr val="accent1">
                  <a:lumMod val="75000"/>
                </a:schemeClr>
              </a:buClr>
              <a:buNone/>
              <a:defRPr/>
            </a:pPr>
            <a:r>
              <a:rPr lang="tr-TR" altLang="tr-TR" sz="2400" dirty="0"/>
              <a:t>(GELENEKLER VE MAHKEME KARARLARI)</a:t>
            </a:r>
          </a:p>
          <a:p>
            <a:pPr marL="182880" indent="-182880" algn="r">
              <a:buClr>
                <a:schemeClr val="accent1">
                  <a:lumMod val="75000"/>
                </a:schemeClr>
              </a:buClr>
              <a:buNone/>
              <a:defRPr/>
            </a:pPr>
            <a:r>
              <a:rPr lang="tr-TR" altLang="tr-TR" sz="2400" dirty="0"/>
              <a:t> </a:t>
            </a:r>
          </a:p>
          <a:p>
            <a:pPr marL="182880" indent="-182880">
              <a:buClr>
                <a:schemeClr val="accent1">
                  <a:lumMod val="75000"/>
                </a:schemeClr>
              </a:buClr>
              <a:defRPr/>
            </a:pPr>
            <a:r>
              <a:rPr lang="tr-TR" altLang="tr-TR" sz="2400" dirty="0">
                <a:effectLst>
                  <a:outerShdw blurRad="38100" dist="38100" dir="2700000" algn="tl">
                    <a:srgbClr val="FFFFFF"/>
                  </a:outerShdw>
                </a:effectLst>
              </a:rPr>
              <a:t>KARA AVRUPASI HUKUK SİSTEMİ</a:t>
            </a:r>
          </a:p>
          <a:p>
            <a:pPr marL="0" indent="0">
              <a:buClr>
                <a:schemeClr val="accent1">
                  <a:lumMod val="75000"/>
                </a:schemeClr>
              </a:buClr>
              <a:buNone/>
              <a:defRPr/>
            </a:pPr>
            <a:r>
              <a:rPr lang="tr-TR" altLang="tr-TR" sz="2400" dirty="0"/>
              <a:t>(ROMA HUKUKU)</a:t>
            </a:r>
          </a:p>
          <a:p>
            <a:pPr marL="182880" indent="-182880">
              <a:buClr>
                <a:schemeClr val="accent1">
                  <a:lumMod val="75000"/>
                </a:schemeClr>
              </a:buClr>
              <a:defRPr/>
            </a:pPr>
            <a:r>
              <a:rPr lang="en-US" altLang="tr-TR" sz="2400" dirty="0"/>
              <a:t>DINSEL HUKUK SISTEMI</a:t>
            </a:r>
            <a:endParaRPr lang="tr-TR" altLang="tr-TR" sz="2400" dirty="0"/>
          </a:p>
          <a:p>
            <a:pPr marL="0" indent="0">
              <a:buClr>
                <a:schemeClr val="accent1">
                  <a:lumMod val="75000"/>
                </a:schemeClr>
              </a:buClr>
              <a:buNone/>
              <a:defRPr/>
            </a:pPr>
            <a:endParaRPr lang="tr-TR" altLang="tr-TR" sz="2400" dirty="0"/>
          </a:p>
        </p:txBody>
      </p:sp>
    </p:spTree>
    <p:extLst>
      <p:ext uri="{BB962C8B-B14F-4D97-AF65-F5344CB8AC3E}">
        <p14:creationId xmlns:p14="http://schemas.microsoft.com/office/powerpoint/2010/main" val="18647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ayt Numarası Yer Tutucusu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D39900-FEA3-4A4A-B6BE-EDEA5740B65A}" type="slidenum">
              <a:rPr lang="tr-TR" altLang="en-US">
                <a:solidFill>
                  <a:srgbClr val="FFFFFF"/>
                </a:solidFill>
                <a:latin typeface="Rockwell" panose="02060603020205020403" pitchFamily="18" charset="0"/>
              </a:rPr>
              <a:pPr/>
              <a:t>8</a:t>
            </a:fld>
            <a:r>
              <a:rPr lang="tr-TR" altLang="en-US">
                <a:solidFill>
                  <a:srgbClr val="FFFFFF"/>
                </a:solidFill>
                <a:latin typeface="Rockwell" panose="02060603020205020403" pitchFamily="18" charset="0"/>
              </a:rPr>
              <a:t>/61</a:t>
            </a:r>
          </a:p>
        </p:txBody>
      </p:sp>
      <p:sp>
        <p:nvSpPr>
          <p:cNvPr id="334850" name="Rectangle 2"/>
          <p:cNvSpPr>
            <a:spLocks noGrp="1" noChangeArrowheads="1"/>
          </p:cNvSpPr>
          <p:nvPr>
            <p:ph type="title"/>
          </p:nvPr>
        </p:nvSpPr>
        <p:spPr>
          <a:xfrm>
            <a:off x="2234946" y="0"/>
            <a:ext cx="7772400" cy="1609344"/>
          </a:xfrm>
        </p:spPr>
        <p:txBody>
          <a:bodyPr/>
          <a:lstStyle/>
          <a:p>
            <a:pPr>
              <a:defRPr/>
            </a:pPr>
            <a:r>
              <a:rPr lang="tr-TR" altLang="tr-TR" sz="4000" dirty="0"/>
              <a:t>Hukukun Temel Kavramları</a:t>
            </a:r>
          </a:p>
        </p:txBody>
      </p:sp>
      <p:sp>
        <p:nvSpPr>
          <p:cNvPr id="13316" name="Rectangle 3"/>
          <p:cNvSpPr>
            <a:spLocks noGrp="1" noChangeArrowheads="1"/>
          </p:cNvSpPr>
          <p:nvPr>
            <p:ph type="body" idx="1"/>
          </p:nvPr>
        </p:nvSpPr>
        <p:spPr>
          <a:xfrm>
            <a:off x="1774825" y="2120900"/>
            <a:ext cx="8712200" cy="4737100"/>
          </a:xfrm>
        </p:spPr>
        <p:txBody>
          <a:bodyPr/>
          <a:lstStyle/>
          <a:p>
            <a:pPr eaLnBrk="1" hangingPunct="1"/>
            <a:r>
              <a:rPr lang="tr-TR" altLang="tr-TR" sz="3600"/>
              <a:t>Yetkili bir merci tarafından konulmuş olan ve yürürlükte bulunan hukuk kurallarının tümüne birden “</a:t>
            </a:r>
            <a:r>
              <a:rPr lang="tr-TR" altLang="tr-TR" sz="3600" b="1">
                <a:solidFill>
                  <a:srgbClr val="FF0000"/>
                </a:solidFill>
              </a:rPr>
              <a:t>mevzuat</a:t>
            </a:r>
            <a:r>
              <a:rPr lang="tr-TR" altLang="tr-TR" sz="3600"/>
              <a:t>” adı verilmektedir.</a:t>
            </a:r>
          </a:p>
          <a:p>
            <a:pPr eaLnBrk="1" hangingPunct="1"/>
            <a:r>
              <a:rPr lang="tr-TR" altLang="tr-TR" sz="3600"/>
              <a:t>Temel Kavramlar:</a:t>
            </a:r>
          </a:p>
          <a:p>
            <a:pPr lvl="1" eaLnBrk="1" hangingPunct="1"/>
            <a:r>
              <a:rPr lang="tr-TR" altLang="tr-TR" sz="2800"/>
              <a:t>Anayasa, yasa, tüzük, yönetmelik, kararname, yönerge ve genelge. </a:t>
            </a:r>
          </a:p>
          <a:p>
            <a:pPr lvl="1" eaLnBrk="1" hangingPunct="1"/>
            <a:r>
              <a:rPr lang="tr-TR" altLang="tr-TR" sz="2800"/>
              <a:t>Bu sıralama soyuttan somuta doğrudur ve sıralamada altta bulunan kural üstte bulunan kurala </a:t>
            </a:r>
            <a:r>
              <a:rPr lang="tr-TR" altLang="tr-TR" sz="2800" b="1" u="sng"/>
              <a:t>aykırı olamaz</a:t>
            </a:r>
            <a:r>
              <a:rPr lang="tr-TR" altLang="tr-TR"/>
              <a:t>.</a:t>
            </a:r>
          </a:p>
        </p:txBody>
      </p:sp>
    </p:spTree>
    <p:extLst>
      <p:ext uri="{BB962C8B-B14F-4D97-AF65-F5344CB8AC3E}">
        <p14:creationId xmlns:p14="http://schemas.microsoft.com/office/powerpoint/2010/main" val="3522119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063750" y="692151"/>
            <a:ext cx="7518400" cy="981075"/>
          </a:xfrm>
        </p:spPr>
        <p:txBody>
          <a:bodyPr/>
          <a:lstStyle/>
          <a:p>
            <a:pPr>
              <a:defRPr/>
            </a:pPr>
            <a:r>
              <a:rPr lang="tr-TR" altLang="tr-TR" sz="4000">
                <a:solidFill>
                  <a:schemeClr val="accent1"/>
                </a:solidFill>
              </a:rPr>
              <a:t>KURALLAR HİYERARŞİSİ</a:t>
            </a:r>
          </a:p>
        </p:txBody>
      </p:sp>
      <p:sp>
        <p:nvSpPr>
          <p:cNvPr id="14339" name="AutoShape 3"/>
          <p:cNvSpPr>
            <a:spLocks noChangeArrowheads="1"/>
          </p:cNvSpPr>
          <p:nvPr/>
        </p:nvSpPr>
        <p:spPr bwMode="auto">
          <a:xfrm>
            <a:off x="2566988" y="2060576"/>
            <a:ext cx="4895850" cy="3382963"/>
          </a:xfrm>
          <a:prstGeom prst="triangle">
            <a:avLst>
              <a:gd name="adj" fmla="val 50000"/>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solidFill>
                <a:prstClr val="black"/>
              </a:solidFill>
            </a:endParaRPr>
          </a:p>
        </p:txBody>
      </p:sp>
      <p:sp>
        <p:nvSpPr>
          <p:cNvPr id="14340" name="Line 4"/>
          <p:cNvSpPr>
            <a:spLocks noChangeShapeType="1"/>
          </p:cNvSpPr>
          <p:nvPr/>
        </p:nvSpPr>
        <p:spPr bwMode="auto">
          <a:xfrm>
            <a:off x="4656138" y="2636838"/>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1" name="Line 5"/>
          <p:cNvSpPr>
            <a:spLocks noChangeShapeType="1"/>
          </p:cNvSpPr>
          <p:nvPr/>
        </p:nvSpPr>
        <p:spPr bwMode="auto">
          <a:xfrm>
            <a:off x="4943476" y="2205038"/>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2" name="Line 6"/>
          <p:cNvSpPr>
            <a:spLocks noChangeShapeType="1"/>
          </p:cNvSpPr>
          <p:nvPr/>
        </p:nvSpPr>
        <p:spPr bwMode="auto">
          <a:xfrm flipH="1">
            <a:off x="4367214" y="3068638"/>
            <a:ext cx="13684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3" name="Line 7"/>
          <p:cNvSpPr>
            <a:spLocks noChangeShapeType="1"/>
          </p:cNvSpPr>
          <p:nvPr/>
        </p:nvSpPr>
        <p:spPr bwMode="auto">
          <a:xfrm>
            <a:off x="4008438" y="3573463"/>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4" name="Line 8"/>
          <p:cNvSpPr>
            <a:spLocks noChangeShapeType="1"/>
          </p:cNvSpPr>
          <p:nvPr/>
        </p:nvSpPr>
        <p:spPr bwMode="auto">
          <a:xfrm>
            <a:off x="3432175" y="4292600"/>
            <a:ext cx="3168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5" name="Line 9"/>
          <p:cNvSpPr>
            <a:spLocks noChangeShapeType="1"/>
          </p:cNvSpPr>
          <p:nvPr/>
        </p:nvSpPr>
        <p:spPr bwMode="auto">
          <a:xfrm>
            <a:off x="2927350" y="5013325"/>
            <a:ext cx="4248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solidFill>
                <a:prstClr val="black"/>
              </a:solidFill>
            </a:endParaRPr>
          </a:p>
        </p:txBody>
      </p:sp>
      <p:sp>
        <p:nvSpPr>
          <p:cNvPr id="14346" name="Text Box 10"/>
          <p:cNvSpPr txBox="1">
            <a:spLocks noChangeArrowheads="1"/>
          </p:cNvSpPr>
          <p:nvPr/>
        </p:nvSpPr>
        <p:spPr bwMode="auto">
          <a:xfrm>
            <a:off x="5356226" y="1931988"/>
            <a:ext cx="1146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Anayasa</a:t>
            </a:r>
          </a:p>
        </p:txBody>
      </p:sp>
      <p:sp>
        <p:nvSpPr>
          <p:cNvPr id="14347" name="Text Box 11"/>
          <p:cNvSpPr txBox="1">
            <a:spLocks noChangeArrowheads="1"/>
          </p:cNvSpPr>
          <p:nvPr/>
        </p:nvSpPr>
        <p:spPr bwMode="auto">
          <a:xfrm>
            <a:off x="5427664" y="2363788"/>
            <a:ext cx="27336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Uluslarası antlaşmalar</a:t>
            </a:r>
          </a:p>
        </p:txBody>
      </p:sp>
      <p:sp>
        <p:nvSpPr>
          <p:cNvPr id="14348" name="Text Box 12"/>
          <p:cNvSpPr txBox="1">
            <a:spLocks noChangeArrowheads="1"/>
          </p:cNvSpPr>
          <p:nvPr/>
        </p:nvSpPr>
        <p:spPr bwMode="auto">
          <a:xfrm>
            <a:off x="5859464" y="2795588"/>
            <a:ext cx="1220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Kanunlar</a:t>
            </a:r>
          </a:p>
        </p:txBody>
      </p:sp>
      <p:sp>
        <p:nvSpPr>
          <p:cNvPr id="14349" name="Text Box 13"/>
          <p:cNvSpPr txBox="1">
            <a:spLocks noChangeArrowheads="1"/>
          </p:cNvSpPr>
          <p:nvPr/>
        </p:nvSpPr>
        <p:spPr bwMode="auto">
          <a:xfrm>
            <a:off x="6291264" y="3300413"/>
            <a:ext cx="38687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Kanun Hükmünde Kararnameler</a:t>
            </a:r>
          </a:p>
        </p:txBody>
      </p:sp>
      <p:sp>
        <p:nvSpPr>
          <p:cNvPr id="14350" name="Text Box 14"/>
          <p:cNvSpPr txBox="1">
            <a:spLocks noChangeArrowheads="1"/>
          </p:cNvSpPr>
          <p:nvPr/>
        </p:nvSpPr>
        <p:spPr bwMode="auto">
          <a:xfrm>
            <a:off x="6796089" y="3948113"/>
            <a:ext cx="1177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Tüzükler</a:t>
            </a:r>
          </a:p>
        </p:txBody>
      </p:sp>
      <p:sp>
        <p:nvSpPr>
          <p:cNvPr id="14351" name="Text Box 15"/>
          <p:cNvSpPr txBox="1">
            <a:spLocks noChangeArrowheads="1"/>
          </p:cNvSpPr>
          <p:nvPr/>
        </p:nvSpPr>
        <p:spPr bwMode="auto">
          <a:xfrm>
            <a:off x="7227888" y="4740276"/>
            <a:ext cx="17891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b="1">
                <a:solidFill>
                  <a:prstClr val="black"/>
                </a:solidFill>
                <a:latin typeface="Tahoma" panose="020B0604030504040204" pitchFamily="34" charset="0"/>
              </a:rPr>
              <a:t>Yönetmelikler</a:t>
            </a:r>
          </a:p>
        </p:txBody>
      </p:sp>
    </p:spTree>
    <p:extLst>
      <p:ext uri="{BB962C8B-B14F-4D97-AF65-F5344CB8AC3E}">
        <p14:creationId xmlns:p14="http://schemas.microsoft.com/office/powerpoint/2010/main" val="1631562366"/>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266</Words>
  <Application>Microsoft Office PowerPoint</Application>
  <PresentationFormat>Geniş ekran</PresentationFormat>
  <Paragraphs>52</Paragraphs>
  <Slides>9</Slides>
  <Notes>2</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9</vt:i4>
      </vt:variant>
    </vt:vector>
  </HeadingPairs>
  <TitlesOfParts>
    <vt:vector size="19" baseType="lpstr">
      <vt:lpstr>Arial</vt:lpstr>
      <vt:lpstr>Calibri</vt:lpstr>
      <vt:lpstr>Calibri Light</vt:lpstr>
      <vt:lpstr>Rockwell</vt:lpstr>
      <vt:lpstr>Rockwell Condensed</vt:lpstr>
      <vt:lpstr>Tahoma</vt:lpstr>
      <vt:lpstr>Times New Roman</vt:lpstr>
      <vt:lpstr>Wingdings</vt:lpstr>
      <vt:lpstr>Wood Type Yazı Tipi</vt:lpstr>
      <vt:lpstr>Office Teması</vt:lpstr>
      <vt:lpstr>Hukukun TEMEL kavamları </vt:lpstr>
      <vt:lpstr>TOPLUMU DÜZENLEYEN KURALLAR</vt:lpstr>
      <vt:lpstr>KURALLAR ARASINDAKİ İLİŞKİLER</vt:lpstr>
      <vt:lpstr>PowerPoint Sunusu</vt:lpstr>
      <vt:lpstr>DÜNYADAKİ İLK YAZILI HUKUK KAYNAKLARI</vt:lpstr>
      <vt:lpstr>BABİL’DE HUKUK </vt:lpstr>
      <vt:lpstr>HUKUK SİSTEMLERİ</vt:lpstr>
      <vt:lpstr>Hukukun Temel Kavramları</vt:lpstr>
      <vt:lpstr>KURALLAR HİYERARŞİSİ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11</cp:revision>
  <dcterms:created xsi:type="dcterms:W3CDTF">2017-10-29T11:28:51Z</dcterms:created>
  <dcterms:modified xsi:type="dcterms:W3CDTF">2017-10-29T11:36:27Z</dcterms:modified>
</cp:coreProperties>
</file>