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3"/>
  </p:normalViewPr>
  <p:slideViewPr>
    <p:cSldViewPr snapToGrid="0" snapToObjects="1">
      <p:cViewPr varScale="1">
        <p:scale>
          <a:sx n="121" d="100"/>
          <a:sy n="121" d="100"/>
        </p:scale>
        <p:origin x="2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6AD6EE87-EBD5-4F12-A48A-63ACA297AC8F}" type="datetimeFigureOut">
              <a:rPr lang="en-US" smtClean="0"/>
              <a:t>10/15/19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76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10/15/19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63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A4AFB99-0EAB-4182-AFF8-E214C82A68F6}" type="datetimeFigureOut">
              <a:rPr lang="en-US" smtClean="0"/>
              <a:t>10/15/19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30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10/15/19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97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A61015F-7CC6-4D0A-9D87-873EA4C304CC}" type="datetimeFigureOut">
              <a:rPr lang="en-US" smtClean="0"/>
              <a:t>10/15/19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59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3C6A301-0538-44EC-B09D-202E1042A48B}" type="datetimeFigureOut">
              <a:rPr lang="en-US" smtClean="0"/>
              <a:t>10/15/19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501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789574A-8875-45EF-8EA2-3CAA0F7ABC4C}" type="datetimeFigureOut">
              <a:rPr lang="en-US" smtClean="0"/>
              <a:t>10/15/19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673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10/15/19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3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6E91E96-98B0-4413-9547-46F3504108EF}" type="datetimeFigureOut">
              <a:rPr lang="en-US" smtClean="0"/>
              <a:t>10/15/19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320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10/15/19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73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7616CA0-919D-4A49-9C8A-62FDFB3A5183}" type="datetimeFigureOut">
              <a:rPr lang="en-US" smtClean="0"/>
              <a:t>10/15/19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7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10/15/19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268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132F700-8CFB-4C6C-B542-E0126AFD2A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32">
            <a:extLst>
              <a:ext uri="{FF2B5EF4-FFF2-40B4-BE49-F238E27FC236}">
                <a16:creationId xmlns:a16="http://schemas.microsoft.com/office/drawing/2014/main" id="{590E0492-A063-4322-A6F6-50EBE38B5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336127">
            <a:off x="296272" y="1026251"/>
            <a:ext cx="7298578" cy="5088488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811F053-65BC-463F-A052-15EDF07DD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3554541" y="-619573"/>
            <a:ext cx="9016699" cy="8033868"/>
          </a:xfrm>
          <a:custGeom>
            <a:avLst/>
            <a:gdLst>
              <a:gd name="connsiteX0" fmla="*/ 6078066 w 9016699"/>
              <a:gd name="connsiteY0" fmla="*/ 782055 h 8033868"/>
              <a:gd name="connsiteX1" fmla="*/ 8705208 w 9016699"/>
              <a:gd name="connsiteY1" fmla="*/ 3409197 h 8033868"/>
              <a:gd name="connsiteX2" fmla="*/ 8793057 w 9016699"/>
              <a:gd name="connsiteY2" fmla="*/ 3617452 h 8033868"/>
              <a:gd name="connsiteX3" fmla="*/ 9016699 w 9016699"/>
              <a:gd name="connsiteY3" fmla="*/ 4793120 h 8033868"/>
              <a:gd name="connsiteX4" fmla="*/ 8960084 w 9016699"/>
              <a:gd name="connsiteY4" fmla="*/ 5272709 h 8033868"/>
              <a:gd name="connsiteX5" fmla="*/ 8920563 w 9016699"/>
              <a:gd name="connsiteY5" fmla="*/ 5444162 h 8033868"/>
              <a:gd name="connsiteX6" fmla="*/ 6620466 w 9016699"/>
              <a:gd name="connsiteY6" fmla="*/ 7744259 h 8033868"/>
              <a:gd name="connsiteX7" fmla="*/ 6480006 w 9016699"/>
              <a:gd name="connsiteY7" fmla="*/ 7795347 h 8033868"/>
              <a:gd name="connsiteX8" fmla="*/ 4389696 w 9016699"/>
              <a:gd name="connsiteY8" fmla="*/ 7987178 h 8033868"/>
              <a:gd name="connsiteX9" fmla="*/ 3086984 w 9016699"/>
              <a:gd name="connsiteY9" fmla="*/ 7466023 h 8033868"/>
              <a:gd name="connsiteX10" fmla="*/ 3024300 w 9016699"/>
              <a:gd name="connsiteY10" fmla="*/ 7426965 h 8033868"/>
              <a:gd name="connsiteX11" fmla="*/ 519567 w 9016699"/>
              <a:gd name="connsiteY11" fmla="*/ 4922232 h 8033868"/>
              <a:gd name="connsiteX12" fmla="*/ 419495 w 9016699"/>
              <a:gd name="connsiteY12" fmla="*/ 4733719 h 8033868"/>
              <a:gd name="connsiteX13" fmla="*/ 3514 w 9016699"/>
              <a:gd name="connsiteY13" fmla="*/ 3245168 h 8033868"/>
              <a:gd name="connsiteX14" fmla="*/ 4193329 w 9016699"/>
              <a:gd name="connsiteY14" fmla="*/ 36108 h 8033868"/>
              <a:gd name="connsiteX15" fmla="*/ 5977677 w 9016699"/>
              <a:gd name="connsiteY15" fmla="*/ 722908 h 8033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016699" h="8033868">
                <a:moveTo>
                  <a:pt x="6078066" y="782055"/>
                </a:moveTo>
                <a:lnTo>
                  <a:pt x="8705208" y="3409197"/>
                </a:lnTo>
                <a:lnTo>
                  <a:pt x="8793057" y="3617452"/>
                </a:lnTo>
                <a:cubicBezTo>
                  <a:pt x="8935615" y="3988374"/>
                  <a:pt x="9016699" y="4381324"/>
                  <a:pt x="9016699" y="4793120"/>
                </a:cubicBezTo>
                <a:cubicBezTo>
                  <a:pt x="9008675" y="4960329"/>
                  <a:pt x="8989449" y="5120121"/>
                  <a:pt x="8960084" y="5272709"/>
                </a:cubicBezTo>
                <a:lnTo>
                  <a:pt x="8920563" y="5444162"/>
                </a:lnTo>
                <a:lnTo>
                  <a:pt x="6620466" y="7744259"/>
                </a:lnTo>
                <a:lnTo>
                  <a:pt x="6480006" y="7795347"/>
                </a:lnTo>
                <a:cubicBezTo>
                  <a:pt x="5726471" y="8035167"/>
                  <a:pt x="4953020" y="8083925"/>
                  <a:pt x="4389696" y="7987178"/>
                </a:cubicBezTo>
                <a:cubicBezTo>
                  <a:pt x="4014146" y="7922680"/>
                  <a:pt x="3559510" y="7740111"/>
                  <a:pt x="3086984" y="7466023"/>
                </a:cubicBezTo>
                <a:lnTo>
                  <a:pt x="3024300" y="7426965"/>
                </a:lnTo>
                <a:lnTo>
                  <a:pt x="519567" y="4922232"/>
                </a:lnTo>
                <a:lnTo>
                  <a:pt x="419495" y="4733719"/>
                </a:lnTo>
                <a:cubicBezTo>
                  <a:pt x="181303" y="4258474"/>
                  <a:pt x="28977" y="3756361"/>
                  <a:pt x="3514" y="3245168"/>
                </a:cubicBezTo>
                <a:cubicBezTo>
                  <a:pt x="-112889" y="908287"/>
                  <a:pt x="2691131" y="-221884"/>
                  <a:pt x="4193329" y="36108"/>
                </a:cubicBezTo>
                <a:cubicBezTo>
                  <a:pt x="4662766" y="116730"/>
                  <a:pt x="5309837" y="354143"/>
                  <a:pt x="5977677" y="72290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1182C3-2624-A34C-A9C4-97C8FB0850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6184" y="1771135"/>
            <a:ext cx="6450227" cy="3714834"/>
          </a:xfrm>
        </p:spPr>
        <p:txBody>
          <a:bodyPr anchor="ctr">
            <a:normAutofit/>
          </a:bodyPr>
          <a:lstStyle/>
          <a:p>
            <a:r>
              <a:rPr lang="en-US" sz="6000">
                <a:solidFill>
                  <a:schemeClr val="bg1"/>
                </a:solidFill>
              </a:rPr>
              <a:t>Nicel Araştırmada Örneklem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9E3AEC-B3E3-EB42-9A9F-AAF0F3BBC9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1964" y="2457450"/>
            <a:ext cx="2131409" cy="2342204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SOS240 Bilgi </a:t>
            </a:r>
            <a:r>
              <a:rPr lang="en-US" dirty="0" err="1"/>
              <a:t>İşlem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207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3202-3A7B-664B-8FCC-1F3E1079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GÖRÜNÜR OLMAYAN GRUPLARDA ÖRNEKLEME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E305-98C3-7746-AA2F-EDC728E51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Garamond" panose="02020404030301010803" pitchFamily="18" charset="0"/>
              </a:rPr>
              <a:t>Damgalanmış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ya</a:t>
            </a:r>
            <a:r>
              <a:rPr lang="en-US" dirty="0">
                <a:latin typeface="Garamond" panose="02020404030301010803" pitchFamily="18" charset="0"/>
              </a:rPr>
              <a:t> da </a:t>
            </a:r>
            <a:r>
              <a:rPr lang="en-US" dirty="0" err="1">
                <a:latin typeface="Garamond" panose="02020404030301010803" pitchFamily="18" charset="0"/>
              </a:rPr>
              <a:t>mekansal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özelliklerle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ayırt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edilemeyen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gizli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dirty="0" err="1">
                <a:latin typeface="Garamond" panose="02020404030301010803" pitchFamily="18" charset="0"/>
              </a:rPr>
              <a:t>yarı-gizli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gruplarla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araştırma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yapılıyorsa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örneklem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önünde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güçlükler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bulunur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HIV </a:t>
            </a:r>
            <a:r>
              <a:rPr lang="en-US" dirty="0" err="1">
                <a:latin typeface="Garamond" panose="02020404030301010803" pitchFamily="18" charset="0"/>
              </a:rPr>
              <a:t>pozitif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kişiler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kültürel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azınlıklar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tercih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beğenilere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dayalı</a:t>
            </a:r>
            <a:r>
              <a:rPr lang="en-US" dirty="0">
                <a:latin typeface="Garamond" panose="02020404030301010803" pitchFamily="18" charset="0"/>
              </a:rPr>
              <a:t> alt-</a:t>
            </a:r>
            <a:r>
              <a:rPr lang="en-US" dirty="0" err="1">
                <a:latin typeface="Garamond" panose="02020404030301010803" pitchFamily="18" charset="0"/>
              </a:rPr>
              <a:t>kültürler</a:t>
            </a:r>
            <a:r>
              <a:rPr lang="en-US" dirty="0">
                <a:latin typeface="Garamond" panose="02020404030301010803" pitchFamily="18" charset="0"/>
              </a:rPr>
              <a:t>, vb.</a:t>
            </a:r>
          </a:p>
          <a:p>
            <a:r>
              <a:rPr lang="en-US" dirty="0">
                <a:latin typeface="Garamond" panose="02020404030301010803" pitchFamily="18" charset="0"/>
              </a:rPr>
              <a:t>Bu </a:t>
            </a:r>
            <a:r>
              <a:rPr lang="en-US" dirty="0" err="1">
                <a:latin typeface="Garamond" panose="02020404030301010803" pitchFamily="18" charset="0"/>
              </a:rPr>
              <a:t>gruplardan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tercihlerinde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nitel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örnekleme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yöntemlerinden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yararlanılabilir</a:t>
            </a:r>
            <a:r>
              <a:rPr lang="en-US" dirty="0">
                <a:latin typeface="Garamond" panose="02020404030301010803" pitchFamily="18" charset="0"/>
              </a:rPr>
              <a:t>: KARTOPU TEKNİĞİ</a:t>
            </a:r>
          </a:p>
          <a:p>
            <a:pPr lvl="1"/>
            <a:r>
              <a:rPr lang="en-US" b="1" dirty="0" err="1">
                <a:latin typeface="Garamond" panose="02020404030301010803" pitchFamily="18" charset="0"/>
              </a:rPr>
              <a:t>Çoğunlukla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nitel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araştırmalarda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birbiriyle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bağlantılı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insanlara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ulaşmak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için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kullanılır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Çeşitli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yanlılıkların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önüne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geçmek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için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farklı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kategorilerden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kişilerin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bağlantılarıyla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çok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kollu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olarak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ilerlenir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endParaRPr lang="en-US" b="1" u="sng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385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3202-3A7B-664B-8FCC-1F3E1079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ÖRNEKLEM BÜYÜKLÜĞÜ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E305-98C3-7746-AA2F-EDC728E51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>
                <a:latin typeface="Garamond" panose="02020404030301010803" pitchFamily="18" charset="0"/>
              </a:rPr>
              <a:t>Örneklem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büyüklüğü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için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istatistik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hesaplamalar</a:t>
            </a:r>
            <a:r>
              <a:rPr lang="en-US" dirty="0">
                <a:latin typeface="Garamond" panose="02020404030301010803" pitchFamily="18" charset="0"/>
              </a:rPr>
              <a:t>;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Çoğunlukla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tek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bir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değişkenin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evrendeki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varyasyonuna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bağlı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hesaplanır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r>
              <a:rPr lang="en-US" dirty="0" err="1">
                <a:latin typeface="Garamond" panose="02020404030301010803" pitchFamily="18" charset="0"/>
              </a:rPr>
              <a:t>İstatistiksel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hesaplamalar</a:t>
            </a:r>
            <a:r>
              <a:rPr lang="en-US" dirty="0">
                <a:latin typeface="Garamond" panose="02020404030301010803" pitchFamily="18" charset="0"/>
              </a:rPr>
              <a:t>; </a:t>
            </a:r>
            <a:r>
              <a:rPr lang="en-US" dirty="0" err="1">
                <a:latin typeface="Garamond" panose="02020404030301010803" pitchFamily="18" charset="0"/>
              </a:rPr>
              <a:t>sosyal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araştırmada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çoğunlukla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uygulanamaz</a:t>
            </a:r>
            <a:r>
              <a:rPr lang="en-US" dirty="0">
                <a:latin typeface="Garamond" panose="02020404030301010803" pitchFamily="18" charset="0"/>
              </a:rPr>
              <a:t>.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Nicel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araştırmalar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sıklıkla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pek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çok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değişkeni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aynı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anda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ölçer</a:t>
            </a:r>
            <a:r>
              <a:rPr lang="en-US" dirty="0">
                <a:latin typeface="Garamond" panose="02020404030301010803" pitchFamily="18" charset="0"/>
              </a:rPr>
              <a:t>.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Yapılan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ölçümlerin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evrende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nasıl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dağıldığı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çoğunlukla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bilinemez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r>
              <a:rPr lang="en-US" dirty="0" err="1">
                <a:latin typeface="Garamond" panose="02020404030301010803" pitchFamily="18" charset="0"/>
              </a:rPr>
              <a:t>Genel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istatistiksel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hesaplamalardan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oluşturulan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büyüklüğü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tabloları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örneklem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büyüklüğünün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seçiminde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sıklıkla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kullanılır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Evren</a:t>
            </a:r>
            <a:r>
              <a:rPr lang="en-US" dirty="0">
                <a:latin typeface="Garamond" panose="02020404030301010803" pitchFamily="18" charset="0"/>
              </a:rPr>
              <a:t> ne </a:t>
            </a:r>
            <a:r>
              <a:rPr lang="en-US" dirty="0" err="1">
                <a:latin typeface="Garamond" panose="02020404030301010803" pitchFamily="18" charset="0"/>
              </a:rPr>
              <a:t>kadar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küçükse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örneklem</a:t>
            </a:r>
            <a:r>
              <a:rPr lang="en-US" dirty="0">
                <a:latin typeface="Garamond" panose="02020404030301010803" pitchFamily="18" charset="0"/>
              </a:rPr>
              <a:t> o </a:t>
            </a:r>
            <a:r>
              <a:rPr lang="en-US" dirty="0" err="1">
                <a:latin typeface="Garamond" panose="02020404030301010803" pitchFamily="18" charset="0"/>
              </a:rPr>
              <a:t>kadar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büyük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olmalıdır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Evren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büyüdükçe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örneklem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büyüklüğünün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artışı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önemsizleşir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Ülke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dirty="0" err="1">
                <a:latin typeface="Garamond" panose="02020404030301010803" pitchFamily="18" charset="0"/>
              </a:rPr>
              <a:t>kent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ölçeğinde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araştırmalar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tipik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olarak</a:t>
            </a:r>
            <a:r>
              <a:rPr lang="en-US" b="1" u="sng" dirty="0">
                <a:latin typeface="Garamond" panose="02020404030301010803" pitchFamily="18" charset="0"/>
              </a:rPr>
              <a:t> 1000-2000 </a:t>
            </a:r>
            <a:r>
              <a:rPr lang="en-US" b="1" u="sng" dirty="0" err="1">
                <a:latin typeface="Garamond" panose="02020404030301010803" pitchFamily="18" charset="0"/>
              </a:rPr>
              <a:t>kişilik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örneklemlerden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oluşur</a:t>
            </a:r>
            <a:r>
              <a:rPr lang="en-US" dirty="0">
                <a:latin typeface="Garamond" panose="02020404030301010803" pitchFamily="18" charset="0"/>
              </a:rPr>
              <a:t>.</a:t>
            </a:r>
          </a:p>
          <a:p>
            <a:r>
              <a:rPr lang="en-US" dirty="0" err="1">
                <a:latin typeface="Garamond" panose="02020404030301010803" pitchFamily="18" charset="0"/>
              </a:rPr>
              <a:t>Özellikle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tabakalı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örneklemlerde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farklı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kategorilerin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ağırlıklı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dirty="0" err="1">
                <a:latin typeface="Garamond" panose="02020404030301010803" pitchFamily="18" charset="0"/>
              </a:rPr>
              <a:t>eşit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temsili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ile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büyüklüğü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oluşturulabilir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Her </a:t>
            </a:r>
            <a:r>
              <a:rPr lang="en-US" dirty="0" err="1">
                <a:latin typeface="Garamond" panose="02020404030301010803" pitchFamily="18" charset="0"/>
              </a:rPr>
              <a:t>kategori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için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</a:t>
            </a:r>
            <a:r>
              <a:rPr lang="en-US" dirty="0">
                <a:latin typeface="Garamond" panose="02020404030301010803" pitchFamily="18" charset="0"/>
              </a:rPr>
              <a:t> 50/100 </a:t>
            </a:r>
            <a:r>
              <a:rPr lang="en-US" dirty="0" err="1">
                <a:latin typeface="Garamond" panose="02020404030301010803" pitchFamily="18" charset="0"/>
              </a:rPr>
              <a:t>kişi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ile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oluşturulur</a:t>
            </a:r>
            <a:r>
              <a:rPr lang="en-US" dirty="0">
                <a:latin typeface="Garamond" panose="02020404030301010803" pitchFamily="18" charset="0"/>
              </a:rPr>
              <a:t>.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Kategorilerin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az</a:t>
            </a:r>
            <a:r>
              <a:rPr lang="en-US" dirty="0">
                <a:latin typeface="Garamond" panose="02020404030301010803" pitchFamily="18" charset="0"/>
              </a:rPr>
              <a:t> 30 </a:t>
            </a:r>
            <a:r>
              <a:rPr lang="en-US" dirty="0" err="1">
                <a:latin typeface="Garamond" panose="02020404030301010803" pitchFamily="18" charset="0"/>
              </a:rPr>
              <a:t>örnekten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oluşması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tavsiye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edilir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95143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69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1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3" name="Isosceles Triangle 92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96" name="Rectangle 95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9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9" name="Rectangle 118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5" name="Picture 1" descr="page20image524580112">
            <a:extLst>
              <a:ext uri="{FF2B5EF4-FFF2-40B4-BE49-F238E27FC236}">
                <a16:creationId xmlns:a16="http://schemas.microsoft.com/office/drawing/2014/main" id="{231FC5E9-07BE-A940-9077-263371526AB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68564" y="568335"/>
            <a:ext cx="6653810" cy="3230853"/>
          </a:xfrm>
          <a:prstGeom prst="rect">
            <a:avLst/>
          </a:prstGeom>
          <a:noFill/>
          <a:ln w="127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1" name="Group 120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122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4" name="Rectangle 122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E83202-3A7B-664B-8FCC-1F3E1079C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982" y="4293388"/>
            <a:ext cx="8833655" cy="727748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700"/>
              <a:t>ÖRNEKLEM BÜYÜKLÜĞÜ</a:t>
            </a:r>
          </a:p>
        </p:txBody>
      </p:sp>
    </p:spTree>
    <p:extLst>
      <p:ext uri="{BB962C8B-B14F-4D97-AF65-F5344CB8AC3E}">
        <p14:creationId xmlns:p14="http://schemas.microsoft.com/office/powerpoint/2010/main" val="812305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3202-3A7B-664B-8FCC-1F3E1079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BİZ NE YAPACAĞIZ?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E305-98C3-7746-AA2F-EDC728E51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dirty="0"/>
              <a:t>Çalışmamıza uygun bir örnekleme türü seçip gerekçelendireceğiz. </a:t>
            </a:r>
          </a:p>
          <a:p>
            <a:pPr lvl="1"/>
            <a:r>
              <a:rPr lang="tr-TR" dirty="0"/>
              <a:t>Kendi evren ve örneklemimizi tanımlayacağız.</a:t>
            </a:r>
          </a:p>
          <a:p>
            <a:pPr lvl="1"/>
            <a:r>
              <a:rPr lang="tr-TR" dirty="0"/>
              <a:t>Katılımcılara nasıl ulaşacağımızdan söz edeceğiz.</a:t>
            </a:r>
          </a:p>
        </p:txBody>
      </p:sp>
    </p:spTree>
    <p:extLst>
      <p:ext uri="{BB962C8B-B14F-4D97-AF65-F5344CB8AC3E}">
        <p14:creationId xmlns:p14="http://schemas.microsoft.com/office/powerpoint/2010/main" val="253472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3202-3A7B-664B-8FCC-1F3E1079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ÖRNEKLEM SEÇİMİ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E305-98C3-7746-AA2F-EDC728E51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Başlı</a:t>
            </a:r>
            <a:r>
              <a:rPr lang="en-US" dirty="0"/>
              <a:t> </a:t>
            </a:r>
            <a:r>
              <a:rPr lang="en-US" dirty="0" err="1"/>
              <a:t>amaç</a:t>
            </a:r>
            <a:r>
              <a:rPr lang="en-US" dirty="0"/>
              <a:t>, </a:t>
            </a:r>
            <a:r>
              <a:rPr lang="en-US" u="sng" dirty="0" err="1"/>
              <a:t>evreni</a:t>
            </a:r>
            <a:r>
              <a:rPr lang="en-US" u="sng" dirty="0"/>
              <a:t> </a:t>
            </a:r>
            <a:r>
              <a:rPr lang="en-US" u="sng" dirty="0" err="1"/>
              <a:t>temsil</a:t>
            </a:r>
            <a:r>
              <a:rPr lang="en-US" u="sng" dirty="0"/>
              <a:t> </a:t>
            </a:r>
            <a:r>
              <a:rPr lang="en-US" u="sng" dirty="0" err="1"/>
              <a:t>etme</a:t>
            </a:r>
            <a:r>
              <a:rPr lang="en-US" u="sng" dirty="0"/>
              <a:t> </a:t>
            </a:r>
            <a:r>
              <a:rPr lang="en-US" dirty="0" err="1"/>
              <a:t>kapasitesi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u="sng" dirty="0" err="1"/>
              <a:t>örneklem</a:t>
            </a:r>
            <a:r>
              <a:rPr lang="en-US" dirty="0"/>
              <a:t> </a:t>
            </a:r>
            <a:r>
              <a:rPr lang="en-US" dirty="0" err="1"/>
              <a:t>seçmektir</a:t>
            </a:r>
            <a:r>
              <a:rPr lang="en-US" dirty="0"/>
              <a:t>. </a:t>
            </a:r>
          </a:p>
          <a:p>
            <a:r>
              <a:rPr lang="en-US" dirty="0" err="1"/>
              <a:t>Evrenin</a:t>
            </a:r>
            <a:r>
              <a:rPr lang="en-US" dirty="0"/>
              <a:t> </a:t>
            </a:r>
            <a:r>
              <a:rPr lang="en-US" dirty="0" err="1"/>
              <a:t>bütünü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onun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bölümünü</a:t>
            </a:r>
            <a:r>
              <a:rPr lang="en-US" dirty="0"/>
              <a:t> </a:t>
            </a:r>
            <a:r>
              <a:rPr lang="en-US" dirty="0" err="1"/>
              <a:t>inceleyerek</a:t>
            </a:r>
            <a:r>
              <a:rPr lang="en-US" dirty="0"/>
              <a:t> </a:t>
            </a:r>
            <a:r>
              <a:rPr lang="en-US" u="sng" dirty="0" err="1"/>
              <a:t>genellemeler</a:t>
            </a:r>
            <a:r>
              <a:rPr lang="en-US" dirty="0"/>
              <a:t> </a:t>
            </a:r>
            <a:r>
              <a:rPr lang="en-US" dirty="0" err="1"/>
              <a:t>üretilebilir</a:t>
            </a:r>
            <a:r>
              <a:rPr lang="en-US" dirty="0"/>
              <a:t>. </a:t>
            </a:r>
          </a:p>
          <a:p>
            <a:r>
              <a:rPr lang="en-US" dirty="0" err="1"/>
              <a:t>Örneklem</a:t>
            </a:r>
            <a:r>
              <a:rPr lang="en-US" dirty="0"/>
              <a:t> </a:t>
            </a:r>
            <a:r>
              <a:rPr lang="en-US" dirty="0" err="1"/>
              <a:t>seçimi</a:t>
            </a:r>
            <a:r>
              <a:rPr lang="en-US" dirty="0"/>
              <a:t> 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b="1" u="sng" dirty="0" err="1"/>
              <a:t>zamanda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b="1" u="sng" dirty="0" err="1"/>
              <a:t>maliyetli</a:t>
            </a:r>
            <a:r>
              <a:rPr lang="en-US" dirty="0"/>
              <a:t> </a:t>
            </a:r>
            <a:r>
              <a:rPr lang="en-US" dirty="0" err="1"/>
              <a:t>araştırmalar</a:t>
            </a:r>
            <a:r>
              <a:rPr lang="en-US" dirty="0"/>
              <a:t> </a:t>
            </a:r>
            <a:r>
              <a:rPr lang="en-US" dirty="0" err="1"/>
              <a:t>yapmayı</a:t>
            </a:r>
            <a:r>
              <a:rPr lang="en-US" dirty="0"/>
              <a:t> </a:t>
            </a:r>
            <a:r>
              <a:rPr lang="en-US" dirty="0" err="1"/>
              <a:t>olanaklı</a:t>
            </a:r>
            <a:r>
              <a:rPr lang="en-US" dirty="0"/>
              <a:t> </a:t>
            </a:r>
            <a:r>
              <a:rPr lang="en-US" dirty="0" err="1"/>
              <a:t>kılar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2470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3202-3A7B-664B-8FCC-1F3E1079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EVREN </a:t>
            </a:r>
            <a:r>
              <a:rPr lang="en-US" dirty="0" err="1"/>
              <a:t>ve</a:t>
            </a:r>
            <a:r>
              <a:rPr lang="en-US" dirty="0"/>
              <a:t> ÖRNEKLEME ÇERÇEVESİ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E305-98C3-7746-AA2F-EDC728E51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Garamond" panose="02020404030301010803" pitchFamily="18" charset="0"/>
              </a:rPr>
              <a:t>Araştırmacı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evren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fikriyle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işe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başlar</a:t>
            </a:r>
            <a:r>
              <a:rPr lang="en-US" dirty="0">
                <a:latin typeface="Garamond" panose="02020404030301010803" pitchFamily="18" charset="0"/>
              </a:rPr>
              <a:t>.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Örn</a:t>
            </a:r>
            <a:r>
              <a:rPr lang="en-US" dirty="0">
                <a:latin typeface="Garamond" panose="02020404030301010803" pitchFamily="18" charset="0"/>
              </a:rPr>
              <a:t>: Bir </a:t>
            </a:r>
            <a:r>
              <a:rPr lang="en-US" dirty="0" err="1">
                <a:latin typeface="Garamond" panose="02020404030301010803" pitchFamily="18" charset="0"/>
              </a:rPr>
              <a:t>kentteki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tüm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insanlar</a:t>
            </a:r>
            <a:r>
              <a:rPr lang="en-US" dirty="0">
                <a:latin typeface="Garamond" panose="02020404030301010803" pitchFamily="18" charset="0"/>
              </a:rPr>
              <a:t> </a:t>
            </a:r>
          </a:p>
          <a:p>
            <a:r>
              <a:rPr lang="en-US" dirty="0" err="1">
                <a:latin typeface="Garamond" panose="02020404030301010803" pitchFamily="18" charset="0"/>
              </a:rPr>
              <a:t>Evren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çoğunlukla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dinamik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bir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kavramdır</a:t>
            </a:r>
            <a:r>
              <a:rPr lang="en-US" dirty="0">
                <a:latin typeface="Garamond" panose="02020404030301010803" pitchFamily="18" charset="0"/>
              </a:rPr>
              <a:t>. Zaman </a:t>
            </a:r>
            <a:r>
              <a:rPr lang="en-US" dirty="0" err="1">
                <a:latin typeface="Garamond" panose="02020404030301010803" pitchFamily="18" charset="0"/>
              </a:rPr>
              <a:t>içerisinde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sürekli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değişiklik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gösterir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Örneğin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bir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kent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evreninde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yeni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doğumlar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ölümler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farklı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amaçlarla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kente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gelenler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gidenler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ile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u="sng" dirty="0" err="1">
                <a:latin typeface="Garamond" panose="02020404030301010803" pitchFamily="18" charset="0"/>
              </a:rPr>
              <a:t>kentsel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nüfus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sürekli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değişiklik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gösterir</a:t>
            </a:r>
            <a:r>
              <a:rPr lang="en-US" u="sng" dirty="0">
                <a:latin typeface="Garamond" panose="02020404030301010803" pitchFamily="18" charset="0"/>
              </a:rPr>
              <a:t>. </a:t>
            </a:r>
          </a:p>
          <a:p>
            <a:r>
              <a:rPr lang="en-US" dirty="0">
                <a:latin typeface="Garamond" panose="02020404030301010803" pitchFamily="18" charset="0"/>
              </a:rPr>
              <a:t>Her </a:t>
            </a:r>
            <a:r>
              <a:rPr lang="en-US" dirty="0" err="1">
                <a:latin typeface="Garamond" panose="02020404030301010803" pitchFamily="18" charset="0"/>
              </a:rPr>
              <a:t>nicel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araştırma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u="sng" dirty="0" err="1">
                <a:latin typeface="Garamond" panose="02020404030301010803" pitchFamily="18" charset="0"/>
              </a:rPr>
              <a:t>evreni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operasyonel</a:t>
            </a:r>
            <a:r>
              <a:rPr lang="en-US" u="sng" dirty="0">
                <a:latin typeface="Garamond" panose="02020404030301010803" pitchFamily="18" charset="0"/>
              </a:rPr>
              <a:t> hale </a:t>
            </a:r>
            <a:r>
              <a:rPr lang="en-US" u="sng" dirty="0" err="1">
                <a:latin typeface="Garamond" panose="02020404030301010803" pitchFamily="18" charset="0"/>
              </a:rPr>
              <a:t>getiren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bir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tanıma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ihtiyaç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duyar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r>
              <a:rPr lang="en-US" dirty="0">
                <a:latin typeface="Garamond" panose="02020404030301010803" pitchFamily="18" charset="0"/>
              </a:rPr>
              <a:t>Bu </a:t>
            </a:r>
            <a:r>
              <a:rPr lang="en-US" dirty="0" err="1">
                <a:latin typeface="Garamond" panose="02020404030301010803" pitchFamily="18" charset="0"/>
              </a:rPr>
              <a:t>tanım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örnekleme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çerçevesidir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r>
              <a:rPr lang="en-US" dirty="0" err="1">
                <a:latin typeface="Garamond" panose="02020404030301010803" pitchFamily="18" charset="0"/>
              </a:rPr>
              <a:t>Örnekleme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çerçevesi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evreni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dinamizminden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soyutlayarak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dondurur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ve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incelenebilir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bir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nesne</a:t>
            </a:r>
            <a:r>
              <a:rPr lang="en-US" u="sng" dirty="0">
                <a:latin typeface="Garamond" panose="02020404030301010803" pitchFamily="18" charset="0"/>
              </a:rPr>
              <a:t> hale </a:t>
            </a:r>
            <a:r>
              <a:rPr lang="en-US" u="sng" dirty="0" err="1">
                <a:latin typeface="Garamond" panose="02020404030301010803" pitchFamily="18" charset="0"/>
              </a:rPr>
              <a:t>getirir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Telefon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rehberleri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vergi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kayıtları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sürücü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ehliyeti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kayıtları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adres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kayıtları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seçmen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listeleri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örnekleme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çerçeveleridir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26387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3202-3A7B-664B-8FCC-1F3E1079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EVREN </a:t>
            </a:r>
            <a:r>
              <a:rPr lang="en-US" dirty="0" err="1"/>
              <a:t>ve</a:t>
            </a:r>
            <a:r>
              <a:rPr lang="en-US" dirty="0"/>
              <a:t> ÖRNEKLEME ÇERÇEVESİ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E305-98C3-7746-AA2F-EDC728E51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err="1">
                <a:latin typeface="Garamond" panose="02020404030301010803" pitchFamily="18" charset="0"/>
              </a:rPr>
              <a:t>Temsil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edici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bir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örneklem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oluşturmak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için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çerçevesinin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doğru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bir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biçimde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oluşturulması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gereklidir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r>
              <a:rPr lang="en-US" dirty="0" err="1">
                <a:latin typeface="Garamond" panose="02020404030301010803" pitchFamily="18" charset="0"/>
              </a:rPr>
              <a:t>Yanlış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bir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çerçevesi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evreni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hatalı</a:t>
            </a:r>
            <a:r>
              <a:rPr lang="en-US" u="sng" dirty="0">
                <a:latin typeface="Garamond" panose="02020404030301010803" pitchFamily="18" charset="0"/>
              </a:rPr>
              <a:t>, </a:t>
            </a:r>
            <a:r>
              <a:rPr lang="en-US" u="sng" dirty="0" err="1">
                <a:latin typeface="Garamond" panose="02020404030301010803" pitchFamily="18" charset="0"/>
              </a:rPr>
              <a:t>eksikli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bir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biçimde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temsil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edebilir</a:t>
            </a:r>
            <a:r>
              <a:rPr lang="en-US" u="sng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Örnekleme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çerçeveleri</a:t>
            </a:r>
            <a:r>
              <a:rPr lang="en-US" dirty="0">
                <a:latin typeface="Garamond" panose="02020404030301010803" pitchFamily="18" charset="0"/>
              </a:rPr>
              <a:t> her zaman </a:t>
            </a:r>
            <a:r>
              <a:rPr lang="en-US" u="sng" dirty="0" err="1">
                <a:latin typeface="Garamond" panose="02020404030301010803" pitchFamily="18" charset="0"/>
              </a:rPr>
              <a:t>evreni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kusursuz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bir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şekilde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kapsamaz</a:t>
            </a:r>
            <a:r>
              <a:rPr lang="en-US" u="sng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SORULMASI GEREKEN SORU: </a:t>
            </a:r>
            <a:r>
              <a:rPr lang="en-US" u="sng" dirty="0" err="1">
                <a:latin typeface="Garamond" panose="02020404030301010803" pitchFamily="18" charset="0"/>
              </a:rPr>
              <a:t>Örnekleme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çerçevesi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sistematik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olarak</a:t>
            </a:r>
            <a:r>
              <a:rPr lang="en-US" u="sng" dirty="0">
                <a:latin typeface="Garamond" panose="02020404030301010803" pitchFamily="18" charset="0"/>
              </a:rPr>
              <a:t> belli </a:t>
            </a:r>
            <a:r>
              <a:rPr lang="en-US" u="sng" dirty="0" err="1">
                <a:latin typeface="Garamond" panose="02020404030301010803" pitchFamily="18" charset="0"/>
              </a:rPr>
              <a:t>grupları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dışarıda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bırakıyor</a:t>
            </a:r>
            <a:r>
              <a:rPr lang="en-US" u="sng" dirty="0">
                <a:latin typeface="Garamond" panose="02020404030301010803" pitchFamily="18" charset="0"/>
              </a:rPr>
              <a:t> mu?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Bazı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kayıtlar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cinsiyet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sosyo-ekonomik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statü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yaş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eğitim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düzeyi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bakımından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asimetriler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taşıyor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olabilir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b="1" u="sng" dirty="0" err="1">
                <a:latin typeface="Garamond" panose="02020404030301010803" pitchFamily="18" charset="0"/>
              </a:rPr>
              <a:t>Sokakta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uygulanan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rastgele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anket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uygulamaları</a:t>
            </a:r>
            <a:r>
              <a:rPr lang="en-US" b="1" u="sng" dirty="0">
                <a:latin typeface="Garamond" panose="02020404030301010803" pitchFamily="18" charset="0"/>
              </a:rPr>
              <a:t>?</a:t>
            </a:r>
          </a:p>
          <a:p>
            <a:r>
              <a:rPr lang="en-US" dirty="0" err="1">
                <a:latin typeface="Garamond" panose="02020404030301010803" pitchFamily="18" charset="0"/>
              </a:rPr>
              <a:t>Örneklem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u="sng" dirty="0">
                <a:latin typeface="Garamond" panose="02020404030301010803" pitchFamily="18" charset="0"/>
              </a:rPr>
              <a:t>ne </a:t>
            </a:r>
            <a:r>
              <a:rPr lang="en-US" b="1" u="sng" dirty="0" err="1">
                <a:latin typeface="Garamond" panose="02020404030301010803" pitchFamily="18" charset="0"/>
              </a:rPr>
              <a:t>kadar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büyük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olursa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olsun</a:t>
            </a:r>
            <a:r>
              <a:rPr lang="en-US" dirty="0">
                <a:latin typeface="Garamond" panose="02020404030301010803" pitchFamily="18" charset="0"/>
              </a:rPr>
              <a:t>, HATALI BİR ÖRNEKLEM ÇERÇEVESİ, </a:t>
            </a:r>
            <a:r>
              <a:rPr lang="en-US" dirty="0" err="1">
                <a:latin typeface="Garamond" panose="02020404030301010803" pitchFamily="18" charset="0"/>
              </a:rPr>
              <a:t>yanlış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genellemelere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vardırır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endParaRPr lang="en-US" u="sng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560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3202-3A7B-664B-8FCC-1F3E1079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ÖRNEKLEM TÜRLERİ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E305-98C3-7746-AA2F-EDC728E51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BASİT RASTLANTISAL ÖRNEKLEM</a:t>
            </a:r>
          </a:p>
          <a:p>
            <a:r>
              <a:rPr lang="en-US" dirty="0" err="1">
                <a:latin typeface="Garamond" panose="02020404030301010803" pitchFamily="18" charset="0"/>
              </a:rPr>
              <a:t>Evrendeki</a:t>
            </a:r>
            <a:r>
              <a:rPr lang="en-US" dirty="0">
                <a:latin typeface="Garamond" panose="02020404030301010803" pitchFamily="18" charset="0"/>
              </a:rPr>
              <a:t> her </a:t>
            </a:r>
            <a:r>
              <a:rPr lang="en-US" dirty="0" err="1">
                <a:latin typeface="Garamond" panose="02020404030301010803" pitchFamily="18" charset="0"/>
              </a:rPr>
              <a:t>bir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unsurun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eşit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biçimde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seçilme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olasılığı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olduğu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rastlantısal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olarak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dahil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edildiği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türüdür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>
                <a:latin typeface="Garamond" panose="02020404030301010803" pitchFamily="18" charset="0"/>
              </a:rPr>
              <a:t>Tüm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unsurlar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numaralandırılarak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sıralanır</a:t>
            </a:r>
            <a:r>
              <a:rPr lang="en-US" dirty="0">
                <a:latin typeface="Garamond" panose="02020404030301010803" pitchFamily="18" charset="0"/>
              </a:rPr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>
                <a:latin typeface="Garamond" panose="02020404030301010803" pitchFamily="18" charset="0"/>
              </a:rPr>
              <a:t>Hangi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sayıların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seçileceğine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karar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verilerek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rastlantısal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sayılar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listesi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kullanılır</a:t>
            </a:r>
            <a:r>
              <a:rPr lang="en-US" dirty="0">
                <a:latin typeface="Garamond" panose="02020404030301010803" pitchFamily="18" charset="0"/>
              </a:rPr>
              <a:t>. (</a:t>
            </a:r>
            <a:r>
              <a:rPr lang="en-US" dirty="0" err="1">
                <a:latin typeface="Garamond" panose="02020404030301010803" pitchFamily="18" charset="0"/>
              </a:rPr>
              <a:t>Hazır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sayı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tabloları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ya</a:t>
            </a:r>
            <a:r>
              <a:rPr lang="en-US" dirty="0">
                <a:latin typeface="Garamond" panose="02020404030301010803" pitchFamily="18" charset="0"/>
              </a:rPr>
              <a:t> da </a:t>
            </a:r>
            <a:r>
              <a:rPr lang="en-US" dirty="0" err="1">
                <a:latin typeface="Garamond" panose="02020404030301010803" pitchFamily="18" charset="0"/>
              </a:rPr>
              <a:t>bilgisayar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yazılımları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kullanılabilir</a:t>
            </a:r>
            <a:r>
              <a:rPr lang="en-US" dirty="0">
                <a:latin typeface="Garamond" panose="02020404030301010803" pitchFamily="18" charset="0"/>
              </a:rPr>
              <a:t>)</a:t>
            </a:r>
          </a:p>
          <a:p>
            <a:endParaRPr lang="en-US" dirty="0">
              <a:latin typeface="Garamond" panose="02020404030301010803" pitchFamily="18" charset="0"/>
            </a:endParaRPr>
          </a:p>
          <a:p>
            <a:pPr lvl="1"/>
            <a:endParaRPr lang="en-US" u="sng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091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3202-3A7B-664B-8FCC-1F3E1079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ÖRNEKLEM TÜRLERİ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E305-98C3-7746-AA2F-EDC728E51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SİSTEMATİK ÖRNEKLEME</a:t>
            </a:r>
          </a:p>
          <a:p>
            <a:r>
              <a:rPr lang="en-US" dirty="0" err="1">
                <a:latin typeface="Garamond" panose="02020404030301010803" pitchFamily="18" charset="0"/>
              </a:rPr>
              <a:t>Rastlantısal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yerine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evrenin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içerisinden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sistematik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bir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u="sng" dirty="0" err="1">
                <a:latin typeface="Garamond" panose="02020404030301010803" pitchFamily="18" charset="0"/>
              </a:rPr>
              <a:t>seçim</a:t>
            </a:r>
            <a:r>
              <a:rPr lang="en-US" u="sng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yapılmasına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dayalı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bir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tekniğidir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latin typeface="Garamond" panose="02020404030301010803" pitchFamily="18" charset="0"/>
              </a:rPr>
              <a:t>İlk </a:t>
            </a:r>
            <a:r>
              <a:rPr lang="en-US" dirty="0" err="1">
                <a:latin typeface="Garamond" panose="02020404030301010803" pitchFamily="18" charset="0"/>
              </a:rPr>
              <a:t>adım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yine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unsurların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numaralandırılarak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listelenmesidir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>
                <a:latin typeface="Garamond" panose="02020404030301010803" pitchFamily="18" charset="0"/>
              </a:rPr>
              <a:t>Rastlantısal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olarak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başlangıç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noktası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belirlenir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>
                <a:latin typeface="Garamond" panose="02020404030301010803" pitchFamily="18" charset="0"/>
              </a:rPr>
              <a:t>Örnekleme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aralığı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belirlenerek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listeden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sırasıyla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yapılır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r>
              <a:rPr lang="en-US" dirty="0" err="1">
                <a:latin typeface="Garamond" panose="02020404030301010803" pitchFamily="18" charset="0"/>
              </a:rPr>
              <a:t>Örneğin</a:t>
            </a:r>
            <a:r>
              <a:rPr lang="en-US" dirty="0">
                <a:latin typeface="Garamond" panose="02020404030301010803" pitchFamily="18" charset="0"/>
              </a:rPr>
              <a:t>, 1000 </a:t>
            </a:r>
            <a:r>
              <a:rPr lang="en-US" dirty="0" err="1">
                <a:latin typeface="Garamond" panose="02020404030301010803" pitchFamily="18" charset="0"/>
              </a:rPr>
              <a:t>kişilik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bir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listeden</a:t>
            </a:r>
            <a:r>
              <a:rPr lang="en-US" dirty="0">
                <a:latin typeface="Garamond" panose="02020404030301010803" pitchFamily="18" charset="0"/>
              </a:rPr>
              <a:t> 50 </a:t>
            </a:r>
            <a:r>
              <a:rPr lang="en-US" dirty="0" err="1">
                <a:latin typeface="Garamond" panose="02020404030301010803" pitchFamily="18" charset="0"/>
              </a:rPr>
              <a:t>kişilik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bir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seçilecekse</a:t>
            </a:r>
            <a:r>
              <a:rPr lang="en-US" dirty="0">
                <a:latin typeface="Garamond" panose="02020404030301010803" pitchFamily="18" charset="0"/>
              </a:rPr>
              <a:t>;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Örnekleme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aralığı</a:t>
            </a:r>
            <a:r>
              <a:rPr lang="en-US" dirty="0">
                <a:latin typeface="Garamond" panose="02020404030301010803" pitchFamily="18" charset="0"/>
              </a:rPr>
              <a:t> 1000/50=20’dir.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Rastlantısal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başlangıç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noktasından</a:t>
            </a:r>
            <a:r>
              <a:rPr lang="en-US" dirty="0">
                <a:latin typeface="Garamond" panose="02020404030301010803" pitchFamily="18" charset="0"/>
              </a:rPr>
              <a:t> (</a:t>
            </a:r>
            <a:r>
              <a:rPr lang="en-US" dirty="0" err="1">
                <a:latin typeface="Garamond" panose="02020404030301010803" pitchFamily="18" charset="0"/>
              </a:rPr>
              <a:t>örn</a:t>
            </a:r>
            <a:r>
              <a:rPr lang="en-US" dirty="0">
                <a:latin typeface="Garamond" panose="02020404030301010803" pitchFamily="18" charset="0"/>
              </a:rPr>
              <a:t>. 76) </a:t>
            </a:r>
            <a:r>
              <a:rPr lang="en-US" dirty="0" err="1">
                <a:latin typeface="Garamond" panose="02020404030301010803" pitchFamily="18" charset="0"/>
              </a:rPr>
              <a:t>itibaren</a:t>
            </a:r>
            <a:r>
              <a:rPr lang="en-US" dirty="0">
                <a:latin typeface="Garamond" panose="02020404030301010803" pitchFamily="18" charset="0"/>
              </a:rPr>
              <a:t> her </a:t>
            </a:r>
            <a:r>
              <a:rPr lang="en-US" dirty="0" err="1">
                <a:latin typeface="Garamond" panose="02020404030301010803" pitchFamily="18" charset="0"/>
              </a:rPr>
              <a:t>bir</a:t>
            </a:r>
            <a:r>
              <a:rPr lang="en-US" dirty="0">
                <a:latin typeface="Garamond" panose="02020404030301010803" pitchFamily="18" charset="0"/>
              </a:rPr>
              <a:t> 20. </a:t>
            </a:r>
            <a:r>
              <a:rPr lang="en-US" dirty="0" err="1">
                <a:latin typeface="Garamond" panose="02020404030301010803" pitchFamily="18" charset="0"/>
              </a:rPr>
              <a:t>kişi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dahil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edilir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r>
              <a:rPr lang="en-US" dirty="0">
                <a:latin typeface="Garamond" panose="02020404030301010803" pitchFamily="18" charset="0"/>
              </a:rPr>
              <a:t>HATALI ÖRNEKLEME RİSKİ: </a:t>
            </a:r>
            <a:r>
              <a:rPr lang="en-US" dirty="0" err="1">
                <a:latin typeface="Garamond" panose="02020404030301010803" pitchFamily="18" charset="0"/>
              </a:rPr>
              <a:t>Örnekleme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çerçevesindeki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listenin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hiçbir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döngü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ya</a:t>
            </a:r>
            <a:r>
              <a:rPr lang="en-US" b="1" u="sng" dirty="0">
                <a:latin typeface="Garamond" panose="02020404030301010803" pitchFamily="18" charset="0"/>
              </a:rPr>
              <a:t> da </a:t>
            </a:r>
            <a:r>
              <a:rPr lang="en-US" b="1" u="sng" dirty="0" err="1">
                <a:latin typeface="Garamond" panose="02020404030301010803" pitchFamily="18" charset="0"/>
              </a:rPr>
              <a:t>kalıba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sahip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olmadığından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emin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olunmalıdır</a:t>
            </a:r>
            <a:r>
              <a:rPr lang="en-US" b="1" u="sng" dirty="0">
                <a:latin typeface="Garamond" panose="020204040303010108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33099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3202-3A7B-664B-8FCC-1F3E1079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ÖRNEKLEM TÜRLERİ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E305-98C3-7746-AA2F-EDC728E51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TABAKALI (KATMANLI) ÖRNEKLEME</a:t>
            </a:r>
          </a:p>
          <a:p>
            <a:r>
              <a:rPr lang="en-US" dirty="0" err="1">
                <a:latin typeface="Garamond" panose="02020404030301010803" pitchFamily="18" charset="0"/>
              </a:rPr>
              <a:t>Evrenin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kategorilere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bölündüğü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bu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kategoriler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içerisinden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rastlantısal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seçimlerin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yapıldığı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türüdür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r>
              <a:rPr lang="en-US" dirty="0">
                <a:latin typeface="Garamond" panose="02020404030301010803" pitchFamily="18" charset="0"/>
              </a:rPr>
              <a:t>Bu </a:t>
            </a:r>
            <a:r>
              <a:rPr lang="en-US" dirty="0" err="1">
                <a:latin typeface="Garamond" panose="02020404030301010803" pitchFamily="18" charset="0"/>
              </a:rPr>
              <a:t>yöntem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farklı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kategorilerin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örneklemde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istenen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büyüklükte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temsil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edilmesini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garantiye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alır</a:t>
            </a:r>
            <a:r>
              <a:rPr lang="en-US" b="1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Kategorilerin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ağırlıkları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evrene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referansla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tanımlanmak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zorunda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değildir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Özellikle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karşılaştırmalı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çalışmalarda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evrendeki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ağırlıklara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bakılmaksızın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eşit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temsil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tercih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edilebilir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Garamond" panose="02020404030301010803" pitchFamily="18" charset="0"/>
              </a:rPr>
              <a:t>Evrenin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katmanlarının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belirlenmesi</a:t>
            </a:r>
            <a:r>
              <a:rPr lang="en-US" dirty="0">
                <a:latin typeface="Garamond" panose="02020404030301010803" pitchFamily="18" charset="0"/>
              </a:rPr>
              <a:t>: </a:t>
            </a:r>
            <a:r>
              <a:rPr lang="en-US" dirty="0" err="1">
                <a:latin typeface="Garamond" panose="02020404030301010803" pitchFamily="18" charset="0"/>
              </a:rPr>
              <a:t>Cinsiyet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sosyo-ekonomik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statü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etnik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kimlik</a:t>
            </a:r>
            <a:r>
              <a:rPr lang="en-US" dirty="0">
                <a:latin typeface="Garamond" panose="02020404030301010803" pitchFamily="18" charset="0"/>
              </a:rPr>
              <a:t>, vs.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Garamond" panose="02020404030301010803" pitchFamily="18" charset="0"/>
              </a:rPr>
              <a:t>Kategori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sayısının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belirlenmesi</a:t>
            </a:r>
            <a:r>
              <a:rPr lang="en-US" dirty="0">
                <a:latin typeface="Garamond" panose="02020404030301010803" pitchFamily="18" charset="0"/>
              </a:rPr>
              <a:t>: 2 </a:t>
            </a:r>
            <a:r>
              <a:rPr lang="en-US" dirty="0" err="1">
                <a:latin typeface="Garamond" panose="02020404030301010803" pitchFamily="18" charset="0"/>
              </a:rPr>
              <a:t>cinsiyet</a:t>
            </a:r>
            <a:r>
              <a:rPr lang="en-US" dirty="0">
                <a:latin typeface="Garamond" panose="02020404030301010803" pitchFamily="18" charset="0"/>
              </a:rPr>
              <a:t> x 3 SES x 2 </a:t>
            </a:r>
            <a:r>
              <a:rPr lang="en-US" dirty="0" err="1">
                <a:latin typeface="Garamond" panose="02020404030301010803" pitchFamily="18" charset="0"/>
              </a:rPr>
              <a:t>etnik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kimlik</a:t>
            </a:r>
            <a:r>
              <a:rPr lang="en-US" dirty="0">
                <a:latin typeface="Garamond" panose="02020404030301010803" pitchFamily="18" charset="0"/>
              </a:rPr>
              <a:t> = 12 </a:t>
            </a:r>
            <a:r>
              <a:rPr lang="en-US" dirty="0" err="1">
                <a:latin typeface="Garamond" panose="02020404030301010803" pitchFamily="18" charset="0"/>
              </a:rPr>
              <a:t>kategori</a:t>
            </a:r>
            <a:endParaRPr lang="en-US" dirty="0">
              <a:latin typeface="Garamond" panose="02020404030301010803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Garamond" panose="02020404030301010803" pitchFamily="18" charset="0"/>
              </a:rPr>
              <a:t>Kategorilerin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örneklemde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temsil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edilme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sayıları</a:t>
            </a:r>
            <a:r>
              <a:rPr lang="en-US" dirty="0">
                <a:latin typeface="Garamond" panose="02020404030301010803" pitchFamily="18" charset="0"/>
              </a:rPr>
              <a:t>: </a:t>
            </a:r>
            <a:r>
              <a:rPr lang="en-US" dirty="0" err="1">
                <a:latin typeface="Garamond" panose="02020404030301010803" pitchFamily="18" charset="0"/>
              </a:rPr>
              <a:t>Örneğin</a:t>
            </a:r>
            <a:r>
              <a:rPr lang="en-US" dirty="0">
                <a:latin typeface="Garamond" panose="02020404030301010803" pitchFamily="18" charset="0"/>
              </a:rPr>
              <a:t>, her </a:t>
            </a:r>
            <a:r>
              <a:rPr lang="en-US" dirty="0" err="1">
                <a:latin typeface="Garamond" panose="02020404030301010803" pitchFamily="18" charset="0"/>
              </a:rPr>
              <a:t>bir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kategori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için</a:t>
            </a:r>
            <a:r>
              <a:rPr lang="en-US" dirty="0">
                <a:latin typeface="Garamond" panose="02020404030301010803" pitchFamily="18" charset="0"/>
              </a:rPr>
              <a:t> 100 </a:t>
            </a:r>
            <a:r>
              <a:rPr lang="en-US" dirty="0" err="1">
                <a:latin typeface="Garamond" panose="02020404030301010803" pitchFamily="18" charset="0"/>
              </a:rPr>
              <a:t>örnek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>
                <a:latin typeface="Garamond" panose="02020404030301010803" pitchFamily="18" charset="0"/>
                <a:sym typeface="Wingdings" pitchFamily="2" charset="2"/>
              </a:rPr>
              <a:t> 12x100= </a:t>
            </a:r>
            <a:r>
              <a:rPr lang="en-US" b="1" u="sng" dirty="0">
                <a:latin typeface="Garamond" panose="02020404030301010803" pitchFamily="18" charset="0"/>
                <a:sym typeface="Wingdings" pitchFamily="2" charset="2"/>
              </a:rPr>
              <a:t>1200 </a:t>
            </a:r>
            <a:r>
              <a:rPr lang="en-US" b="1" u="sng" dirty="0" err="1">
                <a:latin typeface="Garamond" panose="02020404030301010803" pitchFamily="18" charset="0"/>
                <a:sym typeface="Wingdings" pitchFamily="2" charset="2"/>
              </a:rPr>
              <a:t>kişiden</a:t>
            </a:r>
            <a:r>
              <a:rPr lang="en-US" b="1" u="sng" dirty="0">
                <a:latin typeface="Garamond" panose="02020404030301010803" pitchFamily="18" charset="0"/>
                <a:sym typeface="Wingdings" pitchFamily="2" charset="2"/>
              </a:rPr>
              <a:t> </a:t>
            </a:r>
            <a:r>
              <a:rPr lang="en-US" b="1" u="sng" dirty="0" err="1">
                <a:latin typeface="Garamond" panose="02020404030301010803" pitchFamily="18" charset="0"/>
                <a:sym typeface="Wingdings" pitchFamily="2" charset="2"/>
              </a:rPr>
              <a:t>oluşan</a:t>
            </a:r>
            <a:r>
              <a:rPr lang="en-US" b="1" u="sng" dirty="0">
                <a:latin typeface="Garamond" panose="02020404030301010803" pitchFamily="18" charset="0"/>
                <a:sym typeface="Wingdings" pitchFamily="2" charset="2"/>
              </a:rPr>
              <a:t> </a:t>
            </a:r>
            <a:r>
              <a:rPr lang="en-US" b="1" u="sng" dirty="0" err="1">
                <a:latin typeface="Garamond" panose="02020404030301010803" pitchFamily="18" charset="0"/>
                <a:sym typeface="Wingdings" pitchFamily="2" charset="2"/>
              </a:rPr>
              <a:t>örneklem</a:t>
            </a:r>
            <a:endParaRPr lang="en-US" b="1" u="sng" dirty="0">
              <a:latin typeface="Garamond" panose="02020404030301010803" pitchFamily="18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US" b="1" u="sng" dirty="0">
                <a:latin typeface="Garamond" panose="02020404030301010803" pitchFamily="18" charset="0"/>
                <a:sym typeface="Wingdings" pitchFamily="2" charset="2"/>
              </a:rPr>
              <a:t>DİKKAT!!! </a:t>
            </a:r>
            <a:r>
              <a:rPr lang="en-US" dirty="0" err="1">
                <a:latin typeface="Garamond" panose="02020404030301010803" pitchFamily="18" charset="0"/>
                <a:sym typeface="Wingdings" pitchFamily="2" charset="2"/>
              </a:rPr>
              <a:t>Kategorilerin</a:t>
            </a:r>
            <a:r>
              <a:rPr lang="en-US" dirty="0">
                <a:latin typeface="Garamond" panose="02020404030301010803" pitchFamily="18" charset="0"/>
                <a:sym typeface="Wingdings" pitchFamily="2" charset="2"/>
              </a:rPr>
              <a:t> </a:t>
            </a:r>
            <a:r>
              <a:rPr lang="en-US" dirty="0" err="1">
                <a:latin typeface="Garamond" panose="02020404030301010803" pitchFamily="18" charset="0"/>
                <a:sym typeface="Wingdings" pitchFamily="2" charset="2"/>
              </a:rPr>
              <a:t>evrende</a:t>
            </a:r>
            <a:r>
              <a:rPr lang="en-US" dirty="0">
                <a:latin typeface="Garamond" panose="02020404030301010803" pitchFamily="18" charset="0"/>
                <a:sym typeface="Wingdings" pitchFamily="2" charset="2"/>
              </a:rPr>
              <a:t> </a:t>
            </a:r>
            <a:r>
              <a:rPr lang="en-US" dirty="0" err="1">
                <a:latin typeface="Garamond" panose="02020404030301010803" pitchFamily="18" charset="0"/>
                <a:sym typeface="Wingdings" pitchFamily="2" charset="2"/>
              </a:rPr>
              <a:t>görülme</a:t>
            </a:r>
            <a:r>
              <a:rPr lang="en-US" dirty="0">
                <a:latin typeface="Garamond" panose="02020404030301010803" pitchFamily="18" charset="0"/>
                <a:sym typeface="Wingdings" pitchFamily="2" charset="2"/>
              </a:rPr>
              <a:t> </a:t>
            </a:r>
            <a:r>
              <a:rPr lang="en-US" dirty="0" err="1">
                <a:latin typeface="Garamond" panose="02020404030301010803" pitchFamily="18" charset="0"/>
                <a:sym typeface="Wingdings" pitchFamily="2" charset="2"/>
              </a:rPr>
              <a:t>sıklıkları</a:t>
            </a:r>
            <a:r>
              <a:rPr lang="en-US" dirty="0">
                <a:latin typeface="Garamond" panose="02020404030301010803" pitchFamily="18" charset="0"/>
                <a:sym typeface="Wingdings" pitchFamily="2" charset="2"/>
              </a:rPr>
              <a:t> </a:t>
            </a:r>
            <a:r>
              <a:rPr lang="en-US" dirty="0" err="1">
                <a:latin typeface="Garamond" panose="02020404030301010803" pitchFamily="18" charset="0"/>
                <a:sym typeface="Wingdings" pitchFamily="2" charset="2"/>
              </a:rPr>
              <a:t>biliniyorsa</a:t>
            </a:r>
            <a:r>
              <a:rPr lang="en-US" dirty="0">
                <a:latin typeface="Garamond" panose="02020404030301010803" pitchFamily="18" charset="0"/>
                <a:sym typeface="Wingdings" pitchFamily="2" charset="2"/>
              </a:rPr>
              <a:t>/</a:t>
            </a:r>
            <a:r>
              <a:rPr lang="en-US" dirty="0" err="1">
                <a:latin typeface="Garamond" panose="02020404030301010803" pitchFamily="18" charset="0"/>
                <a:sym typeface="Wingdings" pitchFamily="2" charset="2"/>
              </a:rPr>
              <a:t>tahmin</a:t>
            </a:r>
            <a:r>
              <a:rPr lang="en-US" dirty="0">
                <a:latin typeface="Garamond" panose="02020404030301010803" pitchFamily="18" charset="0"/>
                <a:sym typeface="Wingdings" pitchFamily="2" charset="2"/>
              </a:rPr>
              <a:t> </a:t>
            </a:r>
            <a:r>
              <a:rPr lang="en-US" dirty="0" err="1">
                <a:latin typeface="Garamond" panose="02020404030301010803" pitchFamily="18" charset="0"/>
                <a:sym typeface="Wingdings" pitchFamily="2" charset="2"/>
              </a:rPr>
              <a:t>edilebiliyorsa</a:t>
            </a:r>
            <a:r>
              <a:rPr lang="en-US" dirty="0">
                <a:latin typeface="Garamond" panose="02020404030301010803" pitchFamily="18" charset="0"/>
                <a:sym typeface="Wingdings" pitchFamily="2" charset="2"/>
              </a:rPr>
              <a:t>, </a:t>
            </a:r>
            <a:r>
              <a:rPr lang="en-US" u="sng" dirty="0" err="1">
                <a:latin typeface="Garamond" panose="02020404030301010803" pitchFamily="18" charset="0"/>
                <a:sym typeface="Wingdings" pitchFamily="2" charset="2"/>
              </a:rPr>
              <a:t>örneklemde</a:t>
            </a:r>
            <a:r>
              <a:rPr lang="en-US" u="sng" dirty="0">
                <a:latin typeface="Garamond" panose="02020404030301010803" pitchFamily="18" charset="0"/>
                <a:sym typeface="Wingdings" pitchFamily="2" charset="2"/>
              </a:rPr>
              <a:t> de </a:t>
            </a:r>
            <a:r>
              <a:rPr lang="en-US" u="sng" dirty="0" err="1">
                <a:latin typeface="Garamond" panose="02020404030301010803" pitchFamily="18" charset="0"/>
                <a:sym typeface="Wingdings" pitchFamily="2" charset="2"/>
              </a:rPr>
              <a:t>aynı</a:t>
            </a:r>
            <a:r>
              <a:rPr lang="en-US" u="sng" dirty="0">
                <a:latin typeface="Garamond" panose="02020404030301010803" pitchFamily="18" charset="0"/>
                <a:sym typeface="Wingdings" pitchFamily="2" charset="2"/>
              </a:rPr>
              <a:t> </a:t>
            </a:r>
            <a:r>
              <a:rPr lang="en-US" u="sng" dirty="0" err="1">
                <a:latin typeface="Garamond" panose="02020404030301010803" pitchFamily="18" charset="0"/>
                <a:sym typeface="Wingdings" pitchFamily="2" charset="2"/>
              </a:rPr>
              <a:t>oranda</a:t>
            </a:r>
            <a:r>
              <a:rPr lang="en-US" u="sng" dirty="0">
                <a:latin typeface="Garamond" panose="02020404030301010803" pitchFamily="18" charset="0"/>
                <a:sym typeface="Wingdings" pitchFamily="2" charset="2"/>
              </a:rPr>
              <a:t> </a:t>
            </a:r>
            <a:r>
              <a:rPr lang="en-US" u="sng" dirty="0" err="1">
                <a:latin typeface="Garamond" panose="02020404030301010803" pitchFamily="18" charset="0"/>
                <a:sym typeface="Wingdings" pitchFamily="2" charset="2"/>
              </a:rPr>
              <a:t>temsil</a:t>
            </a:r>
            <a:r>
              <a:rPr lang="en-US" u="sng" dirty="0">
                <a:latin typeface="Garamond" panose="02020404030301010803" pitchFamily="18" charset="0"/>
                <a:sym typeface="Wingdings" pitchFamily="2" charset="2"/>
              </a:rPr>
              <a:t> </a:t>
            </a:r>
            <a:r>
              <a:rPr lang="en-US" u="sng" dirty="0" err="1">
                <a:latin typeface="Garamond" panose="02020404030301010803" pitchFamily="18" charset="0"/>
                <a:sym typeface="Wingdings" pitchFamily="2" charset="2"/>
              </a:rPr>
              <a:t>edilebilir</a:t>
            </a:r>
            <a:r>
              <a:rPr lang="en-US" u="sng" dirty="0">
                <a:latin typeface="Garamond" panose="02020404030301010803" pitchFamily="18" charset="0"/>
                <a:sym typeface="Wingdings" pitchFamily="2" charset="2"/>
              </a:rPr>
              <a:t>!!!</a:t>
            </a:r>
            <a:endParaRPr lang="en-US" b="1" u="sng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143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3202-3A7B-664B-8FCC-1F3E1079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ÖRNEKLEM TÜRLERİ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E305-98C3-7746-AA2F-EDC728E51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KÜME ÖRNEKLEME</a:t>
            </a:r>
          </a:p>
          <a:p>
            <a:r>
              <a:rPr lang="en-US" dirty="0" err="1">
                <a:latin typeface="Garamond" panose="02020404030301010803" pitchFamily="18" charset="0"/>
              </a:rPr>
              <a:t>Kişiler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değil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kümelerin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dirty="0" err="1">
                <a:latin typeface="Garamond" panose="02020404030301010803" pitchFamily="18" charset="0"/>
              </a:rPr>
              <a:t>grupların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ve</a:t>
            </a:r>
            <a:r>
              <a:rPr lang="en-US" dirty="0">
                <a:latin typeface="Garamond" panose="02020404030301010803" pitchFamily="18" charset="0"/>
              </a:rPr>
              <a:t> alt-</a:t>
            </a:r>
            <a:r>
              <a:rPr lang="en-US" dirty="0" err="1">
                <a:latin typeface="Garamond" panose="02020404030301010803" pitchFamily="18" charset="0"/>
              </a:rPr>
              <a:t>kümelerinin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seçimine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dayalı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bir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türüdür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b="1" u="sng" dirty="0" err="1">
                <a:latin typeface="Garamond" panose="02020404030301010803" pitchFamily="18" charset="0"/>
              </a:rPr>
              <a:t>Örneğin</a:t>
            </a:r>
            <a:r>
              <a:rPr lang="en-US" b="1" u="sng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mahalle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dirty="0" err="1">
                <a:latin typeface="Garamond" panose="02020404030301010803" pitchFamily="18" charset="0"/>
              </a:rPr>
              <a:t>köy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okul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meslek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grubu</a:t>
            </a:r>
            <a:r>
              <a:rPr lang="en-US" dirty="0">
                <a:latin typeface="Garamond" panose="02020404030301010803" pitchFamily="18" charset="0"/>
              </a:rPr>
              <a:t>, vs.</a:t>
            </a:r>
          </a:p>
          <a:p>
            <a:r>
              <a:rPr lang="en-US" dirty="0">
                <a:latin typeface="Garamond" panose="02020404030301010803" pitchFamily="18" charset="0"/>
              </a:rPr>
              <a:t>İlk </a:t>
            </a:r>
            <a:r>
              <a:rPr lang="en-US" dirty="0" err="1">
                <a:latin typeface="Garamond" panose="02020404030301010803" pitchFamily="18" charset="0"/>
              </a:rPr>
              <a:t>aşama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tüm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kümelerin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belirlenmesi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içlerinden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rastlantısal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seçimlerin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yapılmasıdır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>
                <a:latin typeface="Garamond" panose="02020404030301010803" pitchFamily="18" charset="0"/>
              </a:rPr>
              <a:t>Örneğin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kent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evreninde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tüm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ilçeler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içerisinden</a:t>
            </a:r>
            <a:r>
              <a:rPr lang="en-US" dirty="0">
                <a:latin typeface="Garamond" panose="02020404030301010803" pitchFamily="18" charset="0"/>
              </a:rPr>
              <a:t> 3 </a:t>
            </a:r>
            <a:r>
              <a:rPr lang="en-US" dirty="0" err="1">
                <a:latin typeface="Garamond" panose="02020404030301010803" pitchFamily="18" charset="0"/>
              </a:rPr>
              <a:t>ilçenin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seçimi</a:t>
            </a:r>
            <a:r>
              <a:rPr lang="en-US" dirty="0">
                <a:latin typeface="Garamond" panose="02020404030301010803" pitchFamily="18" charset="0"/>
              </a:rPr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>
                <a:latin typeface="Garamond" panose="02020404030301010803" pitchFamily="18" charset="0"/>
              </a:rPr>
              <a:t>Seçilen</a:t>
            </a:r>
            <a:r>
              <a:rPr lang="en-US" dirty="0">
                <a:latin typeface="Garamond" panose="02020404030301010803" pitchFamily="18" charset="0"/>
              </a:rPr>
              <a:t> 3 </a:t>
            </a:r>
            <a:r>
              <a:rPr lang="en-US" dirty="0" err="1">
                <a:latin typeface="Garamond" panose="02020404030301010803" pitchFamily="18" charset="0"/>
              </a:rPr>
              <a:t>ilçenin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içerisinden</a:t>
            </a:r>
            <a:r>
              <a:rPr lang="en-US" dirty="0">
                <a:latin typeface="Garamond" panose="02020404030301010803" pitchFamily="18" charset="0"/>
              </a:rPr>
              <a:t> 4’er </a:t>
            </a:r>
            <a:r>
              <a:rPr lang="en-US" dirty="0" err="1">
                <a:latin typeface="Garamond" panose="02020404030301010803" pitchFamily="18" charset="0"/>
              </a:rPr>
              <a:t>mahallenin</a:t>
            </a:r>
            <a:r>
              <a:rPr lang="en-US" dirty="0">
                <a:latin typeface="Garamond" panose="02020404030301010803" pitchFamily="18" charset="0"/>
              </a:rPr>
              <a:t> (</a:t>
            </a:r>
            <a:r>
              <a:rPr lang="en-US" dirty="0" err="1">
                <a:latin typeface="Garamond" panose="02020404030301010803" pitchFamily="18" charset="0"/>
              </a:rPr>
              <a:t>toplam</a:t>
            </a:r>
            <a:r>
              <a:rPr lang="en-US" dirty="0">
                <a:latin typeface="Garamond" panose="02020404030301010803" pitchFamily="18" charset="0"/>
              </a:rPr>
              <a:t> 12 </a:t>
            </a:r>
            <a:r>
              <a:rPr lang="en-US" dirty="0" err="1">
                <a:latin typeface="Garamond" panose="02020404030301010803" pitchFamily="18" charset="0"/>
              </a:rPr>
              <a:t>mahalle</a:t>
            </a:r>
            <a:r>
              <a:rPr lang="en-US" dirty="0">
                <a:latin typeface="Garamond" panose="02020404030301010803" pitchFamily="18" charset="0"/>
              </a:rPr>
              <a:t>) </a:t>
            </a:r>
            <a:r>
              <a:rPr lang="en-US" dirty="0" err="1">
                <a:latin typeface="Garamond" panose="02020404030301010803" pitchFamily="18" charset="0"/>
              </a:rPr>
              <a:t>seçimi</a:t>
            </a:r>
            <a:endParaRPr lang="en-US" dirty="0">
              <a:latin typeface="Garamond" panose="02020404030301010803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dirty="0" err="1">
                <a:latin typeface="Garamond" panose="02020404030301010803" pitchFamily="18" charset="0"/>
              </a:rPr>
              <a:t>Seçilen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mahallelerden</a:t>
            </a:r>
            <a:r>
              <a:rPr lang="en-US" dirty="0">
                <a:latin typeface="Garamond" panose="02020404030301010803" pitchFamily="18" charset="0"/>
              </a:rPr>
              <a:t> 4’er </a:t>
            </a:r>
            <a:r>
              <a:rPr lang="en-US" dirty="0" err="1">
                <a:latin typeface="Garamond" panose="02020404030301010803" pitchFamily="18" charset="0"/>
              </a:rPr>
              <a:t>sokağın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seçimi</a:t>
            </a:r>
            <a:r>
              <a:rPr lang="en-US" dirty="0">
                <a:latin typeface="Garamond" panose="02020404030301010803" pitchFamily="18" charset="0"/>
              </a:rPr>
              <a:t> (</a:t>
            </a:r>
            <a:r>
              <a:rPr lang="en-US" dirty="0" err="1">
                <a:latin typeface="Garamond" panose="02020404030301010803" pitchFamily="18" charset="0"/>
              </a:rPr>
              <a:t>toplam</a:t>
            </a:r>
            <a:r>
              <a:rPr lang="en-US" dirty="0">
                <a:latin typeface="Garamond" panose="02020404030301010803" pitchFamily="18" charset="0"/>
              </a:rPr>
              <a:t> 48 </a:t>
            </a:r>
            <a:r>
              <a:rPr lang="en-US" dirty="0" err="1">
                <a:latin typeface="Garamond" panose="02020404030301010803" pitchFamily="18" charset="0"/>
              </a:rPr>
              <a:t>sokak</a:t>
            </a:r>
            <a:r>
              <a:rPr lang="en-US" dirty="0">
                <a:latin typeface="Garamond" panose="02020404030301010803" pitchFamily="18" charset="0"/>
              </a:rPr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>
                <a:latin typeface="Garamond" panose="02020404030301010803" pitchFamily="18" charset="0"/>
              </a:rPr>
              <a:t>Seçilen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sokaklardan</a:t>
            </a:r>
            <a:r>
              <a:rPr lang="en-US" dirty="0">
                <a:latin typeface="Garamond" panose="02020404030301010803" pitchFamily="18" charset="0"/>
              </a:rPr>
              <a:t> 20 </a:t>
            </a:r>
            <a:r>
              <a:rPr lang="en-US" dirty="0" err="1">
                <a:latin typeface="Garamond" panose="02020404030301010803" pitchFamily="18" charset="0"/>
              </a:rPr>
              <a:t>hane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seçimi</a:t>
            </a:r>
            <a:r>
              <a:rPr lang="en-US" dirty="0">
                <a:latin typeface="Garamond" panose="02020404030301010803" pitchFamily="18" charset="0"/>
              </a:rPr>
              <a:t> (</a:t>
            </a:r>
            <a:r>
              <a:rPr lang="en-US" dirty="0" err="1">
                <a:latin typeface="Garamond" panose="02020404030301010803" pitchFamily="18" charset="0"/>
              </a:rPr>
              <a:t>toplam</a:t>
            </a:r>
            <a:r>
              <a:rPr lang="en-US" dirty="0">
                <a:latin typeface="Garamond" panose="02020404030301010803" pitchFamily="18" charset="0"/>
              </a:rPr>
              <a:t> 960 </a:t>
            </a:r>
            <a:r>
              <a:rPr lang="en-US" dirty="0" err="1">
                <a:latin typeface="Garamond" panose="02020404030301010803" pitchFamily="18" charset="0"/>
              </a:rPr>
              <a:t>hane</a:t>
            </a:r>
            <a:r>
              <a:rPr lang="en-US" dirty="0">
                <a:latin typeface="Garamond" panose="02020404030301010803" pitchFamily="18" charset="0"/>
              </a:rPr>
              <a:t>) …</a:t>
            </a:r>
          </a:p>
          <a:p>
            <a:pPr marL="0" indent="0">
              <a:buNone/>
            </a:pPr>
            <a:r>
              <a:rPr lang="en-US" b="1" u="sng" dirty="0">
                <a:latin typeface="Garamond" panose="02020404030301010803" pitchFamily="18" charset="0"/>
              </a:rPr>
              <a:t>DİKKAT!!!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Küme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ve</a:t>
            </a:r>
            <a:r>
              <a:rPr lang="en-US" dirty="0">
                <a:latin typeface="Garamond" panose="02020404030301010803" pitchFamily="18" charset="0"/>
              </a:rPr>
              <a:t> alt-</a:t>
            </a:r>
            <a:r>
              <a:rPr lang="en-US" dirty="0" err="1">
                <a:latin typeface="Garamond" panose="02020404030301010803" pitchFamily="18" charset="0"/>
              </a:rPr>
              <a:t>küme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seçimlerinde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yanlılıklar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oluşabilir</a:t>
            </a:r>
            <a:r>
              <a:rPr lang="en-US" dirty="0">
                <a:latin typeface="Garamond" panose="02020404030301010803" pitchFamily="18" charset="0"/>
              </a:rPr>
              <a:t>. (</a:t>
            </a:r>
            <a:r>
              <a:rPr lang="en-US" dirty="0" err="1">
                <a:latin typeface="Garamond" panose="02020404030301010803" pitchFamily="18" charset="0"/>
              </a:rPr>
              <a:t>Sosyo-ekonomik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statü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etnisite</a:t>
            </a:r>
            <a:r>
              <a:rPr lang="en-US" dirty="0">
                <a:latin typeface="Garamond" panose="02020404030301010803" pitchFamily="18" charset="0"/>
              </a:rPr>
              <a:t>, din </a:t>
            </a:r>
            <a:r>
              <a:rPr lang="en-US" dirty="0" err="1">
                <a:latin typeface="Garamond" panose="02020404030301010803" pitchFamily="18" charset="0"/>
              </a:rPr>
              <a:t>gibi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kategoriler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bakımından</a:t>
            </a:r>
            <a:r>
              <a:rPr lang="en-US" dirty="0">
                <a:latin typeface="Garamond" panose="02020404030301010803" pitchFamily="18" charset="0"/>
              </a:rPr>
              <a:t>). Bu </a:t>
            </a:r>
            <a:r>
              <a:rPr lang="en-US" dirty="0" err="1">
                <a:latin typeface="Garamond" panose="02020404030301010803" pitchFamily="18" charset="0"/>
              </a:rPr>
              <a:t>hata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olasılıklarını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kontrol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edebilmek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için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tabakalı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örnekleme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teknikleri</a:t>
            </a:r>
            <a:r>
              <a:rPr lang="en-US" b="1" u="sng" dirty="0">
                <a:latin typeface="Garamond" panose="02020404030301010803" pitchFamily="18" charset="0"/>
              </a:rPr>
              <a:t> de </a:t>
            </a:r>
            <a:r>
              <a:rPr lang="en-US" b="1" u="sng" dirty="0" err="1">
                <a:latin typeface="Garamond" panose="02020404030301010803" pitchFamily="18" charset="0"/>
              </a:rPr>
              <a:t>entegre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edilebilir</a:t>
            </a:r>
            <a:r>
              <a:rPr lang="en-US" b="1" u="sng" dirty="0">
                <a:latin typeface="Garamond" panose="020204040303010108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07307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3202-3A7B-664B-8FCC-1F3E1079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ÖRNEKLEM HATALARI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E305-98C3-7746-AA2F-EDC728E51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>
                <a:latin typeface="Garamond" panose="02020404030301010803" pitchFamily="18" charset="0"/>
              </a:rPr>
              <a:t>Hane-içi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kişilerin</a:t>
            </a:r>
            <a:r>
              <a:rPr lang="en-US" b="1" u="sng" dirty="0">
                <a:latin typeface="Garamond" panose="02020404030301010803" pitchFamily="18" charset="0"/>
              </a:rPr>
              <a:t> </a:t>
            </a:r>
            <a:r>
              <a:rPr lang="en-US" b="1" u="sng" dirty="0" err="1">
                <a:latin typeface="Garamond" panose="02020404030301010803" pitchFamily="18" charset="0"/>
              </a:rPr>
              <a:t>seçimi</a:t>
            </a:r>
            <a:r>
              <a:rPr lang="en-US" b="1" u="sng" dirty="0">
                <a:latin typeface="Garamond" panose="02020404030301010803" pitchFamily="18" charset="0"/>
              </a:rPr>
              <a:t>: </a:t>
            </a:r>
            <a:r>
              <a:rPr lang="en-US" dirty="0">
                <a:latin typeface="Garamond" panose="02020404030301010803" pitchFamily="18" charset="0"/>
              </a:rPr>
              <a:t>KİM SEÇİLMELİDİR?</a:t>
            </a:r>
          </a:p>
          <a:p>
            <a:r>
              <a:rPr lang="en-US" dirty="0" err="1">
                <a:latin typeface="Garamond" panose="02020404030301010803" pitchFamily="18" charset="0"/>
              </a:rPr>
              <a:t>Hanelerin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seçimine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dayalı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örneklemelerde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telefonu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dirty="0" err="1">
                <a:latin typeface="Garamond" panose="02020404030301010803" pitchFamily="18" charset="0"/>
              </a:rPr>
              <a:t>kapıyı</a:t>
            </a:r>
            <a:r>
              <a:rPr lang="en-US" dirty="0">
                <a:latin typeface="Garamond" panose="02020404030301010803" pitchFamily="18" charset="0"/>
              </a:rPr>
              <a:t> ilk </a:t>
            </a:r>
            <a:r>
              <a:rPr lang="en-US" dirty="0" err="1">
                <a:latin typeface="Garamond" panose="02020404030301010803" pitchFamily="18" charset="0"/>
              </a:rPr>
              <a:t>açan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kişinin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yanlılıkları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ortaya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çıkarabilir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Telefonu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dirty="0" err="1">
                <a:latin typeface="Garamond" panose="02020404030301010803" pitchFamily="18" charset="0"/>
              </a:rPr>
              <a:t>kapıyı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açma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çoğunlukla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rastlantısal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değildir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Evde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olma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olasılığı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kapıyı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açma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sorumluluğunun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nasıl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paylaştırıldığına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bağlı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olarak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değişir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r>
              <a:rPr lang="en-US" dirty="0">
                <a:latin typeface="Garamond" panose="02020404030301010803" pitchFamily="18" charset="0"/>
              </a:rPr>
              <a:t>EN YAYGIN YÖNTEM: </a:t>
            </a:r>
            <a:r>
              <a:rPr lang="en-US" dirty="0" err="1">
                <a:latin typeface="Garamond" panose="02020404030301010803" pitchFamily="18" charset="0"/>
              </a:rPr>
              <a:t>Hane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büyüklüğü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bileşiminin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öğrenilmesinden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sonra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kimin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seçileceğini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gösteren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seçim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tablosu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oluşturmak</a:t>
            </a:r>
            <a:r>
              <a:rPr lang="en-US" dirty="0">
                <a:latin typeface="Garamond" panose="02020404030301010803" pitchFamily="18" charset="0"/>
              </a:rPr>
              <a:t>. </a:t>
            </a:r>
          </a:p>
          <a:p>
            <a:pPr lvl="1"/>
            <a:r>
              <a:rPr lang="en-US" dirty="0" err="1">
                <a:latin typeface="Garamond" panose="02020404030301010803" pitchFamily="18" charset="0"/>
              </a:rPr>
              <a:t>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yaşlı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erkek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en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genç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kadın</a:t>
            </a:r>
            <a:r>
              <a:rPr lang="en-US" dirty="0">
                <a:latin typeface="Garamond" panose="02020404030301010803" pitchFamily="18" charset="0"/>
              </a:rPr>
              <a:t>, 18-30 </a:t>
            </a:r>
            <a:r>
              <a:rPr lang="en-US" dirty="0" err="1">
                <a:latin typeface="Garamond" panose="02020404030301010803" pitchFamily="18" charset="0"/>
              </a:rPr>
              <a:t>yaş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arasında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erkek</a:t>
            </a:r>
            <a:r>
              <a:rPr lang="en-US" dirty="0">
                <a:latin typeface="Garamond" panose="02020404030301010803" pitchFamily="18" charset="0"/>
              </a:rPr>
              <a:t>, 40+ </a:t>
            </a:r>
            <a:r>
              <a:rPr lang="en-US" dirty="0" err="1">
                <a:latin typeface="Garamond" panose="02020404030301010803" pitchFamily="18" charset="0"/>
              </a:rPr>
              <a:t>yaşında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kadın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gibi</a:t>
            </a:r>
            <a:endParaRPr lang="en-US" dirty="0">
              <a:latin typeface="Garamond" panose="02020404030301010803" pitchFamily="18" charset="0"/>
            </a:endParaRPr>
          </a:p>
          <a:p>
            <a:pPr lvl="1"/>
            <a:endParaRPr lang="en-US" b="1" u="sng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88067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922</Words>
  <Application>Microsoft Macintosh PowerPoint</Application>
  <PresentationFormat>Widescreen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 Light</vt:lpstr>
      <vt:lpstr>Garamond</vt:lpstr>
      <vt:lpstr>Rockwell</vt:lpstr>
      <vt:lpstr>Wingdings</vt:lpstr>
      <vt:lpstr>Atlas</vt:lpstr>
      <vt:lpstr>Nicel Araştırmada Örneklem</vt:lpstr>
      <vt:lpstr>ÖRNEKLEM SEÇİMİ</vt:lpstr>
      <vt:lpstr>EVREN ve ÖRNEKLEME ÇERÇEVESİ</vt:lpstr>
      <vt:lpstr>EVREN ve ÖRNEKLEME ÇERÇEVESİ</vt:lpstr>
      <vt:lpstr>ÖRNEKLEM TÜRLERİ</vt:lpstr>
      <vt:lpstr>ÖRNEKLEM TÜRLERİ</vt:lpstr>
      <vt:lpstr>ÖRNEKLEM TÜRLERİ</vt:lpstr>
      <vt:lpstr>ÖRNEKLEM TÜRLERİ</vt:lpstr>
      <vt:lpstr>ÖRNEKLEM HATALARI</vt:lpstr>
      <vt:lpstr>GÖRÜNÜR OLMAYAN GRUPLARDA ÖRNEKLEME</vt:lpstr>
      <vt:lpstr>ÖRNEKLEM BÜYÜKLÜĞÜ</vt:lpstr>
      <vt:lpstr>ÖRNEKLEM BÜYÜKLÜĞÜ</vt:lpstr>
      <vt:lpstr>BİZ NE YAPACAĞIZ?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Nicel Araştırmada Örneklem</dc:title>
  <dc:creator>Haktan.Ural</dc:creator>
  <cp:lastModifiedBy>Haktan.Ural</cp:lastModifiedBy>
  <cp:revision>5</cp:revision>
  <dcterms:created xsi:type="dcterms:W3CDTF">2019-04-28T11:17:44Z</dcterms:created>
  <dcterms:modified xsi:type="dcterms:W3CDTF">2019-10-15T08:39:52Z</dcterms:modified>
</cp:coreProperties>
</file>