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0"/>
  </p:notesMasterIdLst>
  <p:sldIdLst>
    <p:sldId id="316" r:id="rId2"/>
    <p:sldId id="270" r:id="rId3"/>
    <p:sldId id="280" r:id="rId4"/>
    <p:sldId id="281" r:id="rId5"/>
    <p:sldId id="312" r:id="rId6"/>
    <p:sldId id="283" r:id="rId7"/>
    <p:sldId id="284" r:id="rId8"/>
    <p:sldId id="286" r:id="rId9"/>
    <p:sldId id="288" r:id="rId10"/>
    <p:sldId id="290" r:id="rId11"/>
    <p:sldId id="291" r:id="rId12"/>
    <p:sldId id="296" r:id="rId13"/>
    <p:sldId id="297" r:id="rId14"/>
    <p:sldId id="298" r:id="rId15"/>
    <p:sldId id="305" r:id="rId16"/>
    <p:sldId id="304" r:id="rId17"/>
    <p:sldId id="306" r:id="rId18"/>
    <p:sldId id="307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D"/>
    <a:srgbClr val="BBE5FB"/>
    <a:srgbClr val="BFDC42"/>
    <a:srgbClr val="D8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093"/>
    <p:restoredTop sz="94732"/>
  </p:normalViewPr>
  <p:slideViewPr>
    <p:cSldViewPr>
      <p:cViewPr varScale="1">
        <p:scale>
          <a:sx n="90" d="100"/>
          <a:sy n="90" d="100"/>
        </p:scale>
        <p:origin x="81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6D3DF9-23EC-4F28-91F8-7487E3B41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80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ヒラギノ角ゴ Pro W3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BE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005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endParaRPr lang="en-US">
              <a:latin typeface="Verdana" panose="020B0604030504040204" pitchFamily="34" charset="0"/>
            </a:endParaRP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520559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670336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053801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4516106"/>
      </p:ext>
    </p:extLst>
  </p:cSld>
  <p:clrMapOvr>
    <a:masterClrMapping/>
  </p:clrMapOvr>
  <p:transition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itchFamily="-65" charset="0"/>
                <a:ea typeface="ヒラギノ角ゴ Pro W3" pitchFamily="-65" charset="-128"/>
              </a:defRPr>
            </a:lvl1pPr>
          </a:lstStyle>
          <a:p>
            <a:pPr>
              <a:defRPr/>
            </a:pPr>
            <a:fld id="{03C95B77-7238-43C2-BB1A-85C9EC177E33}" type="datetime1">
              <a:rPr lang="en-US"/>
              <a:pPr>
                <a:defRPr/>
              </a:pPr>
              <a:t>3/14/20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itchFamily="-65" charset="0"/>
                <a:ea typeface="ヒラギノ角ゴ Pro W3" pitchFamily="-65" charset="-128"/>
              </a:defRPr>
            </a:lvl1pPr>
          </a:lstStyle>
          <a:p>
            <a:pPr>
              <a:defRPr/>
            </a:pPr>
            <a:r>
              <a:rPr lang="en-US"/>
              <a:t>Copyright © 2013 Pearson Education, Inc.</a:t>
            </a:r>
          </a:p>
          <a:p>
            <a:pPr>
              <a:defRPr/>
            </a:pPr>
            <a:r>
              <a:rPr lang="en-US"/>
              <a:t>Publishing as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2AA23A6-09E6-4A12-99D4-D1191B3FA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41049"/>
      </p:ext>
    </p:extLst>
  </p:cSld>
  <p:clrMapOvr>
    <a:masterClrMapping/>
  </p:clrMapOvr>
  <p:transition>
    <p:strips dir="ld"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4620773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3754124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7206702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2938307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5000303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1577348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4573694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1832062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0060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gray">
          <a:xfrm>
            <a:off x="381000" y="6577013"/>
            <a:ext cx="5399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</a:rPr>
              <a:t>Copyright ©2017 Pearson Education, Ltd. All rights reserved.</a:t>
            </a:r>
            <a:endParaRPr lang="en-GB" sz="9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gray">
          <a:xfrm>
            <a:off x="8402638" y="6577013"/>
            <a:ext cx="360362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</a:rPr>
              <a:t>2-</a:t>
            </a:r>
            <a:fld id="{D0C75B7F-8FCE-4C89-A6FC-071BFABAA471}" type="slidenum">
              <a:rPr lang="en-GB" sz="900" smtClean="0">
                <a:solidFill>
                  <a:schemeClr val="bg1"/>
                </a:solidFill>
                <a:latin typeface="Verdana" panose="020B0604030504040204" pitchFamily="34" charset="0"/>
              </a:rPr>
              <a:pPr>
                <a:defRPr/>
              </a:pPr>
              <a:t>‹#›</a:t>
            </a:fld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  <p:sldLayoutId id="2147484054" r:id="rId12"/>
  </p:sldLayoutIdLst>
  <p:transition>
    <p:strips dir="l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E7791-EDB3-464E-AE55-0A75EA852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MAKROİKTİSAT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95097-9BD0-1149-A16E-2311339D6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Kaynaklar: </a:t>
            </a:r>
            <a:r>
              <a:rPr lang="tr-TR" dirty="0" err="1"/>
              <a:t>Dornbusch</a:t>
            </a:r>
            <a:r>
              <a:rPr lang="tr-TR" dirty="0"/>
              <a:t>, </a:t>
            </a:r>
            <a:r>
              <a:rPr lang="tr-TR" dirty="0" err="1"/>
              <a:t>Fisher</a:t>
            </a:r>
            <a:r>
              <a:rPr lang="tr-TR" dirty="0"/>
              <a:t> ve </a:t>
            </a:r>
            <a:r>
              <a:rPr lang="tr-TR" dirty="0" err="1"/>
              <a:t>Startz</a:t>
            </a:r>
            <a:r>
              <a:rPr lang="tr-TR" dirty="0"/>
              <a:t>, 2016, </a:t>
            </a:r>
            <a:r>
              <a:rPr lang="tr-TR" dirty="0" err="1"/>
              <a:t>Makroiktisat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Online </a:t>
            </a:r>
            <a:r>
              <a:rPr lang="tr-TR" dirty="0" err="1"/>
              <a:t>ppt</a:t>
            </a:r>
            <a:r>
              <a:rPr lang="tr-TR" dirty="0"/>
              <a:t>: </a:t>
            </a:r>
            <a:r>
              <a:rPr lang="tr-TR" dirty="0" err="1"/>
              <a:t>Blanchard</a:t>
            </a:r>
            <a:r>
              <a:rPr lang="tr-TR" dirty="0"/>
              <a:t>, 2017, </a:t>
            </a:r>
            <a:r>
              <a:rPr lang="tr-TR" dirty="0" err="1"/>
              <a:t>Makroiktisat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1414234"/>
      </p:ext>
    </p:extLst>
  </p:cSld>
  <p:clrMapOvr>
    <a:masterClrMapping/>
  </p:clrMapOvr>
  <p:transition>
    <p:strips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İşsizlik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haddi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400" dirty="0" err="1">
                <a:ea typeface="ヒラギノ角ゴ Pro W3" pitchFamily="-84" charset="-128"/>
              </a:rPr>
              <a:t>İstihdam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çalışan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nüfus</a:t>
            </a: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2400" dirty="0" err="1">
                <a:ea typeface="ヒラギノ角ゴ Pro W3" pitchFamily="-84" charset="-128"/>
              </a:rPr>
              <a:t>İşsiz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çalışmayan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aktif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biçimde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iş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arayanlar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400" dirty="0" err="1">
                <a:ea typeface="ヒラギノ角ゴ Pro W3" pitchFamily="-84" charset="-128"/>
              </a:rPr>
              <a:t>İşgücü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ise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iki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grubun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toplamıdır</a:t>
            </a: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</p:txBody>
      </p:sp>
      <p:pic>
        <p:nvPicPr>
          <p:cNvPr id="20484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114800"/>
            <a:ext cx="596920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İşsizlik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haddi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21507" name="Content Placeholder 1"/>
          <p:cNvSpPr>
            <a:spLocks noGrp="1"/>
          </p:cNvSpPr>
          <p:nvPr>
            <p:ph idx="1"/>
          </p:nvPr>
        </p:nvSpPr>
        <p:spPr>
          <a:xfrm>
            <a:off x="419100" y="1295400"/>
            <a:ext cx="8382000" cy="4648200"/>
          </a:xfrm>
        </p:spPr>
        <p:txBody>
          <a:bodyPr/>
          <a:lstStyle/>
          <a:p>
            <a:r>
              <a:rPr lang="en-US" sz="2400" dirty="0" err="1">
                <a:ea typeface="ヒラギノ角ゴ Pro W3" pitchFamily="-84" charset="-128"/>
              </a:rPr>
              <a:t>işsizlik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haddi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işsizlerin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işgücüne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oranı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olarak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hesaplanır</a:t>
            </a:r>
            <a:endParaRPr lang="en-US" sz="2400" dirty="0">
              <a:ea typeface="ヒラギノ角ゴ Pro W3" pitchFamily="-84" charset="-128"/>
            </a:endParaRPr>
          </a:p>
        </p:txBody>
      </p:sp>
      <p:pic>
        <p:nvPicPr>
          <p:cNvPr id="21508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971800"/>
            <a:ext cx="608584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Enflasyon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400" b="1" dirty="0" err="1">
                <a:ea typeface="ヒラギノ角ゴ Pro W3" pitchFamily="-84" charset="-128"/>
              </a:rPr>
              <a:t>Enflasyon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genel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fiyat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düzeyindeki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artıştır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400" dirty="0" err="1">
                <a:ea typeface="ヒラギノ角ゴ Pro W3" pitchFamily="-84" charset="-128"/>
              </a:rPr>
              <a:t>Enflasyon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fiyat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düzeyinin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genel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artış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hızıdır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400" b="1" dirty="0" err="1">
                <a:ea typeface="ヒラギノ角ゴ Pro W3" pitchFamily="-84" charset="-128"/>
              </a:rPr>
              <a:t>Deflasyon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ise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fiyatlarda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düşüştür</a:t>
            </a:r>
            <a:r>
              <a:rPr lang="en-US" sz="2400" b="1" dirty="0">
                <a:ea typeface="ヒラギノ角ゴ Pro W3" pitchFamily="-84" charset="-128"/>
              </a:rPr>
              <a:t>. </a:t>
            </a:r>
            <a:r>
              <a:rPr lang="en-US" sz="2400" b="1" dirty="0" err="1">
                <a:ea typeface="ヒラギノ角ゴ Pro W3" pitchFamily="-84" charset="-128"/>
              </a:rPr>
              <a:t>Negatif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enflasyondur</a:t>
            </a:r>
            <a:r>
              <a:rPr lang="en-US" sz="2400" b="1" dirty="0">
                <a:ea typeface="ヒラギノ角ゴ Pro W3" pitchFamily="-84" charset="-128"/>
              </a:rPr>
              <a:t>. </a:t>
            </a: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</p:txBody>
      </p:sp>
    </p:spTree>
  </p:cSld>
  <p:clrMapOvr>
    <a:masterClrMapping/>
  </p:clrMapOvr>
  <p:transition>
    <p:strips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Enflasyon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haddi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pPr>
              <a:spcBef>
                <a:spcPts val="525"/>
              </a:spcBef>
              <a:defRPr/>
            </a:pPr>
            <a:r>
              <a:rPr lang="en-US" sz="2200" dirty="0">
                <a:ea typeface="ヒラギノ角ゴ Pro W3" pitchFamily="-84" charset="-128"/>
              </a:rPr>
              <a:t>GDP </a:t>
            </a:r>
            <a:r>
              <a:rPr lang="en-US" sz="2200" dirty="0" err="1">
                <a:ea typeface="ヒラギノ角ゴ Pro W3" pitchFamily="-84" charset="-128"/>
              </a:rPr>
              <a:t>Deflatorü</a:t>
            </a:r>
            <a:r>
              <a:rPr lang="en-US" sz="2200" dirty="0">
                <a:ea typeface="ヒラギノ角ゴ Pro W3" pitchFamily="-84" charset="-128"/>
              </a:rPr>
              <a:t>:</a:t>
            </a:r>
          </a:p>
          <a:p>
            <a:pPr marL="0" indent="0">
              <a:spcBef>
                <a:spcPts val="525"/>
              </a:spcBef>
              <a:buFontTx/>
              <a:buNone/>
              <a:defRPr/>
            </a:pPr>
            <a:endParaRPr lang="en-US" sz="2200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buFontTx/>
              <a:buNone/>
              <a:defRPr/>
            </a:pPr>
            <a:endParaRPr lang="en-US" sz="2200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buFontTx/>
              <a:buNone/>
              <a:defRPr/>
            </a:pPr>
            <a:endParaRPr lang="en-US" sz="2200" dirty="0">
              <a:ea typeface="ヒラギノ角ゴ Pro W3" pitchFamily="-84" charset="-128"/>
            </a:endParaRPr>
          </a:p>
          <a:p>
            <a:pPr marL="0" indent="0" algn="ctr">
              <a:spcBef>
                <a:spcPts val="525"/>
              </a:spcBef>
              <a:buFontTx/>
              <a:buNone/>
              <a:defRPr/>
            </a:pPr>
            <a:endParaRPr lang="en-US" i="1" dirty="0">
              <a:latin typeface="Times New Roman" panose="02020603050405020304" pitchFamily="18" charset="0"/>
              <a:ea typeface="ヒラギノ角ゴ Pro W3" pitchFamily="-84" charset="-128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525"/>
              </a:spcBef>
              <a:buFontTx/>
              <a:buNone/>
              <a:defRPr/>
            </a:pPr>
            <a:r>
              <a:rPr lang="en-US" i="1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Enflasyon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ölçümü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spcBef>
                <a:spcPts val="525"/>
              </a:spcBef>
              <a:buFontTx/>
              <a:buNone/>
              <a:defRPr/>
            </a:pP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π</a:t>
            </a:r>
            <a:r>
              <a:rPr lang="en-US" sz="2000" i="1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t</a:t>
            </a:r>
            <a:r>
              <a:rPr lang="en-US" sz="2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= 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P</a:t>
            </a:r>
            <a:r>
              <a:rPr lang="en-US" sz="2400" i="1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t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− P</a:t>
            </a:r>
            <a:r>
              <a:rPr lang="en-US" sz="2400" i="1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t-</a:t>
            </a:r>
            <a:r>
              <a:rPr lang="en-US" sz="2400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)/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P</a:t>
            </a:r>
            <a:r>
              <a:rPr lang="en-US" sz="2400" i="1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t-</a:t>
            </a:r>
            <a:r>
              <a:rPr lang="en-US" sz="2400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ea typeface="ヒラギノ角ゴ Pro W3" pitchFamily="-84" charset="-128"/>
              <a:cs typeface="Times New Roman" panose="02020603050405020304" pitchFamily="18" charset="0"/>
            </a:endParaRPr>
          </a:p>
          <a:p>
            <a:pPr>
              <a:spcBef>
                <a:spcPts val="525"/>
              </a:spcBef>
              <a:defRPr/>
            </a:pP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  <a:defRPr/>
            </a:pPr>
            <a:endParaRPr lang="en-US" sz="2200" dirty="0">
              <a:ea typeface="ヒラギノ角ゴ Pro W3" pitchFamily="-84" charset="-128"/>
            </a:endParaRPr>
          </a:p>
        </p:txBody>
      </p:sp>
      <p:pic>
        <p:nvPicPr>
          <p:cNvPr id="28676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2" y="2209804"/>
            <a:ext cx="33575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Enflasyon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pPr>
              <a:spcBef>
                <a:spcPts val="525"/>
              </a:spcBef>
              <a:defRPr/>
            </a:pPr>
            <a:r>
              <a:rPr lang="en-US" sz="2200" dirty="0">
                <a:ea typeface="ヒラギノ角ゴ Pro W3" pitchFamily="-84" charset="-128"/>
              </a:rPr>
              <a:t>nominal GDP, </a:t>
            </a:r>
            <a:r>
              <a:rPr lang="en-US" sz="2200" dirty="0" err="1">
                <a:ea typeface="ヒラギノ角ゴ Pro W3" pitchFamily="-84" charset="-128"/>
              </a:rPr>
              <a:t>redl</a:t>
            </a:r>
            <a:r>
              <a:rPr lang="en-US" sz="2200" dirty="0">
                <a:ea typeface="ヒラギノ角ゴ Pro W3" pitchFamily="-84" charset="-128"/>
              </a:rPr>
              <a:t> GDP, </a:t>
            </a:r>
            <a:r>
              <a:rPr lang="en-US" sz="2200" dirty="0" err="1">
                <a:ea typeface="ヒラギノ角ゴ Pro W3" pitchFamily="-84" charset="-128"/>
              </a:rPr>
              <a:t>ve</a:t>
            </a:r>
            <a:r>
              <a:rPr lang="en-US" sz="2200" dirty="0">
                <a:ea typeface="ヒラギノ角ゴ Pro W3" pitchFamily="-84" charset="-128"/>
              </a:rPr>
              <a:t> GDP </a:t>
            </a:r>
            <a:r>
              <a:rPr lang="en-US" sz="2200" dirty="0" err="1">
                <a:ea typeface="ヒラギノ角ゴ Pro W3" pitchFamily="-84" charset="-128"/>
              </a:rPr>
              <a:t>deflatorü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arasındaki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basit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ilişki</a:t>
            </a:r>
            <a:r>
              <a:rPr lang="en-US" sz="2200" dirty="0">
                <a:ea typeface="ヒラギノ角ゴ Pro W3" pitchFamily="-84" charset="-128"/>
              </a:rPr>
              <a:t>:</a:t>
            </a:r>
          </a:p>
          <a:p>
            <a:pPr marL="0" indent="0" algn="ctr">
              <a:spcBef>
                <a:spcPts val="525"/>
              </a:spcBef>
              <a:buFontTx/>
              <a:buNone/>
              <a:defRPr/>
            </a:pPr>
            <a:r>
              <a:rPr lang="en-US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$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Y</a:t>
            </a:r>
            <a:r>
              <a:rPr lang="en-US" i="1" baseline="-25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t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= </a:t>
            </a:r>
            <a:r>
              <a:rPr lang="en-US" i="1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P</a:t>
            </a:r>
            <a:r>
              <a:rPr lang="en-US" i="1" baseline="-25000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t</a:t>
            </a:r>
            <a:r>
              <a:rPr lang="en-US" i="1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Y</a:t>
            </a:r>
            <a:r>
              <a:rPr lang="en-US" i="1" baseline="-25000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t</a:t>
            </a:r>
            <a:endParaRPr lang="en-US" i="1" baseline="-25000" dirty="0">
              <a:latin typeface="Times New Roman" panose="02020603050405020304" pitchFamily="18" charset="0"/>
              <a:ea typeface="ヒラギノ角ゴ Pro W3" pitchFamily="-84" charset="-128"/>
              <a:cs typeface="Times New Roman" panose="02020603050405020304" pitchFamily="18" charset="0"/>
            </a:endParaRPr>
          </a:p>
          <a:p>
            <a:pPr>
              <a:spcBef>
                <a:spcPts val="525"/>
              </a:spcBef>
              <a:defRPr/>
            </a:pP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  <a:defRPr/>
            </a:pPr>
            <a:r>
              <a:rPr lang="en-US" sz="2200" i="1" dirty="0">
                <a:ea typeface="ヒラギノ角ゴ Pro W3" pitchFamily="-84" charset="-128"/>
                <a:cs typeface="Times New Roman" panose="02020603050405020304" pitchFamily="18" charset="0"/>
              </a:rPr>
              <a:t>Nominal GDP= GDP </a:t>
            </a:r>
            <a:r>
              <a:rPr lang="en-US" sz="2200" i="1" dirty="0" err="1">
                <a:ea typeface="ヒラギノ角ゴ Pro W3" pitchFamily="-84" charset="-128"/>
                <a:cs typeface="Times New Roman" panose="02020603050405020304" pitchFamily="18" charset="0"/>
              </a:rPr>
              <a:t>deflatorünün</a:t>
            </a:r>
            <a:r>
              <a:rPr lang="en-US" sz="2200" i="1" dirty="0">
                <a:ea typeface="ヒラギノ角ゴ Pro W3" pitchFamily="-84" charset="-128"/>
                <a:cs typeface="Times New Roman" panose="02020603050405020304" pitchFamily="18" charset="0"/>
              </a:rPr>
              <a:t> reel GDP </a:t>
            </a:r>
            <a:r>
              <a:rPr lang="en-US" sz="2200" i="1" dirty="0" err="1">
                <a:ea typeface="ヒラギノ角ゴ Pro W3" pitchFamily="-84" charset="-128"/>
                <a:cs typeface="Times New Roman" panose="02020603050405020304" pitchFamily="18" charset="0"/>
              </a:rPr>
              <a:t>ile</a:t>
            </a:r>
            <a:r>
              <a:rPr lang="en-US" sz="2200" i="1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ea typeface="ヒラギノ角ゴ Pro W3" pitchFamily="-84" charset="-128"/>
                <a:cs typeface="Times New Roman" panose="02020603050405020304" pitchFamily="18" charset="0"/>
              </a:rPr>
              <a:t>çarpımına</a:t>
            </a:r>
            <a:r>
              <a:rPr lang="en-US" sz="2200" i="1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ea typeface="ヒラギノ角ゴ Pro W3" pitchFamily="-84" charset="-128"/>
                <a:cs typeface="Times New Roman" panose="02020603050405020304" pitchFamily="18" charset="0"/>
              </a:rPr>
              <a:t>eşittir</a:t>
            </a:r>
            <a:endParaRPr lang="en-US" sz="2200" i="1" dirty="0">
              <a:ea typeface="ヒラギノ角ゴ Pro W3" pitchFamily="-84" charset="-128"/>
              <a:cs typeface="Times New Roman" panose="02020603050405020304" pitchFamily="18" charset="0"/>
            </a:endParaRPr>
          </a:p>
          <a:p>
            <a:pPr marL="0" indent="0">
              <a:spcBef>
                <a:spcPts val="525"/>
              </a:spcBef>
              <a:buNone/>
              <a:defRPr/>
            </a:pPr>
            <a:endParaRPr lang="en-US" sz="2200" dirty="0">
              <a:ea typeface="ヒラギノ角ゴ Pro W3" pitchFamily="-84" charset="-128"/>
              <a:cs typeface="Times New Roman" panose="02020603050405020304" pitchFamily="18" charset="0"/>
            </a:endParaRPr>
          </a:p>
          <a:p>
            <a:pPr>
              <a:spcBef>
                <a:spcPts val="525"/>
              </a:spcBef>
              <a:defRPr/>
            </a:pP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nominal GDP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büyüme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hızı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enflasyon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ile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reel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GDP’ni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büyüme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hızına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ヒラギノ角ゴ Pro W3" pitchFamily="-84" charset="-128"/>
                <a:cs typeface="Times New Roman" panose="02020603050405020304" pitchFamily="18" charset="0"/>
              </a:rPr>
              <a:t>eşittir</a:t>
            </a:r>
            <a:r>
              <a:rPr lang="en-US" sz="2200" dirty="0">
                <a:ea typeface="ヒラギノ角ゴ Pro W3" pitchFamily="-84" charset="-128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525"/>
              </a:spcBef>
              <a:defRPr/>
            </a:pP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  <a:defRPr/>
            </a:pPr>
            <a:endParaRPr lang="en-US" sz="2200" dirty="0">
              <a:ea typeface="ヒラギノ角ゴ Pro W3" pitchFamily="-84" charset="-128"/>
            </a:endParaRPr>
          </a:p>
        </p:txBody>
      </p:sp>
    </p:spTree>
  </p:cSld>
  <p:clrMapOvr>
    <a:masterClrMapping/>
  </p:clrMapOvr>
  <p:transition>
    <p:strips dir="l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>
                <a:ea typeface="ヒラギノ角ゴ Pro W3" pitchFamily="-84" charset="-128"/>
              </a:rPr>
              <a:t>Çıktı</a:t>
            </a:r>
            <a:r>
              <a:rPr lang="en-US" sz="2400" dirty="0">
                <a:ea typeface="ヒラギノ角ゴ Pro W3" pitchFamily="-84" charset="-128"/>
              </a:rPr>
              <a:t> - </a:t>
            </a:r>
            <a:r>
              <a:rPr lang="en-US" sz="2400" dirty="0" err="1">
                <a:ea typeface="ヒラギノ角ゴ Pro W3" pitchFamily="-84" charset="-128"/>
              </a:rPr>
              <a:t>İşsizlik</a:t>
            </a:r>
            <a:r>
              <a:rPr lang="en-US" sz="2400" dirty="0">
                <a:ea typeface="ヒラギノ角ゴ Pro W3" pitchFamily="-84" charset="-128"/>
              </a:rPr>
              <a:t> - Phillips </a:t>
            </a:r>
            <a:r>
              <a:rPr lang="en-US" sz="2400" dirty="0" err="1">
                <a:ea typeface="ヒラギノ角ゴ Pro W3" pitchFamily="-84" charset="-128"/>
              </a:rPr>
              <a:t>Eğrisi</a:t>
            </a:r>
            <a:r>
              <a:rPr lang="en-US" sz="2400" dirty="0">
                <a:ea typeface="ヒラギノ角ゴ Pro W3" pitchFamily="-84" charset="-128"/>
              </a:rPr>
              <a:t> - Okun </a:t>
            </a:r>
            <a:r>
              <a:rPr lang="en-US" sz="2400" dirty="0" err="1">
                <a:ea typeface="ヒラギノ角ゴ Pro W3" pitchFamily="-84" charset="-128"/>
              </a:rPr>
              <a:t>Yasası</a:t>
            </a:r>
            <a:endParaRPr lang="en-US" sz="2400" dirty="0">
              <a:ea typeface="ヒラギノ角ゴ Pro W3" pitchFamily="-84" charset="-128"/>
            </a:endParaRPr>
          </a:p>
        </p:txBody>
      </p:sp>
      <p:sp>
        <p:nvSpPr>
          <p:cNvPr id="35843" name="TextBox 4"/>
          <p:cNvSpPr txBox="1">
            <a:spLocks noChangeArrowheads="1"/>
          </p:cNvSpPr>
          <p:nvPr/>
        </p:nvSpPr>
        <p:spPr bwMode="auto">
          <a:xfrm>
            <a:off x="304800" y="1183372"/>
            <a:ext cx="838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9pPr>
          </a:lstStyle>
          <a:p>
            <a:pPr>
              <a:buFontTx/>
              <a:buNone/>
            </a:pPr>
            <a:r>
              <a:rPr lang="en-US" sz="1800" b="1" dirty="0" err="1"/>
              <a:t>ABD’de</a:t>
            </a:r>
            <a:r>
              <a:rPr lang="en-US" sz="1800" b="1" dirty="0"/>
              <a:t> </a:t>
            </a:r>
            <a:r>
              <a:rPr lang="en-US" sz="1800" b="1" dirty="0" err="1"/>
              <a:t>İşsizlik</a:t>
            </a:r>
            <a:r>
              <a:rPr lang="en-US" sz="1800" b="1" dirty="0"/>
              <a:t> </a:t>
            </a:r>
            <a:r>
              <a:rPr lang="en-US" sz="1800" b="1" dirty="0" err="1"/>
              <a:t>Haddi</a:t>
            </a:r>
            <a:r>
              <a:rPr lang="en-US" sz="1800" b="1" dirty="0"/>
              <a:t> </a:t>
            </a:r>
            <a:r>
              <a:rPr lang="en-US" sz="1800" b="1" dirty="0" err="1"/>
              <a:t>ve</a:t>
            </a:r>
            <a:r>
              <a:rPr lang="en-US" sz="1800" b="1" dirty="0"/>
              <a:t> </a:t>
            </a:r>
            <a:r>
              <a:rPr lang="en-US" sz="1800" b="1" dirty="0" err="1"/>
              <a:t>Büyüme</a:t>
            </a:r>
            <a:r>
              <a:rPr lang="en-US" sz="1800" b="1" dirty="0"/>
              <a:t> </a:t>
            </a:r>
            <a:r>
              <a:rPr lang="en-US" sz="1800" b="1" dirty="0" err="1"/>
              <a:t>Hızı</a:t>
            </a:r>
            <a:r>
              <a:rPr lang="en-US" sz="1800" dirty="0"/>
              <a:t>, 1960–2014</a:t>
            </a:r>
          </a:p>
        </p:txBody>
      </p:sp>
      <p:pic>
        <p:nvPicPr>
          <p:cNvPr id="35845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" y="5410200"/>
            <a:ext cx="22193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" y="1827756"/>
            <a:ext cx="5185410" cy="4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>
                <a:ea typeface="ヒラギノ角ゴ Pro W3" pitchFamily="-84" charset="-128"/>
              </a:rPr>
              <a:t>Çıktı</a:t>
            </a:r>
            <a:r>
              <a:rPr lang="en-US" sz="2400" dirty="0">
                <a:ea typeface="ヒラギノ角ゴ Pro W3" pitchFamily="-84" charset="-128"/>
              </a:rPr>
              <a:t> - </a:t>
            </a:r>
            <a:r>
              <a:rPr lang="en-US" sz="2400" dirty="0" err="1">
                <a:ea typeface="ヒラギノ角ゴ Pro W3" pitchFamily="-84" charset="-128"/>
              </a:rPr>
              <a:t>İşsizlik</a:t>
            </a:r>
            <a:r>
              <a:rPr lang="en-US" sz="2400" dirty="0">
                <a:ea typeface="ヒラギノ角ゴ Pro W3" pitchFamily="-84" charset="-128"/>
              </a:rPr>
              <a:t> - Phillips </a:t>
            </a:r>
            <a:r>
              <a:rPr lang="en-US" sz="2400" dirty="0" err="1">
                <a:ea typeface="ヒラギノ角ゴ Pro W3" pitchFamily="-84" charset="-128"/>
              </a:rPr>
              <a:t>Eğrisi</a:t>
            </a:r>
            <a:r>
              <a:rPr lang="en-US" sz="2400" dirty="0">
                <a:ea typeface="ヒラギノ角ゴ Pro W3" pitchFamily="-84" charset="-128"/>
              </a:rPr>
              <a:t> - Okun </a:t>
            </a:r>
            <a:r>
              <a:rPr lang="en-US" sz="2400" dirty="0" err="1">
                <a:ea typeface="ヒラギノ角ゴ Pro W3" pitchFamily="-84" charset="-128"/>
              </a:rPr>
              <a:t>Yasası</a:t>
            </a:r>
            <a:endParaRPr lang="en-US" sz="2400" dirty="0">
              <a:ea typeface="ヒラギノ角ゴ Pro W3" pitchFamily="-84" charset="-128"/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200" b="1" dirty="0">
                <a:ea typeface="ヒラギノ角ゴ Pro W3" pitchFamily="-84" charset="-128"/>
              </a:rPr>
              <a:t>Okun </a:t>
            </a:r>
            <a:r>
              <a:rPr lang="en-US" sz="2200" b="1" dirty="0" err="1">
                <a:ea typeface="ヒラギノ角ゴ Pro W3" pitchFamily="-84" charset="-128"/>
              </a:rPr>
              <a:t>yasası</a:t>
            </a:r>
            <a:r>
              <a:rPr lang="en-US" sz="2200" b="1" dirty="0">
                <a:ea typeface="ヒラギノ角ゴ Pro W3" pitchFamily="-84" charset="-128"/>
              </a:rPr>
              <a:t> </a:t>
            </a:r>
          </a:p>
          <a:p>
            <a:pPr>
              <a:spcBef>
                <a:spcPts val="525"/>
              </a:spcBef>
            </a:pPr>
            <a:endParaRPr lang="en-US" sz="2200" b="1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2200" dirty="0" err="1">
                <a:ea typeface="ヒラギノ角ゴ Pro W3" pitchFamily="-84" charset="-128"/>
              </a:rPr>
              <a:t>Eğim</a:t>
            </a:r>
            <a:r>
              <a:rPr lang="en-US" sz="2200" dirty="0">
                <a:ea typeface="ヒラギノ角ゴ Pro W3" pitchFamily="-84" charset="-128"/>
              </a:rPr>
              <a:t> –0.4, </a:t>
            </a:r>
            <a:r>
              <a:rPr lang="en-US" sz="2200" dirty="0" err="1">
                <a:ea typeface="ヒラギノ角ゴ Pro W3" pitchFamily="-84" charset="-128"/>
              </a:rPr>
              <a:t>büyüme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hızında</a:t>
            </a:r>
            <a:r>
              <a:rPr lang="en-US" sz="2200" dirty="0">
                <a:ea typeface="ヒラギノ角ゴ Pro W3" pitchFamily="-84" charset="-128"/>
              </a:rPr>
              <a:t> 1% </a:t>
            </a:r>
            <a:r>
              <a:rPr lang="en-US" sz="2200" dirty="0" err="1">
                <a:ea typeface="ヒラギノ角ゴ Pro W3" pitchFamily="-84" charset="-128"/>
              </a:rPr>
              <a:t>değişim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işsizlik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haddini</a:t>
            </a:r>
            <a:endParaRPr lang="en-US" sz="2200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buNone/>
            </a:pPr>
            <a:r>
              <a:rPr lang="en-US" sz="2200" dirty="0" err="1">
                <a:ea typeface="ヒラギノ角ゴ Pro W3" pitchFamily="-84" charset="-128"/>
              </a:rPr>
              <a:t>düşürür</a:t>
            </a:r>
            <a:r>
              <a:rPr lang="en-US" sz="2200" dirty="0">
                <a:ea typeface="ヒラギノ角ゴ Pro W3" pitchFamily="-84" charset="-128"/>
              </a:rPr>
              <a:t> –0.4% </a:t>
            </a:r>
            <a:r>
              <a:rPr lang="en-US" sz="2200" dirty="0" err="1">
                <a:ea typeface="ヒラギノ角ゴ Pro W3" pitchFamily="-84" charset="-128"/>
              </a:rPr>
              <a:t>oranında</a:t>
            </a:r>
            <a:r>
              <a:rPr lang="en-US" sz="2200" dirty="0">
                <a:ea typeface="ヒラギノ角ゴ Pro W3" pitchFamily="-84" charset="-128"/>
              </a:rPr>
              <a:t>.</a:t>
            </a:r>
          </a:p>
          <a:p>
            <a:pPr marL="0" indent="0">
              <a:spcBef>
                <a:spcPts val="525"/>
              </a:spcBef>
              <a:buNone/>
            </a:pP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2200" dirty="0">
                <a:ea typeface="ヒラギノ角ゴ Pro W3" pitchFamily="-84" charset="-128"/>
              </a:rPr>
              <a:t>X </a:t>
            </a:r>
            <a:r>
              <a:rPr lang="en-US" sz="2200" dirty="0" err="1">
                <a:ea typeface="ヒラギノ角ゴ Pro W3" pitchFamily="-84" charset="-128"/>
              </a:rPr>
              <a:t>eksenini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kestiği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nokta</a:t>
            </a:r>
            <a:r>
              <a:rPr lang="en-US" sz="2200" dirty="0">
                <a:ea typeface="ヒラギノ角ゴ Pro W3" pitchFamily="-84" charset="-128"/>
              </a:rPr>
              <a:t>  3% </a:t>
            </a:r>
            <a:r>
              <a:rPr lang="en-US" sz="2200" dirty="0" err="1">
                <a:ea typeface="ヒラギノ角ゴ Pro W3" pitchFamily="-84" charset="-128"/>
              </a:rPr>
              <a:t>büyüme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hızı</a:t>
            </a:r>
            <a:r>
              <a:rPr lang="en-US" sz="2200" dirty="0">
                <a:ea typeface="ヒラギノ角ゴ Pro W3" pitchFamily="-84" charset="-128"/>
              </a:rPr>
              <a:t>, </a:t>
            </a:r>
            <a:r>
              <a:rPr lang="en-US" sz="2200" dirty="0" err="1">
                <a:ea typeface="ヒラギノ角ゴ Pro W3" pitchFamily="-84" charset="-128"/>
              </a:rPr>
              <a:t>işsizliğin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sabit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kalması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için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ekonominin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büyüme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hızı</a:t>
            </a:r>
            <a:r>
              <a:rPr lang="en-US" sz="2200" dirty="0">
                <a:ea typeface="ヒラギノ角ゴ Pro W3" pitchFamily="-84" charset="-128"/>
              </a:rPr>
              <a:t> 3% </a:t>
            </a:r>
            <a:r>
              <a:rPr lang="en-US" sz="2200" dirty="0" err="1">
                <a:ea typeface="ヒラギノ角ゴ Pro W3" pitchFamily="-84" charset="-128"/>
              </a:rPr>
              <a:t>olmalı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anlamına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gelir</a:t>
            </a:r>
            <a:endParaRPr lang="en-US" sz="2200" dirty="0">
              <a:ea typeface="ヒラギノ角ゴ Pro W3" pitchFamily="-84" charset="-128"/>
            </a:endParaRPr>
          </a:p>
        </p:txBody>
      </p:sp>
    </p:spTree>
  </p:cSld>
  <p:clrMapOvr>
    <a:masterClrMapping/>
  </p:clrMapOvr>
  <p:transition>
    <p:strips dir="l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>
                <a:ea typeface="ヒラギノ角ゴ Pro W3" pitchFamily="-84" charset="-128"/>
              </a:rPr>
              <a:t>Çıktı</a:t>
            </a:r>
            <a:r>
              <a:rPr lang="en-US" sz="2400" dirty="0">
                <a:ea typeface="ヒラギノ角ゴ Pro W3" pitchFamily="-84" charset="-128"/>
              </a:rPr>
              <a:t> - </a:t>
            </a:r>
            <a:r>
              <a:rPr lang="en-US" sz="2400" dirty="0" err="1">
                <a:ea typeface="ヒラギノ角ゴ Pro W3" pitchFamily="-84" charset="-128"/>
              </a:rPr>
              <a:t>İşsizlik</a:t>
            </a:r>
            <a:r>
              <a:rPr lang="en-US" sz="2400" dirty="0">
                <a:ea typeface="ヒラギノ角ゴ Pro W3" pitchFamily="-84" charset="-128"/>
              </a:rPr>
              <a:t> - Phillips </a:t>
            </a:r>
            <a:r>
              <a:rPr lang="en-US" sz="2400" dirty="0" err="1">
                <a:ea typeface="ヒラギノ角ゴ Pro W3" pitchFamily="-84" charset="-128"/>
              </a:rPr>
              <a:t>Eğrisi</a:t>
            </a:r>
            <a:r>
              <a:rPr lang="en-US" sz="2400" dirty="0">
                <a:ea typeface="ヒラギノ角ゴ Pro W3" pitchFamily="-84" charset="-128"/>
              </a:rPr>
              <a:t> - Okun </a:t>
            </a:r>
            <a:r>
              <a:rPr lang="en-US" sz="2400" dirty="0" err="1">
                <a:ea typeface="ヒラギノ角ゴ Pro W3" pitchFamily="-84" charset="-128"/>
              </a:rPr>
              <a:t>Yasası</a:t>
            </a:r>
            <a:endParaRPr lang="en-US" sz="2400" dirty="0">
              <a:ea typeface="ヒラギノ角ゴ Pro W3" pitchFamily="-84" charset="-128"/>
            </a:endParaRP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304800" y="1326044"/>
            <a:ext cx="838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9pPr>
          </a:lstStyle>
          <a:p>
            <a:pPr>
              <a:buFontTx/>
              <a:buNone/>
              <a:defRPr/>
            </a:pPr>
            <a:r>
              <a:rPr lang="en-US" sz="1800" b="1" kern="0" dirty="0" err="1">
                <a:solidFill>
                  <a:srgbClr val="000000"/>
                </a:solidFill>
                <a:latin typeface="Verdana"/>
                <a:ea typeface="ヒラギノ角ゴ Pro W3" pitchFamily="-65" charset="-128"/>
              </a:rPr>
              <a:t>Enflasyon</a:t>
            </a:r>
            <a:r>
              <a:rPr lang="en-US" sz="1800" b="1" kern="0" dirty="0">
                <a:solidFill>
                  <a:srgbClr val="000000"/>
                </a:solidFill>
                <a:latin typeface="Verdana"/>
                <a:ea typeface="ヒラギノ角ゴ Pro W3" pitchFamily="-65" charset="-128"/>
              </a:rPr>
              <a:t> </a:t>
            </a:r>
            <a:r>
              <a:rPr lang="en-US" sz="1800" b="1" kern="0" dirty="0" err="1">
                <a:solidFill>
                  <a:srgbClr val="000000"/>
                </a:solidFill>
                <a:latin typeface="Verdana"/>
                <a:ea typeface="ヒラギノ角ゴ Pro W3" pitchFamily="-65" charset="-128"/>
              </a:rPr>
              <a:t>Haddinde</a:t>
            </a:r>
            <a:r>
              <a:rPr lang="en-US" sz="1800" b="1" kern="0" dirty="0">
                <a:solidFill>
                  <a:srgbClr val="000000"/>
                </a:solidFill>
                <a:latin typeface="Verdana"/>
                <a:ea typeface="ヒラギノ角ゴ Pro W3" pitchFamily="-65" charset="-128"/>
              </a:rPr>
              <a:t> </a:t>
            </a:r>
            <a:r>
              <a:rPr lang="en-US" sz="1800" b="1" kern="0" dirty="0" err="1">
                <a:solidFill>
                  <a:srgbClr val="000000"/>
                </a:solidFill>
                <a:latin typeface="Verdana"/>
                <a:ea typeface="ヒラギノ角ゴ Pro W3" pitchFamily="-65" charset="-128"/>
              </a:rPr>
              <a:t>ve</a:t>
            </a:r>
            <a:r>
              <a:rPr lang="en-US" sz="1800" b="1" kern="0" dirty="0">
                <a:solidFill>
                  <a:srgbClr val="000000"/>
                </a:solidFill>
                <a:latin typeface="Verdana"/>
                <a:ea typeface="ヒラギノ角ゴ Pro W3" pitchFamily="-65" charset="-128"/>
              </a:rPr>
              <a:t> </a:t>
            </a:r>
            <a:r>
              <a:rPr lang="en-US" sz="1800" b="1" kern="0" dirty="0" err="1">
                <a:solidFill>
                  <a:srgbClr val="000000"/>
                </a:solidFill>
                <a:latin typeface="Verdana"/>
                <a:ea typeface="ヒラギノ角ゴ Pro W3" pitchFamily="-65" charset="-128"/>
              </a:rPr>
              <a:t>İşsizlik</a:t>
            </a:r>
            <a:r>
              <a:rPr lang="en-US" sz="1800" b="1" kern="0" dirty="0">
                <a:solidFill>
                  <a:srgbClr val="000000"/>
                </a:solidFill>
                <a:latin typeface="Verdana"/>
                <a:ea typeface="ヒラギノ角ゴ Pro W3" pitchFamily="-65" charset="-128"/>
              </a:rPr>
              <a:t> </a:t>
            </a:r>
            <a:r>
              <a:rPr lang="en-US" sz="1800" b="1" kern="0" dirty="0" err="1">
                <a:solidFill>
                  <a:srgbClr val="000000"/>
                </a:solidFill>
                <a:latin typeface="Verdana"/>
                <a:ea typeface="ヒラギノ角ゴ Pro W3" pitchFamily="-65" charset="-128"/>
              </a:rPr>
              <a:t>Haddindeki</a:t>
            </a:r>
            <a:r>
              <a:rPr lang="en-US" sz="1800" b="1" kern="0" dirty="0">
                <a:solidFill>
                  <a:srgbClr val="000000"/>
                </a:solidFill>
                <a:latin typeface="Verdana"/>
                <a:ea typeface="ヒラギノ角ゴ Pro W3" pitchFamily="-65" charset="-128"/>
              </a:rPr>
              <a:t> </a:t>
            </a:r>
            <a:r>
              <a:rPr lang="en-US" sz="1800" b="1" kern="0" dirty="0" err="1">
                <a:solidFill>
                  <a:srgbClr val="000000"/>
                </a:solidFill>
                <a:latin typeface="Verdana"/>
                <a:ea typeface="ヒラギノ角ゴ Pro W3" pitchFamily="-65" charset="-128"/>
              </a:rPr>
              <a:t>değişimler</a:t>
            </a:r>
            <a:endParaRPr lang="en-US" sz="1800" kern="0" dirty="0">
              <a:solidFill>
                <a:srgbClr val="000000"/>
              </a:solidFill>
              <a:latin typeface="Verdana"/>
              <a:ea typeface="ヒラギノ角ゴ Pro W3" pitchFamily="-65" charset="-128"/>
            </a:endParaRPr>
          </a:p>
        </p:txBody>
      </p:sp>
      <p:pic>
        <p:nvPicPr>
          <p:cNvPr id="37893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4953000" cy="391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3FDAA5B-D143-2A46-A5FC-2CF20B0F6924}"/>
              </a:ext>
            </a:extLst>
          </p:cNvPr>
          <p:cNvSpPr/>
          <p:nvPr/>
        </p:nvSpPr>
        <p:spPr>
          <a:xfrm>
            <a:off x="5715000" y="2667000"/>
            <a:ext cx="2590800" cy="2713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25"/>
              </a:spcBef>
            </a:pPr>
            <a:r>
              <a:rPr lang="en-US" dirty="0"/>
              <a:t>Phillips </a:t>
            </a:r>
            <a:r>
              <a:rPr lang="en-US" dirty="0" err="1"/>
              <a:t>Eğrisi</a:t>
            </a:r>
            <a:r>
              <a:rPr lang="en-US" dirty="0"/>
              <a:t> 1958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Zelanda</a:t>
            </a:r>
            <a:endParaRPr lang="en-US" dirty="0"/>
          </a:p>
          <a:p>
            <a:pPr>
              <a:spcBef>
                <a:spcPts val="525"/>
              </a:spcBef>
            </a:pPr>
            <a:r>
              <a:rPr lang="en-US" dirty="0" err="1"/>
              <a:t>İşsizlik</a:t>
            </a:r>
            <a:r>
              <a:rPr lang="en-US" dirty="0"/>
              <a:t> </a:t>
            </a:r>
            <a:r>
              <a:rPr lang="en-US" dirty="0" err="1"/>
              <a:t>haddi</a:t>
            </a:r>
            <a:r>
              <a:rPr lang="en-US" dirty="0"/>
              <a:t> </a:t>
            </a:r>
            <a:r>
              <a:rPr lang="en-US" dirty="0" err="1"/>
              <a:t>yükseldikçe</a:t>
            </a:r>
            <a:r>
              <a:rPr lang="en-US" dirty="0"/>
              <a:t> </a:t>
            </a:r>
            <a:r>
              <a:rPr lang="en-US" dirty="0" err="1"/>
              <a:t>enflasyon</a:t>
            </a:r>
            <a:r>
              <a:rPr lang="en-US" dirty="0"/>
              <a:t> </a:t>
            </a:r>
            <a:r>
              <a:rPr lang="en-US" dirty="0" err="1"/>
              <a:t>haddi</a:t>
            </a:r>
            <a:r>
              <a:rPr lang="en-US" dirty="0"/>
              <a:t> </a:t>
            </a:r>
            <a:r>
              <a:rPr lang="en-US" dirty="0" err="1"/>
              <a:t>düşer</a:t>
            </a:r>
            <a:endParaRPr lang="en-US" dirty="0"/>
          </a:p>
          <a:p>
            <a:pPr>
              <a:spcBef>
                <a:spcPts val="525"/>
              </a:spcBef>
            </a:pPr>
            <a:r>
              <a:rPr lang="en-US" dirty="0"/>
              <a:t>X </a:t>
            </a:r>
            <a:r>
              <a:rPr lang="en-US" dirty="0" err="1"/>
              <a:t>eksenini</a:t>
            </a:r>
            <a:r>
              <a:rPr lang="en-US" dirty="0"/>
              <a:t> 6% </a:t>
            </a:r>
            <a:r>
              <a:rPr lang="en-US" dirty="0" err="1"/>
              <a:t>noktasında</a:t>
            </a:r>
            <a:r>
              <a:rPr lang="en-US" dirty="0"/>
              <a:t> </a:t>
            </a:r>
            <a:r>
              <a:rPr lang="en-US" dirty="0" err="1"/>
              <a:t>kesmekte</a:t>
            </a:r>
            <a:r>
              <a:rPr lang="en-US" dirty="0"/>
              <a:t>, </a:t>
            </a:r>
            <a:r>
              <a:rPr lang="en-US" dirty="0" err="1"/>
              <a:t>işsizlik</a:t>
            </a:r>
            <a:r>
              <a:rPr lang="en-US" dirty="0"/>
              <a:t> </a:t>
            </a:r>
            <a:r>
              <a:rPr lang="en-US" dirty="0" err="1"/>
              <a:t>haddi</a:t>
            </a:r>
            <a:r>
              <a:rPr lang="en-US" dirty="0"/>
              <a:t>  6%’nın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durumda</a:t>
            </a:r>
            <a:r>
              <a:rPr lang="en-US" dirty="0"/>
              <a:t> </a:t>
            </a:r>
            <a:r>
              <a:rPr lang="en-US" dirty="0" err="1"/>
              <a:t>enflasyon</a:t>
            </a:r>
            <a:r>
              <a:rPr lang="en-US" dirty="0"/>
              <a:t> </a:t>
            </a:r>
            <a:r>
              <a:rPr lang="en-US" dirty="0" err="1"/>
              <a:t>artış</a:t>
            </a:r>
            <a:r>
              <a:rPr lang="en-US" dirty="0"/>
              <a:t> </a:t>
            </a:r>
            <a:r>
              <a:rPr lang="en-US" dirty="0" err="1"/>
              <a:t>gösterir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strips dir="l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>
                <a:ea typeface="ヒラギノ角ゴ Pro W3" pitchFamily="-84" charset="-128"/>
              </a:rPr>
              <a:t>Kısa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Orta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Uzun</a:t>
            </a:r>
            <a:r>
              <a:rPr lang="en-US" sz="2400" dirty="0">
                <a:ea typeface="ヒラギノ角ゴ Pro W3" pitchFamily="-84" charset="-128"/>
              </a:rPr>
              <a:t> Vade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tr-TR" sz="2400" dirty="0"/>
              <a:t>Kısa vadede (</a:t>
            </a:r>
            <a:r>
              <a:rPr lang="tr-TR" sz="2400" dirty="0" err="1"/>
              <a:t>örn</a:t>
            </a:r>
            <a:r>
              <a:rPr lang="tr-TR" sz="2400" dirty="0"/>
              <a:t>. Birkaç yıl), çıktıdaki yıldan yıla hareketler özellikle talep edilen hareketlerden kaynaklanmaktadır. </a:t>
            </a:r>
          </a:p>
          <a:p>
            <a:pPr>
              <a:spcBef>
                <a:spcPts val="525"/>
              </a:spcBef>
            </a:pPr>
            <a:r>
              <a:rPr lang="tr-TR" sz="2400" dirty="0"/>
              <a:t>Orta vadede (örneğin, bir on yıl) ekonomi, sermaye stoku, teknoloji seviyesi ve işgücü büyüklüğü gibi arz faktörleri tarafından belirlenen çıktı düzeyine dönme eğilimindedir. </a:t>
            </a:r>
          </a:p>
          <a:p>
            <a:pPr>
              <a:spcBef>
                <a:spcPts val="525"/>
              </a:spcBef>
            </a:pPr>
            <a:r>
              <a:rPr lang="tr-TR" sz="2400" dirty="0"/>
              <a:t>Uzun vadede (örneğin, birkaç on yıl veya daha fazla), ekonomi yeni teknolojiler geliştirme ve sunma yeteneğine ve insanların ne kadar tasarruf ettiğine, ülkenin eğitim sisteminin kalitesine, hükümetin </a:t>
            </a:r>
            <a:r>
              <a:rPr lang="tr-TR" sz="2400" dirty="0" err="1"/>
              <a:t>politikarı</a:t>
            </a:r>
            <a:r>
              <a:rPr lang="tr-TR" sz="2400" dirty="0"/>
              <a:t> vb.</a:t>
            </a: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</a:endParaRPr>
          </a:p>
        </p:txBody>
      </p:sp>
    </p:spTree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Toplam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Üretim</a:t>
            </a:r>
            <a:r>
              <a:rPr lang="en-US" dirty="0">
                <a:ea typeface="ヒラギノ角ゴ Pro W3" pitchFamily="-84" charset="-128"/>
              </a:rPr>
              <a:t> – </a:t>
            </a:r>
            <a:r>
              <a:rPr lang="en-US" dirty="0" err="1">
                <a:ea typeface="ヒラギノ角ゴ Pro W3" pitchFamily="-84" charset="-128"/>
              </a:rPr>
              <a:t>Çıktı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400" b="1" dirty="0" err="1">
                <a:ea typeface="ヒラギノ角ゴ Pro W3" pitchFamily="-84" charset="-128"/>
              </a:rPr>
              <a:t>Ulusal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gelir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hesapları</a:t>
            </a:r>
            <a:endParaRPr lang="en-US" sz="2400" b="1" dirty="0">
              <a:ea typeface="ヒラギノ角ゴ Pro W3" pitchFamily="-84" charset="-128"/>
            </a:endParaRPr>
          </a:p>
          <a:p>
            <a:pPr lvl="1">
              <a:spcBef>
                <a:spcPts val="525"/>
              </a:spcBef>
            </a:pPr>
            <a:r>
              <a:rPr lang="en-US" sz="2000" b="1" dirty="0">
                <a:ea typeface="ヒラギノ角ゴ Pro W3" pitchFamily="-84" charset="-128"/>
              </a:rPr>
              <a:t>2. </a:t>
            </a:r>
            <a:r>
              <a:rPr lang="en-US" sz="2000" b="1" dirty="0" err="1">
                <a:ea typeface="ヒラギノ角ゴ Pro W3" pitchFamily="-84" charset="-128"/>
              </a:rPr>
              <a:t>Dünya</a:t>
            </a:r>
            <a:r>
              <a:rPr lang="en-US" sz="2000" b="1" dirty="0">
                <a:ea typeface="ヒラギノ角ゴ Pro W3" pitchFamily="-84" charset="-128"/>
              </a:rPr>
              <a:t> </a:t>
            </a:r>
            <a:r>
              <a:rPr lang="en-US" sz="2000" b="1" dirty="0" err="1">
                <a:ea typeface="ヒラギノ角ゴ Pro W3" pitchFamily="-84" charset="-128"/>
              </a:rPr>
              <a:t>Savaşı</a:t>
            </a:r>
            <a:r>
              <a:rPr lang="en-US" sz="2000" b="1" dirty="0">
                <a:ea typeface="ヒラギノ角ゴ Pro W3" pitchFamily="-84" charset="-128"/>
              </a:rPr>
              <a:t> </a:t>
            </a:r>
            <a:r>
              <a:rPr lang="en-US" sz="2000" b="1" dirty="0" err="1">
                <a:ea typeface="ヒラギノ角ゴ Pro W3" pitchFamily="-84" charset="-128"/>
              </a:rPr>
              <a:t>sonrasında</a:t>
            </a:r>
            <a:r>
              <a:rPr lang="en-US" sz="2000" b="1" dirty="0">
                <a:ea typeface="ヒラギノ角ゴ Pro W3" pitchFamily="-84" charset="-128"/>
              </a:rPr>
              <a:t> </a:t>
            </a:r>
            <a:r>
              <a:rPr lang="en-US" sz="2000" b="1" dirty="0" err="1">
                <a:ea typeface="ヒラギノ角ゴ Pro W3" pitchFamily="-84" charset="-128"/>
              </a:rPr>
              <a:t>geliştirilmiş</a:t>
            </a:r>
            <a:r>
              <a:rPr lang="en-US" sz="20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400" dirty="0" err="1">
                <a:ea typeface="ヒラギノ角ゴ Pro W3" pitchFamily="-84" charset="-128"/>
              </a:rPr>
              <a:t>Toplam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çıktının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ölçümü</a:t>
            </a:r>
            <a:r>
              <a:rPr lang="en-US" sz="2400" dirty="0">
                <a:ea typeface="ヒラギノ角ゴ Pro W3" pitchFamily="-84" charset="-128"/>
              </a:rPr>
              <a:t> (</a:t>
            </a:r>
            <a:r>
              <a:rPr lang="en-US" sz="2400" b="1" dirty="0">
                <a:ea typeface="ヒラギノ角ゴ Pro W3" pitchFamily="-84" charset="-128"/>
              </a:rPr>
              <a:t>GSYİH</a:t>
            </a:r>
            <a:r>
              <a:rPr lang="en-US" sz="2400" dirty="0">
                <a:ea typeface="ヒラギノ角ゴ Pro W3" pitchFamily="-84" charset="-128"/>
              </a:rPr>
              <a:t>).</a:t>
            </a:r>
          </a:p>
          <a:p>
            <a:pPr>
              <a:spcBef>
                <a:spcPts val="525"/>
              </a:spcBef>
            </a:pPr>
            <a:r>
              <a:rPr lang="en-US" sz="2400" dirty="0" err="1">
                <a:ea typeface="ヒラギノ角ゴ Pro W3" pitchFamily="-84" charset="-128"/>
              </a:rPr>
              <a:t>Nasıl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ölçülür</a:t>
            </a:r>
            <a:r>
              <a:rPr lang="en-US" sz="2400" dirty="0">
                <a:ea typeface="ヒラギノ角ゴ Pro W3" pitchFamily="-84" charset="-128"/>
              </a:rPr>
              <a:t>?</a:t>
            </a: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</p:txBody>
      </p:sp>
    </p:spTree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Toplam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Çıktı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4419600"/>
            <a:ext cx="8382000" cy="46482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1800" dirty="0" err="1">
                <a:ea typeface="ヒラギノ角ゴ Pro W3" pitchFamily="-84" charset="-128"/>
              </a:rPr>
              <a:t>Yalnızca</a:t>
            </a:r>
            <a:r>
              <a:rPr lang="en-US" sz="1800" dirty="0">
                <a:ea typeface="ヒラギノ角ゴ Pro W3" pitchFamily="-84" charset="-128"/>
              </a:rPr>
              <a:t> </a:t>
            </a:r>
            <a:r>
              <a:rPr lang="en-US" sz="1800" dirty="0" err="1">
                <a:ea typeface="ヒラギノ角ゴ Pro W3" pitchFamily="-84" charset="-128"/>
              </a:rPr>
              <a:t>bu</a:t>
            </a:r>
            <a:r>
              <a:rPr lang="en-US" sz="1800" dirty="0">
                <a:ea typeface="ヒラギノ角ゴ Pro W3" pitchFamily="-84" charset="-128"/>
              </a:rPr>
              <a:t> </a:t>
            </a:r>
            <a:r>
              <a:rPr lang="en-US" sz="1800" dirty="0" err="1">
                <a:ea typeface="ヒラギノ角ゴ Pro W3" pitchFamily="-84" charset="-128"/>
              </a:rPr>
              <a:t>iki</a:t>
            </a:r>
            <a:r>
              <a:rPr lang="en-US" sz="1800" dirty="0">
                <a:ea typeface="ヒラギノ角ゴ Pro W3" pitchFamily="-84" charset="-128"/>
              </a:rPr>
              <a:t> </a:t>
            </a:r>
            <a:r>
              <a:rPr lang="en-US" sz="1800" dirty="0" err="1">
                <a:ea typeface="ヒラギノ角ゴ Pro W3" pitchFamily="-84" charset="-128"/>
              </a:rPr>
              <a:t>firmadan</a:t>
            </a:r>
            <a:r>
              <a:rPr lang="en-US" sz="1800" dirty="0">
                <a:ea typeface="ヒラギノ角ゴ Pro W3" pitchFamily="-84" charset="-128"/>
              </a:rPr>
              <a:t> </a:t>
            </a:r>
            <a:r>
              <a:rPr lang="en-US" sz="1800" dirty="0" err="1">
                <a:ea typeface="ヒラギノ角ゴ Pro W3" pitchFamily="-84" charset="-128"/>
              </a:rPr>
              <a:t>oluşmuş</a:t>
            </a:r>
            <a:r>
              <a:rPr lang="en-US" sz="1800" dirty="0">
                <a:ea typeface="ヒラギノ角ゴ Pro W3" pitchFamily="-84" charset="-128"/>
              </a:rPr>
              <a:t> </a:t>
            </a:r>
            <a:r>
              <a:rPr lang="en-US" sz="1800" dirty="0" err="1">
                <a:ea typeface="ヒラギノ角ゴ Pro W3" pitchFamily="-84" charset="-128"/>
              </a:rPr>
              <a:t>ekonomide</a:t>
            </a:r>
            <a:r>
              <a:rPr lang="en-US" sz="1800" dirty="0">
                <a:ea typeface="ヒラギノ角ゴ Pro W3" pitchFamily="-84" charset="-128"/>
              </a:rPr>
              <a:t> </a:t>
            </a:r>
            <a:r>
              <a:rPr lang="en-US" sz="1800" dirty="0" err="1">
                <a:ea typeface="ヒラギノ角ゴ Pro W3" pitchFamily="-84" charset="-128"/>
              </a:rPr>
              <a:t>toplam</a:t>
            </a:r>
            <a:r>
              <a:rPr lang="en-US" sz="1800" dirty="0">
                <a:ea typeface="ヒラギノ角ゴ Pro W3" pitchFamily="-84" charset="-128"/>
              </a:rPr>
              <a:t> </a:t>
            </a:r>
            <a:r>
              <a:rPr lang="en-US" sz="1800" dirty="0" err="1">
                <a:ea typeface="ヒラギノ角ゴ Pro W3" pitchFamily="-84" charset="-128"/>
              </a:rPr>
              <a:t>çıktının</a:t>
            </a:r>
            <a:r>
              <a:rPr lang="en-US" sz="1800" dirty="0">
                <a:ea typeface="ヒラギノ角ゴ Pro W3" pitchFamily="-84" charset="-128"/>
              </a:rPr>
              <a:t> </a:t>
            </a:r>
            <a:r>
              <a:rPr lang="en-US" sz="1800" dirty="0" err="1">
                <a:ea typeface="ヒラギノ角ゴ Pro W3" pitchFamily="-84" charset="-128"/>
              </a:rPr>
              <a:t>değeri</a:t>
            </a:r>
            <a:r>
              <a:rPr lang="en-US" sz="1800" dirty="0">
                <a:ea typeface="ヒラギノ角ゴ Pro W3" pitchFamily="-84" charset="-128"/>
              </a:rPr>
              <a:t> </a:t>
            </a:r>
            <a:r>
              <a:rPr lang="en-US" sz="1800" dirty="0" err="1">
                <a:ea typeface="ヒラギノ角ゴ Pro W3" pitchFamily="-84" charset="-128"/>
              </a:rPr>
              <a:t>nedir</a:t>
            </a:r>
            <a:r>
              <a:rPr lang="en-US" sz="1800" dirty="0">
                <a:ea typeface="ヒラギノ角ゴ Pro W3" pitchFamily="-84" charset="-128"/>
              </a:rPr>
              <a:t>? </a:t>
            </a:r>
          </a:p>
          <a:p>
            <a:pPr>
              <a:spcBef>
                <a:spcPts val="525"/>
              </a:spcBef>
            </a:pPr>
            <a:r>
              <a:rPr lang="en-US" sz="1800" dirty="0" err="1">
                <a:ea typeface="ヒラギノ角ゴ Pro W3" pitchFamily="-84" charset="-128"/>
              </a:rPr>
              <a:t>Çelik</a:t>
            </a:r>
            <a:r>
              <a:rPr lang="en-US" sz="1800" dirty="0">
                <a:ea typeface="ヒラギノ角ゴ Pro W3" pitchFamily="-84" charset="-128"/>
              </a:rPr>
              <a:t> </a:t>
            </a:r>
            <a:r>
              <a:rPr lang="en-US" sz="1800" dirty="0" err="1">
                <a:ea typeface="ヒラギノ角ゴ Pro W3" pitchFamily="-84" charset="-128"/>
              </a:rPr>
              <a:t>ara</a:t>
            </a:r>
            <a:r>
              <a:rPr lang="en-US" sz="1800" dirty="0">
                <a:ea typeface="ヒラギノ角ゴ Pro W3" pitchFamily="-84" charset="-128"/>
              </a:rPr>
              <a:t> mal </a:t>
            </a:r>
            <a:r>
              <a:rPr lang="en-US" sz="1800" dirty="0" err="1">
                <a:ea typeface="ヒラギノ角ゴ Pro W3" pitchFamily="-84" charset="-128"/>
              </a:rPr>
              <a:t>ise</a:t>
            </a:r>
            <a:r>
              <a:rPr lang="en-US" sz="1800" dirty="0">
                <a:ea typeface="ヒラギノ角ゴ Pro W3" pitchFamily="-84" charset="-128"/>
              </a:rPr>
              <a:t> </a:t>
            </a:r>
            <a:r>
              <a:rPr lang="en-US" sz="1800" dirty="0" err="1">
                <a:ea typeface="ヒラギノ角ゴ Pro W3" pitchFamily="-84" charset="-128"/>
              </a:rPr>
              <a:t>toplam</a:t>
            </a:r>
            <a:r>
              <a:rPr lang="en-US" sz="1800" dirty="0">
                <a:ea typeface="ヒラギノ角ゴ Pro W3" pitchFamily="-84" charset="-128"/>
              </a:rPr>
              <a:t> </a:t>
            </a:r>
            <a:r>
              <a:rPr lang="en-US" sz="1800" dirty="0" err="1">
                <a:ea typeface="ヒラギノ角ゴ Pro W3" pitchFamily="-84" charset="-128"/>
              </a:rPr>
              <a:t>çıktının</a:t>
            </a:r>
            <a:r>
              <a:rPr lang="en-US" sz="1800" dirty="0">
                <a:ea typeface="ヒラギノ角ゴ Pro W3" pitchFamily="-84" charset="-128"/>
              </a:rPr>
              <a:t> </a:t>
            </a:r>
            <a:r>
              <a:rPr lang="en-US" sz="1800" dirty="0" err="1">
                <a:ea typeface="ヒラギノ角ゴ Pro W3" pitchFamily="-84" charset="-128"/>
              </a:rPr>
              <a:t>değeri</a:t>
            </a:r>
            <a:r>
              <a:rPr lang="en-US" sz="1800" dirty="0">
                <a:ea typeface="ヒラギノ角ゴ Pro W3" pitchFamily="-84" charset="-128"/>
              </a:rPr>
              <a:t> </a:t>
            </a:r>
            <a:r>
              <a:rPr lang="en-US" sz="1800" dirty="0" err="1">
                <a:ea typeface="ヒラギノ角ゴ Pro W3" pitchFamily="-84" charset="-128"/>
              </a:rPr>
              <a:t>nedir</a:t>
            </a:r>
            <a:r>
              <a:rPr lang="en-US" sz="1800" dirty="0">
                <a:ea typeface="ヒラギノ角ゴ Pro W3" pitchFamily="-84" charset="-128"/>
              </a:rPr>
              <a:t>?</a:t>
            </a:r>
          </a:p>
          <a:p>
            <a:pPr>
              <a:spcBef>
                <a:spcPts val="525"/>
              </a:spcBef>
            </a:pPr>
            <a:endParaRPr lang="en-US" sz="1800" dirty="0">
              <a:ea typeface="ヒラギノ角ゴ Pro W3" pitchFamily="-84" charset="-128"/>
            </a:endParaRPr>
          </a:p>
        </p:txBody>
      </p:sp>
      <p:pic>
        <p:nvPicPr>
          <p:cNvPr id="9220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7850188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Toplam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çıktı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953000"/>
          </a:xfrm>
        </p:spPr>
        <p:txBody>
          <a:bodyPr/>
          <a:lstStyle/>
          <a:p>
            <a:pPr marL="0" indent="0">
              <a:spcBef>
                <a:spcPts val="525"/>
              </a:spcBef>
              <a:buFontTx/>
              <a:buNone/>
              <a:defRPr/>
            </a:pPr>
            <a:r>
              <a:rPr lang="en-US" sz="2400" b="1" dirty="0">
                <a:ea typeface="ヒラギノ角ゴ Pro W3" pitchFamily="-84" charset="-128"/>
              </a:rPr>
              <a:t>1. </a:t>
            </a:r>
            <a:r>
              <a:rPr lang="en-US" sz="2400" dirty="0">
                <a:ea typeface="ヒラギノ角ゴ Pro W3" pitchFamily="-84" charset="-128"/>
              </a:rPr>
              <a:t>GSYİH </a:t>
            </a:r>
            <a:r>
              <a:rPr lang="en-US" sz="2400" dirty="0" err="1">
                <a:ea typeface="ヒラギノ角ゴ Pro W3" pitchFamily="-84" charset="-128"/>
              </a:rPr>
              <a:t>sadece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nihai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malların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değer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toplamına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eşittir</a:t>
            </a:r>
            <a:endParaRPr lang="en-US" sz="2400" dirty="0">
              <a:ea typeface="ヒラギノ角ゴ Pro W3" pitchFamily="-84" charset="-128"/>
            </a:endParaRPr>
          </a:p>
        </p:txBody>
      </p:sp>
      <p:pic>
        <p:nvPicPr>
          <p:cNvPr id="1024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393" y="2438400"/>
            <a:ext cx="5093607" cy="2069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07997FF-EB36-B243-894D-1BB302589C13}"/>
              </a:ext>
            </a:extLst>
          </p:cNvPr>
          <p:cNvSpPr txBox="1"/>
          <p:nvPr/>
        </p:nvSpPr>
        <p:spPr>
          <a:xfrm>
            <a:off x="6643688" y="39147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</p:spTree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Toplam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çıktı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953000"/>
          </a:xfrm>
        </p:spPr>
        <p:txBody>
          <a:bodyPr/>
          <a:lstStyle/>
          <a:p>
            <a:pPr marL="457200" indent="-457200">
              <a:spcBef>
                <a:spcPts val="525"/>
              </a:spcBef>
              <a:buFont typeface="+mj-lt"/>
              <a:buAutoNum type="arabicPeriod" startAt="2"/>
              <a:defRPr/>
            </a:pPr>
            <a:r>
              <a:rPr lang="en-US" sz="2400" b="1" dirty="0">
                <a:ea typeface="ヒラギノ角ゴ Pro W3" pitchFamily="-84" charset="-128"/>
              </a:rPr>
              <a:t>GSYİH (GDP) </a:t>
            </a:r>
            <a:r>
              <a:rPr lang="en-US" sz="2400" dirty="0" err="1">
                <a:ea typeface="ヒラギノ角ゴ Pro W3" pitchFamily="-84" charset="-128"/>
              </a:rPr>
              <a:t>firmaların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katma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değerlerin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toplamına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eşittir</a:t>
            </a:r>
            <a:r>
              <a:rPr lang="en-US" sz="2400" b="1" dirty="0">
                <a:ea typeface="ヒラギノ角ゴ Pro W3" pitchFamily="-84" charset="-128"/>
              </a:rPr>
              <a:t>.</a:t>
            </a:r>
          </a:p>
          <a:p>
            <a:pPr lvl="1">
              <a:spcBef>
                <a:spcPts val="525"/>
              </a:spcBef>
              <a:defRPr/>
            </a:pPr>
            <a:r>
              <a:rPr lang="en-US" sz="2000" dirty="0" err="1">
                <a:ea typeface="ヒラギノ角ゴ Pro W3" pitchFamily="-84" charset="-128"/>
              </a:rPr>
              <a:t>Firma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katma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değeri</a:t>
            </a:r>
            <a:endParaRPr lang="en-US" sz="2000" dirty="0">
              <a:ea typeface="ヒラギノ角ゴ Pro W3" pitchFamily="-84" charset="-128"/>
            </a:endParaRPr>
          </a:p>
          <a:p>
            <a:pPr lvl="1">
              <a:spcBef>
                <a:spcPts val="525"/>
              </a:spcBef>
              <a:defRPr/>
            </a:pPr>
            <a:r>
              <a:rPr lang="en-US" sz="2000" dirty="0" err="1">
                <a:ea typeface="ヒラギノ角ゴ Pro W3" pitchFamily="-84" charset="-128"/>
              </a:rPr>
              <a:t>Örnekteki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gibi</a:t>
            </a:r>
            <a:r>
              <a:rPr lang="en-US" sz="2000" dirty="0">
                <a:ea typeface="ヒラギノ角ゴ Pro W3" pitchFamily="-84" charset="-128"/>
              </a:rPr>
              <a:t> $100 + $100 = $200.</a:t>
            </a:r>
          </a:p>
          <a:p>
            <a:pPr>
              <a:spcBef>
                <a:spcPts val="1200"/>
              </a:spcBef>
              <a:defRPr/>
            </a:pPr>
            <a:r>
              <a:rPr lang="en-US" sz="2400" dirty="0">
                <a:ea typeface="ヒラギノ角ゴ Pro W3" pitchFamily="-84" charset="-128"/>
              </a:rPr>
              <a:t>GDP </a:t>
            </a:r>
            <a:r>
              <a:rPr lang="en-US" sz="2400" dirty="0" err="1">
                <a:ea typeface="ヒラギノ角ゴ Pro W3" pitchFamily="-84" charset="-128"/>
              </a:rPr>
              <a:t>üretim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yaklaşımı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 marL="457200" indent="-457200">
              <a:spcBef>
                <a:spcPts val="525"/>
              </a:spcBef>
              <a:buFont typeface="+mj-lt"/>
              <a:buAutoNum type="arabicPeriod" startAt="3"/>
              <a:defRPr/>
            </a:pPr>
            <a:r>
              <a:rPr lang="en-US" sz="2400" b="1" dirty="0">
                <a:ea typeface="ヒラギノ角ゴ Pro W3" pitchFamily="-84" charset="-128"/>
              </a:rPr>
              <a:t>GDP </a:t>
            </a:r>
            <a:r>
              <a:rPr lang="en-US" sz="2400" dirty="0" err="1">
                <a:ea typeface="ヒラギノ角ゴ Pro W3" pitchFamily="-84" charset="-128"/>
              </a:rPr>
              <a:t>belirli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bir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dönemde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kazanılan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gelirlerin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toplamına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eşittir</a:t>
            </a:r>
            <a:r>
              <a:rPr lang="en-US" sz="2400" b="1" dirty="0">
                <a:ea typeface="ヒラギノ角ゴ Pro W3" pitchFamily="-84" charset="-128"/>
              </a:rPr>
              <a:t>.</a:t>
            </a:r>
          </a:p>
          <a:p>
            <a:pPr lvl="1">
              <a:spcBef>
                <a:spcPts val="525"/>
              </a:spcBef>
              <a:defRPr/>
            </a:pPr>
            <a:r>
              <a:rPr lang="en-US" sz="2000" dirty="0" err="1">
                <a:ea typeface="ヒラギノ角ゴ Pro W3" pitchFamily="-84" charset="-128"/>
              </a:rPr>
              <a:t>Toplam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üretim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ve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toplam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gelir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daima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eşittir</a:t>
            </a:r>
            <a:r>
              <a:rPr lang="en-US" sz="2000" dirty="0">
                <a:ea typeface="ヒラギノ角ゴ Pro W3" pitchFamily="-84" charset="-128"/>
              </a:rPr>
              <a:t>.</a:t>
            </a:r>
          </a:p>
          <a:p>
            <a:pPr lvl="1">
              <a:spcBef>
                <a:spcPts val="525"/>
              </a:spcBef>
              <a:defRPr/>
            </a:pPr>
            <a:r>
              <a:rPr lang="en-US" sz="2000" dirty="0" err="1">
                <a:ea typeface="ヒラギノ角ゴ Pro W3" pitchFamily="-84" charset="-128"/>
              </a:rPr>
              <a:t>Gelir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yaklaşımıyla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ölçüme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göre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emek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gelirleri</a:t>
            </a:r>
            <a:r>
              <a:rPr lang="en-US" sz="2000" i="1" dirty="0">
                <a:ea typeface="ヒラギノ角ゴ Pro W3" pitchFamily="-84" charset="-128"/>
              </a:rPr>
              <a:t> </a:t>
            </a:r>
            <a:r>
              <a:rPr lang="en-US" sz="2000" dirty="0">
                <a:ea typeface="ヒラギノ角ゴ Pro W3" pitchFamily="-84" charset="-128"/>
              </a:rPr>
              <a:t>($150) </a:t>
            </a:r>
            <a:r>
              <a:rPr lang="en-US" sz="2000" dirty="0" err="1">
                <a:ea typeface="ヒラギノ角ゴ Pro W3" pitchFamily="-84" charset="-128"/>
              </a:rPr>
              <a:t>ve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i="1" dirty="0" err="1">
                <a:ea typeface="ヒラギノ角ゴ Pro W3" pitchFamily="-84" charset="-128"/>
              </a:rPr>
              <a:t>sermaye</a:t>
            </a:r>
            <a:r>
              <a:rPr lang="en-US" sz="2000" i="1" dirty="0">
                <a:ea typeface="ヒラギノ角ゴ Pro W3" pitchFamily="-84" charset="-128"/>
              </a:rPr>
              <a:t> </a:t>
            </a:r>
            <a:r>
              <a:rPr lang="en-US" sz="2000" i="1" dirty="0" err="1">
                <a:ea typeface="ヒラギノ角ゴ Pro W3" pitchFamily="-84" charset="-128"/>
              </a:rPr>
              <a:t>gelirleri</a:t>
            </a:r>
            <a:r>
              <a:rPr lang="en-US" sz="2000" i="1" dirty="0">
                <a:ea typeface="ヒラギノ角ゴ Pro W3" pitchFamily="-84" charset="-128"/>
              </a:rPr>
              <a:t> </a:t>
            </a:r>
            <a:r>
              <a:rPr lang="en-US" sz="2000" i="1" dirty="0" err="1">
                <a:ea typeface="ヒラギノ角ゴ Pro W3" pitchFamily="-84" charset="-128"/>
              </a:rPr>
              <a:t>ya</a:t>
            </a:r>
            <a:r>
              <a:rPr lang="en-US" sz="2000" i="1" dirty="0">
                <a:ea typeface="ヒラギノ角ゴ Pro W3" pitchFamily="-84" charset="-128"/>
              </a:rPr>
              <a:t> da </a:t>
            </a:r>
            <a:r>
              <a:rPr lang="en-US" sz="2000" i="1" dirty="0" err="1">
                <a:ea typeface="ヒラギノ角ゴ Pro W3" pitchFamily="-84" charset="-128"/>
              </a:rPr>
              <a:t>kar</a:t>
            </a:r>
            <a:r>
              <a:rPr lang="en-US" sz="2000" i="1" dirty="0">
                <a:ea typeface="ヒラギノ角ゴ Pro W3" pitchFamily="-84" charset="-128"/>
              </a:rPr>
              <a:t> </a:t>
            </a:r>
            <a:r>
              <a:rPr lang="en-US" sz="2000" dirty="0">
                <a:ea typeface="ヒラギノ角ゴ Pro W3" pitchFamily="-84" charset="-128"/>
              </a:rPr>
              <a:t>($50), </a:t>
            </a:r>
            <a:r>
              <a:rPr lang="en-US" sz="2000" dirty="0" err="1">
                <a:ea typeface="ヒラギノ角ゴ Pro W3" pitchFamily="-84" charset="-128"/>
              </a:rPr>
              <a:t>sonuç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olarak</a:t>
            </a:r>
            <a:r>
              <a:rPr lang="en-US" sz="2000" dirty="0">
                <a:ea typeface="ヒラギノ角ゴ Pro W3" pitchFamily="-84" charset="-128"/>
              </a:rPr>
              <a:t> , $200.</a:t>
            </a:r>
          </a:p>
          <a:p>
            <a:pPr>
              <a:spcBef>
                <a:spcPts val="1200"/>
              </a:spcBef>
              <a:defRPr/>
            </a:pPr>
            <a:endParaRPr lang="en-US" sz="2400" dirty="0">
              <a:ea typeface="ヒラギノ角ゴ Pro W3" pitchFamily="-84" charset="-128"/>
            </a:endParaRPr>
          </a:p>
        </p:txBody>
      </p:sp>
    </p:spTree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Toplam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çıktı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400" b="1" dirty="0">
                <a:ea typeface="ヒラギノ角ゴ Pro W3" pitchFamily="-84" charset="-128"/>
              </a:rPr>
              <a:t>Nominal GDP </a:t>
            </a:r>
            <a:r>
              <a:rPr lang="en-US" sz="2400" dirty="0" err="1">
                <a:ea typeface="ヒラギノ角ゴ Pro W3" pitchFamily="-84" charset="-128"/>
              </a:rPr>
              <a:t>cari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fiyatlarla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değerlenmiş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toplam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üretim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400" dirty="0">
                <a:ea typeface="ヒラギノ角ゴ Pro W3" pitchFamily="-84" charset="-128"/>
              </a:rPr>
              <a:t>Nominal GDP </a:t>
            </a:r>
            <a:r>
              <a:rPr lang="en-US" sz="2400" dirty="0" err="1">
                <a:ea typeface="ヒラギノ角ゴ Pro W3" pitchFamily="-84" charset="-128"/>
              </a:rPr>
              <a:t>iki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nedenle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artar</a:t>
            </a:r>
            <a:r>
              <a:rPr lang="en-US" sz="2400" dirty="0">
                <a:ea typeface="ヒラギノ角ゴ Pro W3" pitchFamily="-84" charset="-128"/>
              </a:rPr>
              <a:t>:</a:t>
            </a:r>
          </a:p>
          <a:p>
            <a:pPr lvl="1">
              <a:spcBef>
                <a:spcPts val="525"/>
              </a:spcBef>
            </a:pPr>
            <a:r>
              <a:rPr lang="en-US" sz="2000" dirty="0" err="1">
                <a:ea typeface="ヒラギノ角ゴ Pro W3" pitchFamily="-84" charset="-128"/>
              </a:rPr>
              <a:t>Üretilen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miktarın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artması</a:t>
            </a:r>
            <a:endParaRPr lang="en-US" sz="2000" dirty="0">
              <a:ea typeface="ヒラギノ角ゴ Pro W3" pitchFamily="-84" charset="-128"/>
            </a:endParaRPr>
          </a:p>
          <a:p>
            <a:pPr lvl="1">
              <a:spcBef>
                <a:spcPts val="525"/>
              </a:spcBef>
            </a:pPr>
            <a:r>
              <a:rPr lang="en-US" sz="2000" dirty="0" err="1">
                <a:ea typeface="ヒラギノ角ゴ Pro W3" pitchFamily="-84" charset="-128"/>
              </a:rPr>
              <a:t>Fiyatların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artması</a:t>
            </a:r>
            <a:endParaRPr lang="en-US" sz="20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2400" dirty="0" err="1">
                <a:ea typeface="ヒラギノ角ゴ Pro W3" pitchFamily="-84" charset="-128"/>
              </a:rPr>
              <a:t>Amacımız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üretilen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miktarın</a:t>
            </a:r>
            <a:r>
              <a:rPr lang="en-US" sz="2400" dirty="0">
                <a:ea typeface="ヒラギノ角ゴ Pro W3" pitchFamily="-84" charset="-128"/>
              </a:rPr>
              <a:t> ne </a:t>
            </a:r>
            <a:r>
              <a:rPr lang="en-US" sz="2400" dirty="0" err="1">
                <a:ea typeface="ヒラギノ角ゴ Pro W3" pitchFamily="-84" charset="-128"/>
              </a:rPr>
              <a:t>kadar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arttığını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ölçmek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400" b="1" dirty="0">
                <a:ea typeface="ヒラギノ角ゴ Pro W3" pitchFamily="-84" charset="-128"/>
              </a:rPr>
              <a:t>Reel GDP </a:t>
            </a:r>
            <a:r>
              <a:rPr lang="en-US" sz="2400" dirty="0" err="1">
                <a:ea typeface="ヒラギノ角ゴ Pro W3" pitchFamily="-84" charset="-128"/>
              </a:rPr>
              <a:t>nihai</a:t>
            </a:r>
            <a:r>
              <a:rPr lang="en-US" sz="2400" dirty="0">
                <a:ea typeface="ヒラギノ角ゴ Pro W3" pitchFamily="-84" charset="-128"/>
              </a:rPr>
              <a:t> mal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hizmetlerin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sabit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fiyatlarla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ölçülmüş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değeri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</p:txBody>
      </p:sp>
    </p:spTree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Toplam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çıktı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105400"/>
          </a:xfrm>
        </p:spPr>
        <p:txBody>
          <a:bodyPr/>
          <a:lstStyle/>
          <a:p>
            <a:pPr>
              <a:spcBef>
                <a:spcPts val="525"/>
              </a:spcBef>
              <a:defRPr/>
            </a:pPr>
            <a:r>
              <a:rPr lang="en-US" sz="2400" b="1" dirty="0" err="1">
                <a:ea typeface="ヒラギノ角ゴ Pro W3" pitchFamily="-84" charset="-128"/>
              </a:rPr>
              <a:t>Örnek</a:t>
            </a:r>
            <a:endParaRPr lang="en-US" sz="2400" b="1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buFontTx/>
              <a:buNone/>
              <a:defRPr/>
            </a:pPr>
            <a:endParaRPr lang="en-US" sz="2400" b="1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buFontTx/>
              <a:buNone/>
              <a:defRPr/>
            </a:pPr>
            <a:endParaRPr lang="en-US" sz="2400" b="1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buFontTx/>
              <a:buNone/>
              <a:defRPr/>
            </a:pPr>
            <a:endParaRPr lang="en-US" sz="2400" b="1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buFontTx/>
              <a:buNone/>
              <a:defRPr/>
            </a:pPr>
            <a:endParaRPr lang="en-US" sz="2400" b="1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buFontTx/>
              <a:buNone/>
              <a:defRPr/>
            </a:pPr>
            <a:endParaRPr lang="en-US" sz="2400" b="1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buFontTx/>
              <a:buNone/>
              <a:defRPr/>
            </a:pPr>
            <a:endParaRPr lang="en-US" sz="2000" b="1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  <a:defRPr/>
            </a:pPr>
            <a:r>
              <a:rPr lang="en-US" sz="1800" dirty="0">
                <a:ea typeface="ヒラギノ角ゴ Pro W3" pitchFamily="-84" charset="-128"/>
              </a:rPr>
              <a:t>Reel GDP 2008 (2009 </a:t>
            </a:r>
            <a:r>
              <a:rPr lang="en-US" sz="1800" dirty="0" err="1">
                <a:ea typeface="ヒラギノ角ゴ Pro W3" pitchFamily="-84" charset="-128"/>
              </a:rPr>
              <a:t>fiyatları</a:t>
            </a:r>
            <a:r>
              <a:rPr lang="en-US" sz="1800" dirty="0">
                <a:ea typeface="ヒラギノ角ゴ Pro W3" pitchFamily="-84" charset="-128"/>
              </a:rPr>
              <a:t>) = 10 cars x $24,000 per car = $240,000.</a:t>
            </a:r>
          </a:p>
          <a:p>
            <a:pPr>
              <a:spcBef>
                <a:spcPts val="525"/>
              </a:spcBef>
              <a:defRPr/>
            </a:pPr>
            <a:r>
              <a:rPr lang="en-US" sz="1800" dirty="0">
                <a:ea typeface="ヒラギノ角ゴ Pro W3" pitchFamily="-84" charset="-128"/>
              </a:rPr>
              <a:t>Reel GDP 2009 (2009 </a:t>
            </a:r>
            <a:r>
              <a:rPr lang="en-US" sz="1800" dirty="0" err="1">
                <a:ea typeface="ヒラギノ角ゴ Pro W3" pitchFamily="-84" charset="-128"/>
              </a:rPr>
              <a:t>fiyatları</a:t>
            </a:r>
            <a:r>
              <a:rPr lang="en-US" sz="1800" dirty="0">
                <a:ea typeface="ヒラギノ角ゴ Pro W3" pitchFamily="-84" charset="-128"/>
              </a:rPr>
              <a:t>) = 12 cars x $24,000 per car = $288,000.</a:t>
            </a:r>
          </a:p>
          <a:p>
            <a:pPr>
              <a:spcBef>
                <a:spcPts val="525"/>
              </a:spcBef>
              <a:defRPr/>
            </a:pPr>
            <a:r>
              <a:rPr lang="en-US" sz="1800" dirty="0">
                <a:ea typeface="ヒラギノ角ゴ Pro W3" pitchFamily="-84" charset="-128"/>
              </a:rPr>
              <a:t>Reel GDP 2010 (2009 </a:t>
            </a:r>
            <a:r>
              <a:rPr lang="en-US" sz="1800" dirty="0" err="1">
                <a:ea typeface="ヒラギノ角ゴ Pro W3" pitchFamily="-84" charset="-128"/>
              </a:rPr>
              <a:t>fiyatları</a:t>
            </a:r>
            <a:r>
              <a:rPr lang="en-US" sz="1800" dirty="0">
                <a:ea typeface="ヒラギノ角ゴ Pro W3" pitchFamily="-84" charset="-128"/>
              </a:rPr>
              <a:t>) = 13 cars x $24,000 per car = $312,000.</a:t>
            </a:r>
          </a:p>
          <a:p>
            <a:pPr>
              <a:spcBef>
                <a:spcPts val="525"/>
              </a:spcBef>
              <a:defRPr/>
            </a:pPr>
            <a:endParaRPr lang="en-US" sz="2400" dirty="0">
              <a:ea typeface="ヒラギノ角ゴ Pro W3" pitchFamily="-84" charset="-128"/>
            </a:endParaRPr>
          </a:p>
        </p:txBody>
      </p:sp>
      <p:pic>
        <p:nvPicPr>
          <p:cNvPr id="14340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905000"/>
            <a:ext cx="81756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Toplam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Çıktı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1301" y="5614987"/>
            <a:ext cx="8382000" cy="762000"/>
          </a:xfrm>
        </p:spPr>
        <p:txBody>
          <a:bodyPr/>
          <a:lstStyle/>
          <a:p>
            <a:pPr marL="0" indent="0">
              <a:spcBef>
                <a:spcPts val="525"/>
              </a:spcBef>
              <a:buNone/>
            </a:pPr>
            <a:endParaRPr lang="en-US" sz="1600" dirty="0">
              <a:ea typeface="ヒラギノ角ゴ Pro W3" pitchFamily="-84" charset="-128"/>
            </a:endParaRP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277813" y="1093788"/>
            <a:ext cx="838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/>
              <a:t>Nominal </a:t>
            </a:r>
            <a:r>
              <a:rPr lang="en-US" sz="1800" dirty="0" err="1"/>
              <a:t>ve</a:t>
            </a:r>
            <a:r>
              <a:rPr lang="en-US" sz="1800" dirty="0"/>
              <a:t> Reel ABD GDP, 1960–2014</a:t>
            </a:r>
          </a:p>
        </p:txBody>
      </p:sp>
      <p:pic>
        <p:nvPicPr>
          <p:cNvPr id="16389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524000"/>
            <a:ext cx="6303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00640"/>
            <a:ext cx="2219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Toplam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Çıktı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39738" y="5216525"/>
            <a:ext cx="8382000" cy="1600200"/>
          </a:xfrm>
        </p:spPr>
        <p:txBody>
          <a:bodyPr/>
          <a:lstStyle/>
          <a:p>
            <a:pPr marL="0" indent="0">
              <a:spcBef>
                <a:spcPts val="525"/>
              </a:spcBef>
              <a:buNone/>
            </a:pPr>
            <a:r>
              <a:rPr lang="en-US" sz="1600" dirty="0">
                <a:ea typeface="ヒラギノ角ゴ Pro W3" pitchFamily="-84" charset="-128"/>
              </a:rPr>
              <a:t>GDP </a:t>
            </a:r>
            <a:r>
              <a:rPr lang="en-US" sz="1600" dirty="0" err="1">
                <a:ea typeface="ヒラギノ角ゴ Pro W3" pitchFamily="-84" charset="-128"/>
              </a:rPr>
              <a:t>büyüme</a:t>
            </a:r>
            <a:r>
              <a:rPr lang="en-US" sz="1600" dirty="0">
                <a:ea typeface="ヒラギノ角ゴ Pro W3" pitchFamily="-84" charset="-128"/>
              </a:rPr>
              <a:t> </a:t>
            </a:r>
            <a:r>
              <a:rPr lang="en-US" sz="1600" dirty="0" err="1">
                <a:ea typeface="ヒラギノ角ゴ Pro W3" pitchFamily="-84" charset="-128"/>
              </a:rPr>
              <a:t>hızı</a:t>
            </a:r>
            <a:r>
              <a:rPr lang="en-US" sz="1600" dirty="0">
                <a:ea typeface="ヒラギノ角ゴ Pro W3" pitchFamily="-84" charset="-128"/>
              </a:rPr>
              <a:t> = (</a:t>
            </a:r>
            <a:r>
              <a:rPr lang="en-US" sz="1600" i="1" dirty="0">
                <a:ea typeface="ヒラギノ角ゴ Pro W3" pitchFamily="-84" charset="-128"/>
              </a:rPr>
              <a:t>Y</a:t>
            </a:r>
            <a:r>
              <a:rPr lang="en-US" sz="1600" i="1" baseline="-25000" dirty="0">
                <a:ea typeface="ヒラギノ角ゴ Pro W3" pitchFamily="-84" charset="-128"/>
              </a:rPr>
              <a:t>t</a:t>
            </a:r>
            <a:r>
              <a:rPr lang="en-US" sz="1600" i="1" dirty="0">
                <a:ea typeface="ヒラギノ角ゴ Pro W3" pitchFamily="-84" charset="-128"/>
              </a:rPr>
              <a:t> − Y</a:t>
            </a:r>
            <a:r>
              <a:rPr lang="en-US" sz="1600" i="1" baseline="-25000" dirty="0">
                <a:ea typeface="ヒラギノ角ゴ Pro W3" pitchFamily="-84" charset="-128"/>
              </a:rPr>
              <a:t>t-</a:t>
            </a:r>
            <a:r>
              <a:rPr lang="en-US" sz="1600" baseline="-25000" dirty="0">
                <a:ea typeface="ヒラギノ角ゴ Pro W3" pitchFamily="-84" charset="-128"/>
              </a:rPr>
              <a:t>1</a:t>
            </a:r>
            <a:r>
              <a:rPr lang="en-US" sz="1600" dirty="0">
                <a:ea typeface="ヒラギノ角ゴ Pro W3" pitchFamily="-84" charset="-128"/>
              </a:rPr>
              <a:t>)</a:t>
            </a:r>
            <a:r>
              <a:rPr lang="en-US" sz="1600" i="1" dirty="0">
                <a:ea typeface="ヒラギノ角ゴ Pro W3" pitchFamily="-84" charset="-128"/>
              </a:rPr>
              <a:t>/Y</a:t>
            </a:r>
            <a:r>
              <a:rPr lang="en-US" sz="1600" i="1" baseline="-25000" dirty="0">
                <a:ea typeface="ヒラギノ角ゴ Pro W3" pitchFamily="-84" charset="-128"/>
              </a:rPr>
              <a:t>t-</a:t>
            </a:r>
            <a:r>
              <a:rPr lang="en-US" sz="1600" baseline="-25000" dirty="0">
                <a:ea typeface="ヒラギノ角ゴ Pro W3" pitchFamily="-84" charset="-128"/>
              </a:rPr>
              <a:t>1</a:t>
            </a:r>
            <a:r>
              <a:rPr lang="en-US" sz="1600" dirty="0">
                <a:ea typeface="ヒラギノ角ゴ Pro W3" pitchFamily="-84" charset="-128"/>
              </a:rPr>
              <a:t>.</a:t>
            </a:r>
            <a:endParaRPr lang="en-US" sz="1600" baseline="-25000" dirty="0">
              <a:ea typeface="ヒラギノ角ゴ Pro W3" pitchFamily="-84" charset="-128"/>
            </a:endParaRP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304800" y="1098596"/>
            <a:ext cx="838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/>
              <a:t>ABD GDP </a:t>
            </a:r>
            <a:r>
              <a:rPr lang="en-US" sz="1800" dirty="0" err="1"/>
              <a:t>Büyüme</a:t>
            </a:r>
            <a:r>
              <a:rPr lang="en-US" sz="1800" dirty="0"/>
              <a:t> </a:t>
            </a:r>
            <a:r>
              <a:rPr lang="en-US" sz="1800" dirty="0" err="1"/>
              <a:t>Hızı</a:t>
            </a:r>
            <a:r>
              <a:rPr lang="en-US" sz="1800" dirty="0"/>
              <a:t>, 1960–2014</a:t>
            </a:r>
          </a:p>
        </p:txBody>
      </p:sp>
      <p:pic>
        <p:nvPicPr>
          <p:cNvPr id="18437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87488"/>
            <a:ext cx="5692775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4191000"/>
            <a:ext cx="2190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</p:sld>
</file>

<file path=ppt/theme/theme1.xml><?xml version="1.0" encoding="utf-8"?>
<a:theme xmlns:a="http://schemas.openxmlformats.org/drawingml/2006/main" name="template_LN01Brooks671956_02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LN01Folland832739_07_LN01.pot</Template>
  <TotalTime>2456</TotalTime>
  <Words>577</Words>
  <Application>Microsoft Macintosh PowerPoint</Application>
  <PresentationFormat>On-screen Show (4:3)</PresentationFormat>
  <Paragraphs>88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ヒラギノ角ゴ Pro W3</vt:lpstr>
      <vt:lpstr>Arial</vt:lpstr>
      <vt:lpstr>Times New Roman</vt:lpstr>
      <vt:lpstr>Verdana</vt:lpstr>
      <vt:lpstr>template_LN01Brooks671956_02_LN01</vt:lpstr>
      <vt:lpstr>MAKROİKTİSAT</vt:lpstr>
      <vt:lpstr>Toplam Üretim – Çıktı</vt:lpstr>
      <vt:lpstr>Toplam Çıktı</vt:lpstr>
      <vt:lpstr>Toplam çıktı</vt:lpstr>
      <vt:lpstr>Toplam çıktı</vt:lpstr>
      <vt:lpstr>Toplam çıktı</vt:lpstr>
      <vt:lpstr>Toplam çıktı</vt:lpstr>
      <vt:lpstr>Toplam Çıktı</vt:lpstr>
      <vt:lpstr>Toplam Çıktı</vt:lpstr>
      <vt:lpstr>İşsizlik haddi</vt:lpstr>
      <vt:lpstr>İşsizlik haddi</vt:lpstr>
      <vt:lpstr>Enflasyon</vt:lpstr>
      <vt:lpstr>Enflasyon haddi</vt:lpstr>
      <vt:lpstr>Enflasyon</vt:lpstr>
      <vt:lpstr>Çıktı - İşsizlik - Phillips Eğrisi - Okun Yasası</vt:lpstr>
      <vt:lpstr>Çıktı - İşsizlik - Phillips Eğrisi - Okun Yasası</vt:lpstr>
      <vt:lpstr>Çıktı - İşsizlik - Phillips Eğrisi - Okun Yasası</vt:lpstr>
      <vt:lpstr>Kısa Orta ve Uzun Vade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Oliver Blanchard</dc:creator>
  <cp:lastModifiedBy>Microsoft Office User</cp:lastModifiedBy>
  <cp:revision>143</cp:revision>
  <dcterms:created xsi:type="dcterms:W3CDTF">2012-08-09T20:37:31Z</dcterms:created>
  <dcterms:modified xsi:type="dcterms:W3CDTF">2020-03-14T19:31:58Z</dcterms:modified>
</cp:coreProperties>
</file>