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4"/>
  </p:notesMasterIdLst>
  <p:handoutMasterIdLst>
    <p:handoutMasterId r:id="rId15"/>
  </p:handoutMasterIdLst>
  <p:sldIdLst>
    <p:sldId id="668" r:id="rId4"/>
    <p:sldId id="688" r:id="rId5"/>
    <p:sldId id="711" r:id="rId6"/>
    <p:sldId id="712" r:id="rId7"/>
    <p:sldId id="713" r:id="rId8"/>
    <p:sldId id="714" r:id="rId9"/>
    <p:sldId id="715" r:id="rId10"/>
    <p:sldId id="716" r:id="rId11"/>
    <p:sldId id="717" r:id="rId12"/>
    <p:sldId id="710"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6" d="100"/>
          <a:sy n="86" d="100"/>
        </p:scale>
        <p:origin x="1692" y="96"/>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27.02.2020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2/27/2020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2/27/2020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668149"/>
          </a:xfrm>
          <a:prstGeom prst="rect">
            <a:avLst/>
          </a:prstGeom>
        </p:spPr>
        <p:txBody>
          <a:bodyPr wrap="square">
            <a:spAutoFit/>
          </a:bodyPr>
          <a:lstStyle/>
          <a:p>
            <a:pPr marL="0" lvl="1" algn="ctr">
              <a:spcBef>
                <a:spcPct val="20000"/>
              </a:spcBef>
              <a:buClr>
                <a:schemeClr val="accent1"/>
              </a:buClr>
            </a:pPr>
            <a:r>
              <a:rPr lang="tr-TR" sz="3200" b="1" dirty="0">
                <a:latin typeface="Tahoma" panose="020B0604030504040204" pitchFamily="34" charset="0"/>
                <a:ea typeface="Tahoma" panose="020B0604030504040204" pitchFamily="34" charset="0"/>
                <a:cs typeface="Tahoma" panose="020B0604030504040204" pitchFamily="34" charset="0"/>
              </a:rPr>
              <a:t>GGY 107 </a:t>
            </a:r>
            <a:br>
              <a:rPr lang="tr-TR" sz="3200" b="1" dirty="0">
                <a:latin typeface="Tahoma" panose="020B0604030504040204" pitchFamily="34" charset="0"/>
                <a:ea typeface="Tahoma" panose="020B0604030504040204" pitchFamily="34" charset="0"/>
                <a:cs typeface="Tahoma" panose="020B0604030504040204" pitchFamily="34" charset="0"/>
              </a:rPr>
            </a:br>
            <a:r>
              <a:rPr lang="tr-TR" sz="3200" b="1" dirty="0" smtClean="0">
                <a:latin typeface="Tahoma" panose="020B0604030504040204" pitchFamily="34" charset="0"/>
                <a:ea typeface="Tahoma" panose="020B0604030504040204" pitchFamily="34" charset="0"/>
                <a:cs typeface="Tahoma" panose="020B0604030504040204" pitchFamily="34" charset="0"/>
              </a:rPr>
              <a:t>İŞLETME</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503198" y="4382651"/>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a:t>
            </a:r>
            <a:r>
              <a:rPr lang="tr-TR" sz="1600" b="1" dirty="0">
                <a:latin typeface="Arial" panose="020B0604020202020204" pitchFamily="34" charset="0"/>
                <a:ea typeface="Times New Roman" panose="02020603050405020304" pitchFamily="18" charset="0"/>
                <a:cs typeface="Arial" panose="020B0604020202020204" pitchFamily="34" charset="0"/>
              </a:rPr>
              <a:t>. Dr. Erol DEMİR</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smtClean="0"/>
              <a:t>Aktepe E. 2007. Genel </a:t>
            </a:r>
            <a:r>
              <a:rPr lang="tr-TR" dirty="0"/>
              <a:t>İşletme, </a:t>
            </a:r>
            <a:r>
              <a:rPr lang="tr-TR" dirty="0" smtClean="0"/>
              <a:t>Nobel </a:t>
            </a:r>
            <a:r>
              <a:rPr lang="tr-TR" dirty="0"/>
              <a:t>Yayın Dağıtım, </a:t>
            </a:r>
            <a:r>
              <a:rPr lang="tr-TR" dirty="0" smtClean="0"/>
              <a:t>İstanbul</a:t>
            </a:r>
            <a:r>
              <a:rPr lang="tr-TR" dirty="0" smtClean="0"/>
              <a:t>.</a:t>
            </a:r>
          </a:p>
          <a:p>
            <a:pPr lvl="1" algn="just">
              <a:lnSpc>
                <a:spcPct val="100000"/>
              </a:lnSpc>
            </a:pPr>
            <a:r>
              <a:rPr lang="tr-TR" dirty="0"/>
              <a:t>Demir Uslu Y. 2017. Modern İşletme, Eğitim Yayınevi, İstanbul</a:t>
            </a:r>
            <a:endParaRPr lang="tr-TR" dirty="0"/>
          </a:p>
          <a:p>
            <a:pPr lvl="1" algn="just">
              <a:lnSpc>
                <a:spcPct val="100000"/>
              </a:lnSpc>
            </a:pPr>
            <a:r>
              <a:rPr lang="tr-TR" dirty="0" err="1" smtClean="0"/>
              <a:t>Onal</a:t>
            </a:r>
            <a:r>
              <a:rPr lang="tr-TR" dirty="0" smtClean="0"/>
              <a:t> G. 1995. İşletme </a:t>
            </a:r>
            <a:r>
              <a:rPr lang="tr-TR" dirty="0"/>
              <a:t>Yönetimi ve Organizasyonu, </a:t>
            </a:r>
            <a:r>
              <a:rPr lang="tr-TR" dirty="0" smtClean="0"/>
              <a:t>Marmara </a:t>
            </a:r>
            <a:r>
              <a:rPr lang="tr-TR" dirty="0"/>
              <a:t>Üniversitesi Sosyal Bilimler Enstitüsü, </a:t>
            </a:r>
            <a:r>
              <a:rPr lang="tr-TR" dirty="0" smtClean="0"/>
              <a:t>İstanbul.</a:t>
            </a:r>
            <a:endParaRPr lang="tr-TR" dirty="0"/>
          </a:p>
          <a:p>
            <a:pPr lvl="1" algn="just">
              <a:lnSpc>
                <a:spcPct val="100000"/>
              </a:lnSpc>
            </a:pPr>
            <a:r>
              <a:rPr lang="tr-TR" dirty="0" smtClean="0"/>
              <a:t>Yozgat O. 1992. İşletme </a:t>
            </a:r>
            <a:r>
              <a:rPr lang="tr-TR" dirty="0"/>
              <a:t>Yönetimi</a:t>
            </a:r>
            <a:r>
              <a:rPr lang="tr-TR" dirty="0" smtClean="0"/>
              <a:t>,, </a:t>
            </a:r>
            <a:r>
              <a:rPr lang="tr-TR" dirty="0"/>
              <a:t>Marmara Üniversitesi Nihat Sayar Eğitim Vakfı, </a:t>
            </a:r>
            <a:r>
              <a:rPr lang="tr-TR" dirty="0" smtClean="0"/>
              <a:t>İstanbul</a:t>
            </a:r>
            <a:r>
              <a:rPr lang="tr-TR" dirty="0"/>
              <a:t>.</a:t>
            </a:r>
          </a:p>
          <a:p>
            <a:pPr lvl="1" algn="just">
              <a:lnSpc>
                <a:spcPct val="100000"/>
              </a:lnSpc>
            </a:pPr>
            <a:endParaRPr lang="tr-TR" dirty="0" smtClean="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7777365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İşletme biliminin diğer bilim dalları ile olan ilişkisi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713644" y="1382276"/>
            <a:ext cx="6624736"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nSpc>
                <a:spcPct val="100000"/>
              </a:lnSpc>
              <a:spcBef>
                <a:spcPts val="0"/>
              </a:spcBef>
            </a:pPr>
            <a:endParaRPr lang="tr-TR" sz="2200" smtClean="0">
              <a:latin typeface="Times New Roman" panose="02020603050405020304" pitchFamily="18" charset="0"/>
              <a:cs typeface="Times New Roman" panose="02020603050405020304" pitchFamily="18" charset="0"/>
            </a:endParaRPr>
          </a:p>
          <a:p>
            <a:pPr>
              <a:lnSpc>
                <a:spcPct val="100000"/>
              </a:lnSpc>
              <a:spcBef>
                <a:spcPts val="0"/>
              </a:spcBef>
            </a:pPr>
            <a:r>
              <a:rPr lang="tr-TR" sz="2200" smtClean="0">
                <a:latin typeface="Times New Roman" panose="02020603050405020304" pitchFamily="18" charset="0"/>
                <a:cs typeface="Times New Roman" panose="02020603050405020304" pitchFamily="18" charset="0"/>
              </a:rPr>
              <a:t>Ekonomi, </a:t>
            </a:r>
          </a:p>
          <a:p>
            <a:pPr>
              <a:lnSpc>
                <a:spcPct val="100000"/>
              </a:lnSpc>
              <a:spcBef>
                <a:spcPts val="0"/>
              </a:spcBef>
            </a:pPr>
            <a:r>
              <a:rPr lang="tr-TR" sz="2200" smtClean="0">
                <a:latin typeface="Times New Roman" panose="02020603050405020304" pitchFamily="18" charset="0"/>
                <a:cs typeface="Times New Roman" panose="02020603050405020304" pitchFamily="18" charset="0"/>
              </a:rPr>
              <a:t>Hukuk, </a:t>
            </a:r>
          </a:p>
          <a:p>
            <a:pPr>
              <a:lnSpc>
                <a:spcPct val="100000"/>
              </a:lnSpc>
              <a:spcBef>
                <a:spcPts val="0"/>
              </a:spcBef>
            </a:pPr>
            <a:r>
              <a:rPr lang="tr-TR" sz="2200" smtClean="0">
                <a:latin typeface="Times New Roman" panose="02020603050405020304" pitchFamily="18" charset="0"/>
                <a:cs typeface="Times New Roman" panose="02020603050405020304" pitchFamily="18" charset="0"/>
              </a:rPr>
              <a:t>Matematik, </a:t>
            </a:r>
          </a:p>
          <a:p>
            <a:pPr>
              <a:lnSpc>
                <a:spcPct val="100000"/>
              </a:lnSpc>
              <a:spcBef>
                <a:spcPts val="0"/>
              </a:spcBef>
            </a:pPr>
            <a:r>
              <a:rPr lang="tr-TR" sz="2200" smtClean="0">
                <a:latin typeface="Times New Roman" panose="02020603050405020304" pitchFamily="18" charset="0"/>
                <a:cs typeface="Times New Roman" panose="02020603050405020304" pitchFamily="18" charset="0"/>
              </a:rPr>
              <a:t>İstatistik, </a:t>
            </a:r>
          </a:p>
          <a:p>
            <a:pPr>
              <a:lnSpc>
                <a:spcPct val="100000"/>
              </a:lnSpc>
              <a:spcBef>
                <a:spcPts val="0"/>
              </a:spcBef>
            </a:pPr>
            <a:r>
              <a:rPr lang="tr-TR" sz="2200" smtClean="0">
                <a:latin typeface="Times New Roman" panose="02020603050405020304" pitchFamily="18" charset="0"/>
                <a:cs typeface="Times New Roman" panose="02020603050405020304" pitchFamily="18" charset="0"/>
              </a:rPr>
              <a:t>Davranış Bilimleri (Psikoloji-Sosyoloji-Antropoloji),</a:t>
            </a:r>
          </a:p>
          <a:p>
            <a:pPr>
              <a:lnSpc>
                <a:spcPct val="100000"/>
              </a:lnSpc>
              <a:spcBef>
                <a:spcPts val="0"/>
              </a:spcBef>
            </a:pPr>
            <a:r>
              <a:rPr lang="tr-TR" sz="2200" smtClean="0">
                <a:latin typeface="Times New Roman" panose="02020603050405020304" pitchFamily="18" charset="0"/>
                <a:cs typeface="Times New Roman" panose="02020603050405020304" pitchFamily="18" charset="0"/>
              </a:rPr>
              <a:t>Bilgi Teknolojileri.</a:t>
            </a:r>
          </a:p>
          <a:p>
            <a:pPr marL="0" indent="0">
              <a:buFont typeface="Wingdings" panose="05000000000000000000" pitchFamily="2" charset="2"/>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7193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İşletme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bilimi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7" name="İçerik Yer Tutucusu 2"/>
          <p:cNvSpPr txBox="1">
            <a:spLocks/>
          </p:cNvSpPr>
          <p:nvPr/>
        </p:nvSpPr>
        <p:spPr>
          <a:xfrm>
            <a:off x="597849" y="1489035"/>
            <a:ext cx="7141096" cy="3907904"/>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just">
              <a:lnSpc>
                <a:spcPct val="100000"/>
              </a:lnSpc>
              <a:spcBef>
                <a:spcPts val="0"/>
              </a:spcBef>
              <a:buFont typeface="Wingdings" panose="05000000000000000000" pitchFamily="2" charset="2"/>
              <a:buNone/>
            </a:pPr>
            <a:r>
              <a:rPr lang="tr-TR" sz="2200" b="1" dirty="0" smtClean="0">
                <a:latin typeface="Times New Roman" panose="02020603050405020304" pitchFamily="18" charset="0"/>
                <a:cs typeface="Times New Roman" panose="02020603050405020304" pitchFamily="18" charset="0"/>
              </a:rPr>
              <a:t>1. </a:t>
            </a:r>
            <a:r>
              <a:rPr lang="tr-TR" sz="2200" dirty="0" smtClean="0">
                <a:latin typeface="Times New Roman" panose="02020603050405020304" pitchFamily="18" charset="0"/>
                <a:cs typeface="Times New Roman" panose="02020603050405020304" pitchFamily="18" charset="0"/>
              </a:rPr>
              <a:t>İşletmenin amaçları doğrultusunda ne tür faaliyetler yapması gerektiğinin analizi, </a:t>
            </a:r>
          </a:p>
          <a:p>
            <a:pPr marL="0" indent="0" algn="just">
              <a:lnSpc>
                <a:spcPct val="100000"/>
              </a:lnSpc>
              <a:spcBef>
                <a:spcPts val="0"/>
              </a:spcBef>
              <a:buFont typeface="Wingdings" panose="05000000000000000000" pitchFamily="2" charset="2"/>
              <a:buNone/>
            </a:pPr>
            <a:r>
              <a:rPr lang="tr-TR" sz="2200" b="1" dirty="0" smtClean="0">
                <a:latin typeface="Times New Roman" panose="02020603050405020304" pitchFamily="18" charset="0"/>
                <a:cs typeface="Times New Roman" panose="02020603050405020304" pitchFamily="18" charset="0"/>
              </a:rPr>
              <a:t>2. </a:t>
            </a:r>
            <a:r>
              <a:rPr lang="tr-TR" sz="2200" dirty="0" smtClean="0">
                <a:latin typeface="Times New Roman" panose="02020603050405020304" pitchFamily="18" charset="0"/>
                <a:cs typeface="Times New Roman" panose="02020603050405020304" pitchFamily="18" charset="0"/>
              </a:rPr>
              <a:t>Başarılı işletme yönetimi sistemi çerçevesinde, sürekli uygulanabilecek kurallar belirleme, </a:t>
            </a:r>
          </a:p>
          <a:p>
            <a:pPr marL="0" indent="0" algn="just">
              <a:lnSpc>
                <a:spcPct val="100000"/>
              </a:lnSpc>
              <a:spcBef>
                <a:spcPts val="0"/>
              </a:spcBef>
              <a:buFont typeface="Wingdings" panose="05000000000000000000" pitchFamily="2" charset="2"/>
              <a:buNone/>
            </a:pPr>
            <a:r>
              <a:rPr lang="tr-TR" sz="2200" b="1" dirty="0" smtClean="0">
                <a:latin typeface="Times New Roman" panose="02020603050405020304" pitchFamily="18" charset="0"/>
                <a:cs typeface="Times New Roman" panose="02020603050405020304" pitchFamily="18" charset="0"/>
              </a:rPr>
              <a:t>3. </a:t>
            </a:r>
            <a:r>
              <a:rPr lang="tr-TR" sz="2200" dirty="0" smtClean="0">
                <a:latin typeface="Times New Roman" panose="02020603050405020304" pitchFamily="18" charset="0"/>
                <a:cs typeface="Times New Roman" panose="02020603050405020304" pitchFamily="18" charset="0"/>
              </a:rPr>
              <a:t>İşletmelerde karar alma ve uygulama yeteneklerini geliştirme, </a:t>
            </a:r>
          </a:p>
          <a:p>
            <a:pPr marL="0" indent="0" algn="just">
              <a:lnSpc>
                <a:spcPct val="100000"/>
              </a:lnSpc>
              <a:spcBef>
                <a:spcPts val="0"/>
              </a:spcBef>
              <a:buFont typeface="Wingdings" panose="05000000000000000000" pitchFamily="2" charset="2"/>
              <a:buNone/>
            </a:pPr>
            <a:r>
              <a:rPr lang="tr-TR" sz="2200" b="1" dirty="0" smtClean="0">
                <a:latin typeface="Times New Roman" panose="02020603050405020304" pitchFamily="18" charset="0"/>
                <a:cs typeface="Times New Roman" panose="02020603050405020304" pitchFamily="18" charset="0"/>
              </a:rPr>
              <a:t>4. </a:t>
            </a:r>
            <a:r>
              <a:rPr lang="tr-TR" sz="2200" dirty="0" smtClean="0">
                <a:latin typeface="Times New Roman" panose="02020603050405020304" pitchFamily="18" charset="0"/>
                <a:cs typeface="Times New Roman" panose="02020603050405020304" pitchFamily="18" charset="0"/>
              </a:rPr>
              <a:t>İşletme problemlerini bütün olarak değerlendirip çözüm getirmek, </a:t>
            </a:r>
          </a:p>
          <a:p>
            <a:pPr marL="0" indent="0" algn="just">
              <a:lnSpc>
                <a:spcPct val="100000"/>
              </a:lnSpc>
              <a:spcBef>
                <a:spcPts val="0"/>
              </a:spcBef>
              <a:buFont typeface="Wingdings" panose="05000000000000000000" pitchFamily="2" charset="2"/>
              <a:buNone/>
            </a:pPr>
            <a:r>
              <a:rPr lang="tr-TR" sz="2200" b="1" dirty="0" smtClean="0">
                <a:latin typeface="Times New Roman" panose="02020603050405020304" pitchFamily="18" charset="0"/>
                <a:cs typeface="Times New Roman" panose="02020603050405020304" pitchFamily="18" charset="0"/>
              </a:rPr>
              <a:t>5. </a:t>
            </a:r>
            <a:r>
              <a:rPr lang="tr-TR" sz="2200" dirty="0" smtClean="0">
                <a:latin typeface="Times New Roman" panose="02020603050405020304" pitchFamily="18" charset="0"/>
                <a:cs typeface="Times New Roman" panose="02020603050405020304" pitchFamily="18" charset="0"/>
              </a:rPr>
              <a:t>İşletme sisteminin, amaç ve konularının kavranıp tüm personelce öğrenilmesini sağlama. </a:t>
            </a:r>
          </a:p>
          <a:p>
            <a:endParaRPr lang="tr-TR" dirty="0"/>
          </a:p>
        </p:txBody>
      </p:sp>
    </p:spTree>
    <p:extLst>
      <p:ext uri="{BB962C8B-B14F-4D97-AF65-F5344CB8AC3E}">
        <p14:creationId xmlns:p14="http://schemas.microsoft.com/office/powerpoint/2010/main" val="3311003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İşletme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bilimi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402289" y="1533293"/>
            <a:ext cx="6768752" cy="2971800"/>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just">
              <a:lnSpc>
                <a:spcPct val="100000"/>
              </a:lnSpc>
              <a:spcBef>
                <a:spcPts val="0"/>
              </a:spcBef>
              <a:buFont typeface="Wingdings" panose="05000000000000000000" pitchFamily="2" charset="2"/>
              <a:buNone/>
            </a:pPr>
            <a:r>
              <a:rPr lang="tr-TR" smtClean="0">
                <a:latin typeface="Times New Roman" panose="02020603050405020304" pitchFamily="18" charset="0"/>
              </a:rPr>
              <a:t>İşletme kavramı iş kökünden gelir ve </a:t>
            </a:r>
            <a:r>
              <a:rPr lang="tr-TR" u="sng" smtClean="0">
                <a:latin typeface="Times New Roman" panose="02020603050405020304" pitchFamily="18" charset="0"/>
              </a:rPr>
              <a:t>iş gördürme</a:t>
            </a:r>
            <a:r>
              <a:rPr lang="tr-TR" smtClean="0">
                <a:latin typeface="Times New Roman" panose="02020603050405020304" pitchFamily="18" charset="0"/>
              </a:rPr>
              <a:t>, </a:t>
            </a:r>
            <a:r>
              <a:rPr lang="tr-TR" u="sng" smtClean="0">
                <a:latin typeface="Times New Roman" panose="02020603050405020304" pitchFamily="18" charset="0"/>
              </a:rPr>
              <a:t>yer</a:t>
            </a:r>
            <a:r>
              <a:rPr lang="tr-TR" smtClean="0">
                <a:latin typeface="Times New Roman" panose="02020603050405020304" pitchFamily="18" charset="0"/>
              </a:rPr>
              <a:t> ve </a:t>
            </a:r>
            <a:r>
              <a:rPr lang="tr-TR" u="sng" smtClean="0">
                <a:latin typeface="Times New Roman" panose="02020603050405020304" pitchFamily="18" charset="0"/>
              </a:rPr>
              <a:t>üretim birimi </a:t>
            </a:r>
            <a:r>
              <a:rPr lang="tr-TR" smtClean="0">
                <a:latin typeface="Times New Roman" panose="02020603050405020304" pitchFamily="18" charset="0"/>
              </a:rPr>
              <a:t>anlamında kullanılır. </a:t>
            </a:r>
          </a:p>
          <a:p>
            <a:pPr marL="0" indent="0">
              <a:lnSpc>
                <a:spcPct val="100000"/>
              </a:lnSpc>
              <a:spcBef>
                <a:spcPts val="0"/>
              </a:spcBef>
              <a:buFont typeface="Wingdings" panose="05000000000000000000" pitchFamily="2" charset="2"/>
              <a:buNone/>
            </a:pPr>
            <a:endParaRPr lang="tr-TR" smtClean="0">
              <a:latin typeface="Times New Roman" panose="02020603050405020304" pitchFamily="18" charset="0"/>
            </a:endParaRPr>
          </a:p>
          <a:p>
            <a:pPr marL="0" indent="0" algn="just">
              <a:lnSpc>
                <a:spcPct val="100000"/>
              </a:lnSpc>
              <a:spcBef>
                <a:spcPts val="0"/>
              </a:spcBef>
              <a:buFont typeface="Wingdings" panose="05000000000000000000" pitchFamily="2" charset="2"/>
              <a:buNone/>
            </a:pPr>
            <a:r>
              <a:rPr lang="tr-TR" b="1" smtClean="0">
                <a:latin typeface="Times New Roman" panose="02020603050405020304" pitchFamily="18" charset="0"/>
              </a:rPr>
              <a:t>İşletme, </a:t>
            </a:r>
            <a:r>
              <a:rPr lang="tr-TR" smtClean="0">
                <a:latin typeface="Times New Roman" panose="02020603050405020304" pitchFamily="18" charset="0"/>
              </a:rPr>
              <a:t>insanların ihtiyaçlarını karşılamak ve sahibine </a:t>
            </a:r>
            <a:r>
              <a:rPr lang="tr-TR" u="sng" smtClean="0">
                <a:latin typeface="Times New Roman" panose="02020603050405020304" pitchFamily="18" charset="0"/>
              </a:rPr>
              <a:t>kâr</a:t>
            </a:r>
            <a:r>
              <a:rPr lang="tr-TR" smtClean="0">
                <a:latin typeface="Times New Roman" panose="02020603050405020304" pitchFamily="18" charset="0"/>
              </a:rPr>
              <a:t> </a:t>
            </a:r>
            <a:r>
              <a:rPr lang="tr-TR" i="1" smtClean="0">
                <a:latin typeface="Times New Roman" panose="02020603050405020304" pitchFamily="18" charset="0"/>
              </a:rPr>
              <a:t>(veya sosyal fayda) </a:t>
            </a:r>
            <a:r>
              <a:rPr lang="tr-TR" smtClean="0">
                <a:latin typeface="Times New Roman" panose="02020603050405020304" pitchFamily="18" charset="0"/>
              </a:rPr>
              <a:t>sağlamak için üretim faktörlerini planlı ve sistemli bir şekilde bir araya getirerek, ekonomik </a:t>
            </a:r>
            <a:r>
              <a:rPr lang="tr-TR" u="sng" smtClean="0">
                <a:latin typeface="Times New Roman" panose="02020603050405020304" pitchFamily="18" charset="0"/>
              </a:rPr>
              <a:t>mal ve hizmet üretmek </a:t>
            </a:r>
            <a:r>
              <a:rPr lang="tr-TR" smtClean="0">
                <a:latin typeface="Times New Roman" panose="02020603050405020304" pitchFamily="18" charset="0"/>
              </a:rPr>
              <a:t>ve/veya </a:t>
            </a:r>
            <a:r>
              <a:rPr lang="tr-TR" u="sng" smtClean="0">
                <a:latin typeface="Times New Roman" panose="02020603050405020304" pitchFamily="18" charset="0"/>
              </a:rPr>
              <a:t>pazarlamak</a:t>
            </a:r>
            <a:r>
              <a:rPr lang="tr-TR" smtClean="0">
                <a:latin typeface="Times New Roman" panose="02020603050405020304" pitchFamily="18" charset="0"/>
              </a:rPr>
              <a:t> için faaliyette bulunan kuruluştur. </a:t>
            </a:r>
            <a:endParaRPr lang="tr-TR" dirty="0"/>
          </a:p>
        </p:txBody>
      </p:sp>
    </p:spTree>
    <p:extLst>
      <p:ext uri="{BB962C8B-B14F-4D97-AF65-F5344CB8AC3E}">
        <p14:creationId xmlns:p14="http://schemas.microsoft.com/office/powerpoint/2010/main" val="35026821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İşletme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bilimi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7" name="İçerik Yer Tutucusu 2"/>
          <p:cNvSpPr txBox="1">
            <a:spLocks/>
          </p:cNvSpPr>
          <p:nvPr/>
        </p:nvSpPr>
        <p:spPr>
          <a:xfrm>
            <a:off x="317600" y="1332219"/>
            <a:ext cx="7416824" cy="35283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just">
              <a:lnSpc>
                <a:spcPct val="100000"/>
              </a:lnSpc>
              <a:spcBef>
                <a:spcPts val="0"/>
              </a:spcBef>
              <a:buFont typeface="Wingdings" panose="05000000000000000000" pitchFamily="2" charset="2"/>
              <a:buNone/>
            </a:pPr>
            <a:endParaRPr lang="tr-TR" sz="2200" smtClean="0">
              <a:latin typeface="Times New Roman" panose="02020603050405020304" pitchFamily="18" charset="0"/>
              <a:cs typeface="Times New Roman" panose="02020603050405020304" pitchFamily="18" charset="0"/>
            </a:endParaRPr>
          </a:p>
          <a:p>
            <a:pPr marL="0" indent="0" algn="just">
              <a:lnSpc>
                <a:spcPct val="100000"/>
              </a:lnSpc>
              <a:spcBef>
                <a:spcPts val="0"/>
              </a:spcBef>
              <a:buFont typeface="Wingdings" panose="05000000000000000000" pitchFamily="2" charset="2"/>
              <a:buNone/>
            </a:pPr>
            <a:r>
              <a:rPr lang="tr-TR" sz="2200" b="1" smtClean="0">
                <a:latin typeface="Times New Roman" panose="02020603050405020304" pitchFamily="18" charset="0"/>
                <a:cs typeface="Times New Roman" panose="02020603050405020304" pitchFamily="18" charset="0"/>
              </a:rPr>
              <a:t>İşletme bilimi</a:t>
            </a:r>
            <a:r>
              <a:rPr lang="tr-TR" sz="2200" smtClean="0">
                <a:latin typeface="Times New Roman" panose="02020603050405020304" pitchFamily="18" charset="0"/>
                <a:cs typeface="Times New Roman" panose="02020603050405020304" pitchFamily="18" charset="0"/>
              </a:rPr>
              <a:t>,</a:t>
            </a:r>
            <a:r>
              <a:rPr lang="tr-TR" sz="2200" b="1" smtClean="0">
                <a:latin typeface="Times New Roman" panose="02020603050405020304" pitchFamily="18" charset="0"/>
                <a:cs typeface="Times New Roman" panose="02020603050405020304" pitchFamily="18" charset="0"/>
              </a:rPr>
              <a:t> </a:t>
            </a:r>
            <a:r>
              <a:rPr lang="tr-TR" sz="2200" smtClean="0">
                <a:latin typeface="Times New Roman" panose="02020603050405020304" pitchFamily="18" charset="0"/>
                <a:cs typeface="Times New Roman" panose="02020603050405020304" pitchFamily="18" charset="0"/>
              </a:rPr>
              <a:t>işletme içi ve işletmeler arası faaliyet ve olaylarla ilgili sebep-sonuç ilişkilerini ele alarak işletmenin hedeflerine etkin ve verimli olarak nasıl ulaşacağını inceleyen bir bilim dalıdır. </a:t>
            </a:r>
          </a:p>
          <a:p>
            <a:pPr marL="0" indent="0" algn="just">
              <a:lnSpc>
                <a:spcPct val="100000"/>
              </a:lnSpc>
              <a:spcBef>
                <a:spcPts val="0"/>
              </a:spcBef>
              <a:buFont typeface="Wingdings" panose="05000000000000000000" pitchFamily="2" charset="2"/>
              <a:buNone/>
            </a:pPr>
            <a:endParaRPr lang="tr-TR" sz="2200" smtClean="0">
              <a:latin typeface="Times New Roman" panose="02020603050405020304" pitchFamily="18" charset="0"/>
              <a:cs typeface="Times New Roman" panose="02020603050405020304" pitchFamily="18" charset="0"/>
            </a:endParaRPr>
          </a:p>
          <a:p>
            <a:pPr marL="0" indent="0" algn="just">
              <a:lnSpc>
                <a:spcPct val="100000"/>
              </a:lnSpc>
              <a:spcBef>
                <a:spcPts val="0"/>
              </a:spcBef>
              <a:buFont typeface="Wingdings" panose="05000000000000000000" pitchFamily="2" charset="2"/>
              <a:buNone/>
            </a:pPr>
            <a:r>
              <a:rPr lang="tr-TR" sz="2200" b="1" smtClean="0">
                <a:latin typeface="Times New Roman" panose="02020603050405020304" pitchFamily="18" charset="0"/>
                <a:cs typeface="Times New Roman" panose="02020603050405020304" pitchFamily="18" charset="0"/>
              </a:rPr>
              <a:t>İşletme bilimi, </a:t>
            </a:r>
            <a:r>
              <a:rPr lang="tr-TR" sz="2200" smtClean="0">
                <a:latin typeface="Times New Roman" panose="02020603050405020304" pitchFamily="18" charset="0"/>
                <a:cs typeface="Times New Roman" panose="02020603050405020304" pitchFamily="18" charset="0"/>
              </a:rPr>
              <a:t>kar amacı güden kurumların kuruluşu, yönetimi, finansmanı, üretim araçlarının temini, üretilen mal ve hizmetlerin pazarlanması faaliyetlerini inceleyen bir sosyal bilimdir. </a:t>
            </a: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06356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İşletme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bilimi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a:spLocks noGrp="1"/>
          </p:cNvSpPr>
          <p:nvPr>
            <p:ph idx="1"/>
          </p:nvPr>
        </p:nvSpPr>
        <p:spPr>
          <a:xfrm>
            <a:off x="497620" y="1186902"/>
            <a:ext cx="7056784" cy="4555976"/>
          </a:xfrm>
        </p:spPr>
        <p:txBody>
          <a:bodyPr/>
          <a:lstStyle/>
          <a:p>
            <a:pPr marL="0" indent="0">
              <a:lnSpc>
                <a:spcPct val="100000"/>
              </a:lnSpc>
              <a:spcBef>
                <a:spcPts val="0"/>
              </a:spcBef>
              <a:buNone/>
            </a:pPr>
            <a:endParaRPr lang="tr-TR" sz="2200" dirty="0">
              <a:latin typeface="Times New Roman" panose="02020603050405020304" pitchFamily="18" charset="0"/>
            </a:endParaRPr>
          </a:p>
          <a:p>
            <a:pPr marL="0" indent="0" algn="just">
              <a:lnSpc>
                <a:spcPct val="100000"/>
              </a:lnSpc>
              <a:spcBef>
                <a:spcPts val="0"/>
              </a:spcBef>
              <a:buNone/>
            </a:pPr>
            <a:r>
              <a:rPr lang="tr-TR" sz="2200" dirty="0">
                <a:solidFill>
                  <a:schemeClr val="tx1"/>
                </a:solidFill>
                <a:latin typeface="Times New Roman" panose="02020603050405020304" pitchFamily="18" charset="0"/>
              </a:rPr>
              <a:t>Günlük hayatta </a:t>
            </a:r>
            <a:r>
              <a:rPr lang="tr-TR" sz="2200" u="sng" dirty="0">
                <a:solidFill>
                  <a:schemeClr val="tx1"/>
                </a:solidFill>
                <a:latin typeface="Times New Roman" panose="02020603050405020304" pitchFamily="18" charset="0"/>
              </a:rPr>
              <a:t>işletme kavramı yerine </a:t>
            </a:r>
            <a:r>
              <a:rPr lang="tr-TR" sz="2200" dirty="0">
                <a:solidFill>
                  <a:schemeClr val="tx1"/>
                </a:solidFill>
                <a:latin typeface="Times New Roman" panose="02020603050405020304" pitchFamily="18" charset="0"/>
              </a:rPr>
              <a:t>aşağıdaki kelimeler de kullanılmaktadır; </a:t>
            </a:r>
          </a:p>
          <a:p>
            <a:pPr marL="0" indent="0">
              <a:lnSpc>
                <a:spcPct val="100000"/>
              </a:lnSpc>
              <a:spcBef>
                <a:spcPts val="0"/>
              </a:spcBef>
              <a:buNone/>
            </a:pPr>
            <a:endParaRPr lang="tr-TR" sz="2200" dirty="0">
              <a:solidFill>
                <a:schemeClr val="tx1"/>
              </a:solidFill>
              <a:latin typeface="Times New Roman" panose="02020603050405020304" pitchFamily="18" charset="0"/>
            </a:endParaRPr>
          </a:p>
          <a:p>
            <a:pPr>
              <a:lnSpc>
                <a:spcPct val="100000"/>
              </a:lnSpc>
              <a:spcBef>
                <a:spcPts val="0"/>
              </a:spcBef>
              <a:buFont typeface="Wingdings" panose="05000000000000000000" pitchFamily="2" charset="2"/>
              <a:buChar char="ü"/>
            </a:pPr>
            <a:r>
              <a:rPr lang="tr-TR" sz="2200" b="1" dirty="0">
                <a:solidFill>
                  <a:schemeClr val="tx1"/>
                </a:solidFill>
                <a:latin typeface="Times New Roman" panose="02020603050405020304" pitchFamily="18" charset="0"/>
              </a:rPr>
              <a:t>Teşebbüs, </a:t>
            </a:r>
          </a:p>
          <a:p>
            <a:pPr>
              <a:lnSpc>
                <a:spcPct val="100000"/>
              </a:lnSpc>
              <a:spcBef>
                <a:spcPts val="0"/>
              </a:spcBef>
              <a:buFont typeface="Wingdings" panose="05000000000000000000" pitchFamily="2" charset="2"/>
              <a:buChar char="ü"/>
            </a:pPr>
            <a:r>
              <a:rPr lang="tr-TR" sz="2200" b="1" dirty="0">
                <a:solidFill>
                  <a:schemeClr val="tx1"/>
                </a:solidFill>
                <a:latin typeface="Times New Roman" panose="02020603050405020304" pitchFamily="18" charset="0"/>
              </a:rPr>
              <a:t>Müessese, </a:t>
            </a:r>
          </a:p>
          <a:p>
            <a:pPr>
              <a:lnSpc>
                <a:spcPct val="100000"/>
              </a:lnSpc>
              <a:spcBef>
                <a:spcPts val="0"/>
              </a:spcBef>
              <a:buFont typeface="Wingdings" panose="05000000000000000000" pitchFamily="2" charset="2"/>
              <a:buChar char="ü"/>
            </a:pPr>
            <a:r>
              <a:rPr lang="tr-TR" sz="2200" b="1" dirty="0">
                <a:solidFill>
                  <a:schemeClr val="tx1"/>
                </a:solidFill>
                <a:latin typeface="Times New Roman" panose="02020603050405020304" pitchFamily="18" charset="0"/>
              </a:rPr>
              <a:t>Ticaretgâh </a:t>
            </a:r>
            <a:r>
              <a:rPr lang="tr-TR" sz="2200" dirty="0">
                <a:solidFill>
                  <a:schemeClr val="tx1"/>
                </a:solidFill>
                <a:latin typeface="Times New Roman" panose="02020603050405020304" pitchFamily="18" charset="0"/>
              </a:rPr>
              <a:t>(ticaret hane), </a:t>
            </a:r>
          </a:p>
          <a:p>
            <a:pPr>
              <a:lnSpc>
                <a:spcPct val="100000"/>
              </a:lnSpc>
              <a:spcBef>
                <a:spcPts val="0"/>
              </a:spcBef>
              <a:buFont typeface="Wingdings" panose="05000000000000000000" pitchFamily="2" charset="2"/>
              <a:buChar char="ü"/>
            </a:pPr>
            <a:r>
              <a:rPr lang="tr-TR" sz="2200" b="1" dirty="0">
                <a:solidFill>
                  <a:schemeClr val="tx1"/>
                </a:solidFill>
                <a:latin typeface="Times New Roman" panose="02020603050405020304" pitchFamily="18" charset="0"/>
              </a:rPr>
              <a:t>Firma, </a:t>
            </a:r>
          </a:p>
          <a:p>
            <a:pPr>
              <a:lnSpc>
                <a:spcPct val="100000"/>
              </a:lnSpc>
              <a:spcBef>
                <a:spcPts val="0"/>
              </a:spcBef>
              <a:buFont typeface="Wingdings" panose="05000000000000000000" pitchFamily="2" charset="2"/>
              <a:buChar char="ü"/>
            </a:pPr>
            <a:r>
              <a:rPr lang="tr-TR" sz="2200" b="1" dirty="0">
                <a:solidFill>
                  <a:schemeClr val="tx1"/>
                </a:solidFill>
                <a:latin typeface="Times New Roman" panose="02020603050405020304" pitchFamily="18" charset="0"/>
              </a:rPr>
              <a:t>Şirket, </a:t>
            </a:r>
          </a:p>
          <a:p>
            <a:pPr>
              <a:lnSpc>
                <a:spcPct val="100000"/>
              </a:lnSpc>
              <a:spcBef>
                <a:spcPts val="0"/>
              </a:spcBef>
              <a:buFont typeface="Wingdings" panose="05000000000000000000" pitchFamily="2" charset="2"/>
              <a:buChar char="ü"/>
            </a:pPr>
            <a:r>
              <a:rPr lang="tr-TR" sz="2200" b="1" dirty="0">
                <a:solidFill>
                  <a:schemeClr val="tx1"/>
                </a:solidFill>
                <a:latin typeface="Times New Roman" panose="02020603050405020304" pitchFamily="18" charset="0"/>
              </a:rPr>
              <a:t>Organizasyon, </a:t>
            </a:r>
          </a:p>
          <a:p>
            <a:pPr>
              <a:lnSpc>
                <a:spcPct val="100000"/>
              </a:lnSpc>
              <a:spcBef>
                <a:spcPts val="0"/>
              </a:spcBef>
              <a:buFont typeface="Wingdings" panose="05000000000000000000" pitchFamily="2" charset="2"/>
              <a:buChar char="ü"/>
            </a:pPr>
            <a:r>
              <a:rPr lang="tr-TR" sz="2200" b="1" dirty="0">
                <a:solidFill>
                  <a:schemeClr val="tx1"/>
                </a:solidFill>
                <a:latin typeface="Times New Roman" panose="02020603050405020304" pitchFamily="18" charset="0"/>
              </a:rPr>
              <a:t>Fabrika, </a:t>
            </a:r>
          </a:p>
          <a:p>
            <a:pPr>
              <a:lnSpc>
                <a:spcPct val="100000"/>
              </a:lnSpc>
              <a:spcBef>
                <a:spcPts val="0"/>
              </a:spcBef>
              <a:buFont typeface="Wingdings" panose="05000000000000000000" pitchFamily="2" charset="2"/>
              <a:buChar char="ü"/>
            </a:pPr>
            <a:r>
              <a:rPr lang="tr-TR" sz="2200" b="1" dirty="0">
                <a:solidFill>
                  <a:schemeClr val="tx1"/>
                </a:solidFill>
                <a:latin typeface="Times New Roman" panose="02020603050405020304" pitchFamily="18" charset="0"/>
              </a:rPr>
              <a:t>Üretim sistemi, </a:t>
            </a:r>
          </a:p>
          <a:p>
            <a:pPr>
              <a:lnSpc>
                <a:spcPct val="100000"/>
              </a:lnSpc>
              <a:spcBef>
                <a:spcPts val="0"/>
              </a:spcBef>
              <a:buFont typeface="Wingdings" panose="05000000000000000000" pitchFamily="2" charset="2"/>
              <a:buChar char="ü"/>
            </a:pPr>
            <a:r>
              <a:rPr lang="tr-TR" sz="2200" b="1" dirty="0">
                <a:solidFill>
                  <a:schemeClr val="tx1"/>
                </a:solidFill>
                <a:latin typeface="Times New Roman" panose="02020603050405020304" pitchFamily="18" charset="0"/>
              </a:rPr>
              <a:t>Ekonomik birim ve işyeri</a:t>
            </a:r>
            <a:endParaRPr lang="tr-TR" sz="2200" dirty="0">
              <a:solidFill>
                <a:schemeClr val="tx1"/>
              </a:solidFill>
            </a:endParaRPr>
          </a:p>
        </p:txBody>
      </p:sp>
    </p:spTree>
    <p:extLst>
      <p:ext uri="{BB962C8B-B14F-4D97-AF65-F5344CB8AC3E}">
        <p14:creationId xmlns:p14="http://schemas.microsoft.com/office/powerpoint/2010/main" val="4539403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İşletme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bilimi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9" name="İçerik Yer Tutucusu 2"/>
          <p:cNvSpPr>
            <a:spLocks noGrp="1"/>
          </p:cNvSpPr>
          <p:nvPr>
            <p:ph idx="1"/>
          </p:nvPr>
        </p:nvSpPr>
        <p:spPr>
          <a:xfrm>
            <a:off x="313080" y="949525"/>
            <a:ext cx="8568952" cy="5040560"/>
          </a:xfrm>
        </p:spPr>
        <p:txBody>
          <a:bodyPr/>
          <a:lstStyle/>
          <a:p>
            <a:pPr marL="0" indent="0" algn="just">
              <a:lnSpc>
                <a:spcPct val="100000"/>
              </a:lnSpc>
              <a:spcBef>
                <a:spcPts val="0"/>
              </a:spcBef>
              <a:buNone/>
            </a:pPr>
            <a:endParaRPr lang="tr-TR" sz="2000" b="1"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İş:</a:t>
            </a:r>
            <a:r>
              <a:rPr lang="tr-TR" sz="2000" b="1" dirty="0">
                <a:solidFill>
                  <a:schemeClr val="tx1"/>
                </a:solidFill>
                <a:latin typeface="Times New Roman" panose="02020603050405020304" pitchFamily="18" charset="0"/>
                <a:cs typeface="Times New Roman" panose="02020603050405020304" pitchFamily="18" charset="0"/>
              </a:rPr>
              <a:t> </a:t>
            </a:r>
            <a:r>
              <a:rPr lang="tr-TR" sz="2000" dirty="0">
                <a:solidFill>
                  <a:schemeClr val="tx1"/>
                </a:solidFill>
                <a:latin typeface="Times New Roman" panose="02020603050405020304" pitchFamily="18" charset="0"/>
                <a:cs typeface="Times New Roman" panose="02020603050405020304" pitchFamily="18" charset="0"/>
              </a:rPr>
              <a:t>Bir fayda oluşturmak için girişilen ve insanın gelir elde etmek için yaptığı bedeni ve fikri çabadır. </a:t>
            </a: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Meslek:</a:t>
            </a:r>
            <a:r>
              <a:rPr lang="tr-TR" sz="2000" b="1" dirty="0">
                <a:solidFill>
                  <a:schemeClr val="tx1"/>
                </a:solidFill>
                <a:latin typeface="Times New Roman" panose="02020603050405020304" pitchFamily="18" charset="0"/>
                <a:cs typeface="Times New Roman" panose="02020603050405020304" pitchFamily="18" charset="0"/>
              </a:rPr>
              <a:t> </a:t>
            </a:r>
            <a:r>
              <a:rPr lang="tr-TR" sz="2000" dirty="0">
                <a:solidFill>
                  <a:schemeClr val="tx1"/>
                </a:solidFill>
                <a:latin typeface="Times New Roman" panose="02020603050405020304" pitchFamily="18" charset="0"/>
                <a:cs typeface="Times New Roman" panose="02020603050405020304" pitchFamily="18" charset="0"/>
              </a:rPr>
              <a:t>Tecrübe veya çıraklık eğitimiyle kazanılan ve kişinin hayatını sürdürmek, geçimini sağlamak için yaptığı kuralları belirlenmiş sürekli bir işi ifade eder. </a:t>
            </a: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Üretim:</a:t>
            </a:r>
            <a:r>
              <a:rPr lang="tr-TR" sz="2000" b="1" dirty="0">
                <a:solidFill>
                  <a:schemeClr val="tx1"/>
                </a:solidFill>
                <a:latin typeface="Times New Roman" panose="02020603050405020304" pitchFamily="18" charset="0"/>
                <a:cs typeface="Times New Roman" panose="02020603050405020304" pitchFamily="18" charset="0"/>
              </a:rPr>
              <a:t> </a:t>
            </a:r>
            <a:r>
              <a:rPr lang="tr-TR" sz="2000" dirty="0">
                <a:solidFill>
                  <a:schemeClr val="tx1"/>
                </a:solidFill>
                <a:latin typeface="Times New Roman" panose="02020603050405020304" pitchFamily="18" charset="0"/>
                <a:cs typeface="Times New Roman" panose="02020603050405020304" pitchFamily="18" charset="0"/>
              </a:rPr>
              <a:t>İnsan ihtiyaçlarını karşılayan mal ve hizmetleri elde etmek için yapılan her türlü çabaya denir. </a:t>
            </a: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Üretim faktörleri: </a:t>
            </a:r>
            <a:r>
              <a:rPr lang="tr-TR" sz="2000" dirty="0">
                <a:solidFill>
                  <a:schemeClr val="tx1"/>
                </a:solidFill>
                <a:latin typeface="Times New Roman" panose="02020603050405020304" pitchFamily="18" charset="0"/>
                <a:cs typeface="Times New Roman" panose="02020603050405020304" pitchFamily="18" charset="0"/>
              </a:rPr>
              <a:t>Üretimin gerçekleşebilmesi için girdi olarak kullanılması gereken; </a:t>
            </a:r>
            <a:r>
              <a:rPr lang="tr-TR" sz="2000" u="sng" dirty="0">
                <a:solidFill>
                  <a:schemeClr val="tx1"/>
                </a:solidFill>
                <a:latin typeface="Times New Roman" panose="02020603050405020304" pitchFamily="18" charset="0"/>
                <a:cs typeface="Times New Roman" panose="02020603050405020304" pitchFamily="18" charset="0"/>
              </a:rPr>
              <a:t>emek</a:t>
            </a:r>
            <a:r>
              <a:rPr lang="tr-TR" sz="2000" dirty="0">
                <a:solidFill>
                  <a:schemeClr val="tx1"/>
                </a:solidFill>
                <a:latin typeface="Times New Roman" panose="02020603050405020304" pitchFamily="18" charset="0"/>
                <a:cs typeface="Times New Roman" panose="02020603050405020304" pitchFamily="18" charset="0"/>
              </a:rPr>
              <a:t>, </a:t>
            </a:r>
            <a:r>
              <a:rPr lang="tr-TR" sz="2000" u="sng" dirty="0">
                <a:solidFill>
                  <a:schemeClr val="tx1"/>
                </a:solidFill>
                <a:latin typeface="Times New Roman" panose="02020603050405020304" pitchFamily="18" charset="0"/>
                <a:cs typeface="Times New Roman" panose="02020603050405020304" pitchFamily="18" charset="0"/>
              </a:rPr>
              <a:t>tabiat</a:t>
            </a:r>
            <a:r>
              <a:rPr lang="tr-TR" sz="2000" dirty="0">
                <a:solidFill>
                  <a:schemeClr val="tx1"/>
                </a:solidFill>
                <a:latin typeface="Times New Roman" panose="02020603050405020304" pitchFamily="18" charset="0"/>
                <a:cs typeface="Times New Roman" panose="02020603050405020304" pitchFamily="18" charset="0"/>
              </a:rPr>
              <a:t>, </a:t>
            </a:r>
            <a:r>
              <a:rPr lang="tr-TR" sz="2000" u="sng" dirty="0">
                <a:solidFill>
                  <a:schemeClr val="tx1"/>
                </a:solidFill>
                <a:latin typeface="Times New Roman" panose="02020603050405020304" pitchFamily="18" charset="0"/>
                <a:cs typeface="Times New Roman" panose="02020603050405020304" pitchFamily="18" charset="0"/>
              </a:rPr>
              <a:t>sermaye</a:t>
            </a:r>
            <a:r>
              <a:rPr lang="tr-TR" sz="2000" dirty="0">
                <a:solidFill>
                  <a:schemeClr val="tx1"/>
                </a:solidFill>
                <a:latin typeface="Times New Roman" panose="02020603050405020304" pitchFamily="18" charset="0"/>
                <a:cs typeface="Times New Roman" panose="02020603050405020304" pitchFamily="18" charset="0"/>
              </a:rPr>
              <a:t>, </a:t>
            </a:r>
            <a:r>
              <a:rPr lang="tr-TR" sz="2000" u="sng" dirty="0">
                <a:solidFill>
                  <a:schemeClr val="tx1"/>
                </a:solidFill>
                <a:latin typeface="Times New Roman" panose="02020603050405020304" pitchFamily="18" charset="0"/>
                <a:cs typeface="Times New Roman" panose="02020603050405020304" pitchFamily="18" charset="0"/>
              </a:rPr>
              <a:t>müteşebbis</a:t>
            </a:r>
            <a:r>
              <a:rPr lang="tr-TR" sz="2000" dirty="0">
                <a:solidFill>
                  <a:schemeClr val="tx1"/>
                </a:solidFill>
                <a:latin typeface="Times New Roman" panose="02020603050405020304" pitchFamily="18" charset="0"/>
                <a:cs typeface="Times New Roman" panose="02020603050405020304" pitchFamily="18" charset="0"/>
              </a:rPr>
              <a:t> ve </a:t>
            </a:r>
            <a:r>
              <a:rPr lang="tr-TR" sz="2000" u="sng" dirty="0">
                <a:solidFill>
                  <a:schemeClr val="tx1"/>
                </a:solidFill>
                <a:latin typeface="Times New Roman" panose="02020603050405020304" pitchFamily="18" charset="0"/>
                <a:cs typeface="Times New Roman" panose="02020603050405020304" pitchFamily="18" charset="0"/>
              </a:rPr>
              <a:t>üretim yönetimi</a:t>
            </a:r>
            <a:r>
              <a:rPr lang="tr-TR" sz="2000" dirty="0">
                <a:solidFill>
                  <a:schemeClr val="tx1"/>
                </a:solidFill>
                <a:latin typeface="Times New Roman" panose="02020603050405020304" pitchFamily="18" charset="0"/>
                <a:cs typeface="Times New Roman" panose="02020603050405020304" pitchFamily="18" charset="0"/>
              </a:rPr>
              <a:t> gibi, elemanlara denir. </a:t>
            </a: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Kâr:</a:t>
            </a:r>
            <a:r>
              <a:rPr lang="tr-TR" sz="2000" b="1" dirty="0">
                <a:solidFill>
                  <a:schemeClr val="tx1"/>
                </a:solidFill>
                <a:latin typeface="Times New Roman" panose="02020603050405020304" pitchFamily="18" charset="0"/>
                <a:cs typeface="Times New Roman" panose="02020603050405020304" pitchFamily="18" charset="0"/>
              </a:rPr>
              <a:t> </a:t>
            </a:r>
            <a:r>
              <a:rPr lang="tr-TR" sz="2000" dirty="0">
                <a:solidFill>
                  <a:schemeClr val="tx1"/>
                </a:solidFill>
                <a:latin typeface="Times New Roman" panose="02020603050405020304" pitchFamily="18" charset="0"/>
                <a:cs typeface="Times New Roman" panose="02020603050405020304" pitchFamily="18" charset="0"/>
              </a:rPr>
              <a:t>Bir işletmenin belirli bir dönemde elde ettiği </a:t>
            </a:r>
            <a:r>
              <a:rPr lang="tr-TR" sz="2000" u="sng" dirty="0">
                <a:solidFill>
                  <a:schemeClr val="tx1"/>
                </a:solidFill>
                <a:latin typeface="Times New Roman" panose="02020603050405020304" pitchFamily="18" charset="0"/>
                <a:cs typeface="Times New Roman" panose="02020603050405020304" pitchFamily="18" charset="0"/>
              </a:rPr>
              <a:t>gelirler</a:t>
            </a:r>
            <a:r>
              <a:rPr lang="tr-TR" sz="2000" dirty="0">
                <a:solidFill>
                  <a:schemeClr val="tx1"/>
                </a:solidFill>
                <a:latin typeface="Times New Roman" panose="02020603050405020304" pitchFamily="18" charset="0"/>
                <a:cs typeface="Times New Roman" panose="02020603050405020304" pitchFamily="18" charset="0"/>
              </a:rPr>
              <a:t> ile bu gelirleri elde etmek için katlanmak durumunda olduğu </a:t>
            </a:r>
            <a:r>
              <a:rPr lang="tr-TR" sz="2000" u="sng" dirty="0">
                <a:solidFill>
                  <a:schemeClr val="tx1"/>
                </a:solidFill>
                <a:latin typeface="Times New Roman" panose="02020603050405020304" pitchFamily="18" charset="0"/>
                <a:cs typeface="Times New Roman" panose="02020603050405020304" pitchFamily="18" charset="0"/>
              </a:rPr>
              <a:t>giderler</a:t>
            </a:r>
            <a:r>
              <a:rPr lang="tr-TR" sz="2000" dirty="0">
                <a:solidFill>
                  <a:schemeClr val="tx1"/>
                </a:solidFill>
                <a:latin typeface="Times New Roman" panose="02020603050405020304" pitchFamily="18" charset="0"/>
                <a:cs typeface="Times New Roman" panose="02020603050405020304" pitchFamily="18" charset="0"/>
              </a:rPr>
              <a:t> arasındaki </a:t>
            </a:r>
            <a:r>
              <a:rPr lang="tr-TR" sz="2000" u="sng" dirty="0">
                <a:solidFill>
                  <a:schemeClr val="tx1"/>
                </a:solidFill>
                <a:latin typeface="Times New Roman" panose="02020603050405020304" pitchFamily="18" charset="0"/>
                <a:cs typeface="Times New Roman" panose="02020603050405020304" pitchFamily="18" charset="0"/>
              </a:rPr>
              <a:t>olumlu farktır</a:t>
            </a:r>
            <a:r>
              <a:rPr lang="tr-TR" sz="2000" dirty="0">
                <a:solidFill>
                  <a:schemeClr val="tx1"/>
                </a:solidFill>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Pazarlama: </a:t>
            </a:r>
            <a:r>
              <a:rPr lang="tr-TR" sz="2000" dirty="0">
                <a:solidFill>
                  <a:schemeClr val="tx1"/>
                </a:solidFill>
                <a:latin typeface="Times New Roman" panose="02020603050405020304" pitchFamily="18" charset="0"/>
                <a:cs typeface="Times New Roman" panose="02020603050405020304" pitchFamily="18" charset="0"/>
              </a:rPr>
              <a:t>Tüketici istek ve ihtiyaçlarının tespiti ve bu ihtiyaçların karşılanması için gerekli girdilerin temin edilip üretim sürecinden geçirilerek ürün haline getirilip, </a:t>
            </a:r>
            <a:r>
              <a:rPr lang="tr-TR" sz="2000" u="sng" dirty="0">
                <a:solidFill>
                  <a:schemeClr val="tx1"/>
                </a:solidFill>
                <a:latin typeface="Times New Roman" panose="02020603050405020304" pitchFamily="18" charset="0"/>
                <a:cs typeface="Times New Roman" panose="02020603050405020304" pitchFamily="18" charset="0"/>
              </a:rPr>
              <a:t>dağıtım</a:t>
            </a:r>
            <a:r>
              <a:rPr lang="tr-TR" sz="2000" dirty="0">
                <a:solidFill>
                  <a:schemeClr val="tx1"/>
                </a:solidFill>
                <a:latin typeface="Times New Roman" panose="02020603050405020304" pitchFamily="18" charset="0"/>
                <a:cs typeface="Times New Roman" panose="02020603050405020304" pitchFamily="18" charset="0"/>
              </a:rPr>
              <a:t>, </a:t>
            </a:r>
            <a:r>
              <a:rPr lang="tr-TR" sz="2000" u="sng" dirty="0">
                <a:solidFill>
                  <a:schemeClr val="tx1"/>
                </a:solidFill>
                <a:latin typeface="Times New Roman" panose="02020603050405020304" pitchFamily="18" charset="0"/>
                <a:cs typeface="Times New Roman" panose="02020603050405020304" pitchFamily="18" charset="0"/>
              </a:rPr>
              <a:t>fiyatlama</a:t>
            </a:r>
            <a:r>
              <a:rPr lang="tr-TR" sz="2000" dirty="0">
                <a:solidFill>
                  <a:schemeClr val="tx1"/>
                </a:solidFill>
                <a:latin typeface="Times New Roman" panose="02020603050405020304" pitchFamily="18" charset="0"/>
                <a:cs typeface="Times New Roman" panose="02020603050405020304" pitchFamily="18" charset="0"/>
              </a:rPr>
              <a:t>, </a:t>
            </a:r>
            <a:r>
              <a:rPr lang="tr-TR" sz="2000" u="sng" dirty="0">
                <a:solidFill>
                  <a:schemeClr val="tx1"/>
                </a:solidFill>
                <a:latin typeface="Times New Roman" panose="02020603050405020304" pitchFamily="18" charset="0"/>
                <a:cs typeface="Times New Roman" panose="02020603050405020304" pitchFamily="18" charset="0"/>
              </a:rPr>
              <a:t>tutundurma</a:t>
            </a:r>
            <a:r>
              <a:rPr lang="tr-TR" sz="2000" dirty="0">
                <a:solidFill>
                  <a:schemeClr val="tx1"/>
                </a:solidFill>
                <a:latin typeface="Times New Roman" panose="02020603050405020304" pitchFamily="18" charset="0"/>
                <a:cs typeface="Times New Roman" panose="02020603050405020304" pitchFamily="18" charset="0"/>
              </a:rPr>
              <a:t> ve </a:t>
            </a:r>
            <a:r>
              <a:rPr lang="tr-TR" sz="2000" u="sng" dirty="0">
                <a:solidFill>
                  <a:schemeClr val="tx1"/>
                </a:solidFill>
                <a:latin typeface="Times New Roman" panose="02020603050405020304" pitchFamily="18" charset="0"/>
                <a:cs typeface="Times New Roman" panose="02020603050405020304" pitchFamily="18" charset="0"/>
              </a:rPr>
              <a:t>satış sonrası hizmetler</a:t>
            </a:r>
            <a:r>
              <a:rPr lang="tr-TR" sz="2000" dirty="0">
                <a:solidFill>
                  <a:schemeClr val="tx1"/>
                </a:solidFill>
                <a:latin typeface="Times New Roman" panose="02020603050405020304" pitchFamily="18" charset="0"/>
                <a:cs typeface="Times New Roman" panose="02020603050405020304" pitchFamily="18" charset="0"/>
              </a:rPr>
              <a:t>i ifade eder. </a:t>
            </a:r>
          </a:p>
        </p:txBody>
      </p:sp>
    </p:spTree>
    <p:extLst>
      <p:ext uri="{BB962C8B-B14F-4D97-AF65-F5344CB8AC3E}">
        <p14:creationId xmlns:p14="http://schemas.microsoft.com/office/powerpoint/2010/main" val="27476600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İşletme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bilimi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7" name="İçerik Yer Tutucusu 2"/>
          <p:cNvSpPr>
            <a:spLocks noGrp="1"/>
          </p:cNvSpPr>
          <p:nvPr>
            <p:ph idx="1"/>
          </p:nvPr>
        </p:nvSpPr>
        <p:spPr>
          <a:xfrm>
            <a:off x="313080" y="116983"/>
            <a:ext cx="8363272" cy="5492080"/>
          </a:xfrm>
        </p:spPr>
        <p:txBody>
          <a:bodyPr/>
          <a:lstStyle/>
          <a:p>
            <a:pPr marL="0" indent="0" algn="just">
              <a:buNone/>
            </a:pPr>
            <a:endParaRPr lang="tr-TR" sz="2000" b="1"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tr-TR" sz="2000" b="1"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tr-TR" sz="2000" b="1"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tr-TR" sz="2000" b="1"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tr-TR" sz="2000" b="1"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Ekonomi: </a:t>
            </a:r>
            <a:r>
              <a:rPr lang="tr-TR" sz="2000" dirty="0">
                <a:solidFill>
                  <a:schemeClr val="tx1"/>
                </a:solidFill>
                <a:latin typeface="Times New Roman" panose="02020603050405020304" pitchFamily="18" charset="0"/>
                <a:cs typeface="Times New Roman" panose="02020603050405020304" pitchFamily="18" charset="0"/>
              </a:rPr>
              <a:t>Üretim, bölüşüm, dağıtım ve tüketim ile ilgili sistemi inceleyen ve insanların sınırsız olan ihtiyaçlarını, sınırlı olan kaynaklarla en az çaba ile en çok tatmini sağlayan teori ve yöntemleri gösteren sosyal bir bilim dalıdır. </a:t>
            </a: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Ekonomik ürün: </a:t>
            </a:r>
            <a:r>
              <a:rPr lang="tr-TR" sz="2000" dirty="0">
                <a:solidFill>
                  <a:schemeClr val="tx1"/>
                </a:solidFill>
                <a:latin typeface="Times New Roman" panose="02020603050405020304" pitchFamily="18" charset="0"/>
                <a:cs typeface="Times New Roman" panose="02020603050405020304" pitchFamily="18" charset="0"/>
              </a:rPr>
              <a:t>İnsan ihtiyaçlarını karşılama niteliğine sahip ve çevrede kıt veya sınırlı olan ve karşılığı para ile ifade edilen ve işletme faaliyetlerine konu olan ürünlerdir. </a:t>
            </a: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Serbest ürün: </a:t>
            </a:r>
            <a:r>
              <a:rPr lang="tr-TR" sz="2000" dirty="0">
                <a:solidFill>
                  <a:schemeClr val="tx1"/>
                </a:solidFill>
                <a:latin typeface="Times New Roman" panose="02020603050405020304" pitchFamily="18" charset="0"/>
                <a:cs typeface="Times New Roman" panose="02020603050405020304" pitchFamily="18" charset="0"/>
              </a:rPr>
              <a:t>Çevrede bol miktarda bulunan ve bir çaba harcamadan insan ihtiyacını karşılayan ürünlerdir. </a:t>
            </a: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Personel: </a:t>
            </a:r>
            <a:r>
              <a:rPr lang="tr-TR" sz="2000" dirty="0">
                <a:solidFill>
                  <a:schemeClr val="tx1"/>
                </a:solidFill>
                <a:latin typeface="Times New Roman" panose="02020603050405020304" pitchFamily="18" charset="0"/>
                <a:cs typeface="Times New Roman" panose="02020603050405020304" pitchFamily="18" charset="0"/>
              </a:rPr>
              <a:t>Bir işletmede görev yapan en üst konumdaki yöneticiden en alt konumdaki vasıfsız işçilere kadar tüm çalışanları ifade eder. </a:t>
            </a: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Ticaret:</a:t>
            </a:r>
            <a:r>
              <a:rPr lang="tr-TR" sz="2000" b="1" dirty="0">
                <a:solidFill>
                  <a:schemeClr val="tx1"/>
                </a:solidFill>
                <a:latin typeface="Times New Roman" panose="02020603050405020304" pitchFamily="18" charset="0"/>
                <a:cs typeface="Times New Roman" panose="02020603050405020304" pitchFamily="18" charset="0"/>
              </a:rPr>
              <a:t> </a:t>
            </a:r>
            <a:r>
              <a:rPr lang="tr-TR" sz="2000" dirty="0">
                <a:solidFill>
                  <a:schemeClr val="tx1"/>
                </a:solidFill>
                <a:latin typeface="Times New Roman" panose="02020603050405020304" pitchFamily="18" charset="0"/>
                <a:cs typeface="Times New Roman" panose="02020603050405020304" pitchFamily="18" charset="0"/>
              </a:rPr>
              <a:t>Kazanç elde etmek gayesiyle yürütülen ürünlerin alım ve satım faaliyetleridir. </a:t>
            </a:r>
          </a:p>
        </p:txBody>
      </p:sp>
    </p:spTree>
    <p:extLst>
      <p:ext uri="{BB962C8B-B14F-4D97-AF65-F5344CB8AC3E}">
        <p14:creationId xmlns:p14="http://schemas.microsoft.com/office/powerpoint/2010/main" val="31128757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İşletme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bilimi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a:spLocks noGrp="1"/>
          </p:cNvSpPr>
          <p:nvPr>
            <p:ph idx="1"/>
          </p:nvPr>
        </p:nvSpPr>
        <p:spPr>
          <a:xfrm>
            <a:off x="313080" y="1258910"/>
            <a:ext cx="8219256" cy="4483968"/>
          </a:xfrm>
        </p:spPr>
        <p:txBody>
          <a:bodyPr/>
          <a:lstStyle/>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Ticarileştirme:</a:t>
            </a:r>
            <a:r>
              <a:rPr lang="tr-TR" sz="2000" dirty="0">
                <a:solidFill>
                  <a:srgbClr val="FF0000"/>
                </a:solidFill>
                <a:latin typeface="Times New Roman" panose="02020603050405020304" pitchFamily="18" charset="0"/>
                <a:cs typeface="Times New Roman" panose="02020603050405020304" pitchFamily="18" charset="0"/>
              </a:rPr>
              <a:t> </a:t>
            </a:r>
            <a:r>
              <a:rPr lang="tr-TR" sz="2000" dirty="0">
                <a:solidFill>
                  <a:schemeClr val="tx1"/>
                </a:solidFill>
                <a:latin typeface="Times New Roman" panose="02020603050405020304" pitchFamily="18" charset="0"/>
                <a:cs typeface="Times New Roman" panose="02020603050405020304" pitchFamily="18" charset="0"/>
              </a:rPr>
              <a:t>Üretilen ancak alım satımı henüz olmayan bir ürünün alım-satıma konu olacak şekilde değerinin serbestçe belirlenmesi ve fırsat eşitliğinin oluşturulmasıdır. </a:t>
            </a: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Tacir: </a:t>
            </a:r>
            <a:r>
              <a:rPr lang="tr-TR" sz="2000" dirty="0">
                <a:solidFill>
                  <a:schemeClr val="tx1"/>
                </a:solidFill>
                <a:latin typeface="Times New Roman" panose="02020603050405020304" pitchFamily="18" charset="0"/>
                <a:cs typeface="Times New Roman" panose="02020603050405020304" pitchFamily="18" charset="0"/>
              </a:rPr>
              <a:t>Ticaret yapan, alım-satım işiyle iştigal eden, bir ticari işletmeyi kısmen de olsa kendi namına işleten kişidir.</a:t>
            </a: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Elektronik Ticaret (e-ticaret): </a:t>
            </a:r>
            <a:r>
              <a:rPr lang="tr-TR" sz="2000" dirty="0">
                <a:solidFill>
                  <a:schemeClr val="tx1"/>
                </a:solidFill>
                <a:latin typeface="Times New Roman" panose="02020603050405020304" pitchFamily="18" charset="0"/>
                <a:cs typeface="Times New Roman" panose="02020603050405020304" pitchFamily="18" charset="0"/>
              </a:rPr>
              <a:t>World </a:t>
            </a:r>
            <a:r>
              <a:rPr lang="tr-TR" sz="2000" dirty="0" err="1">
                <a:solidFill>
                  <a:schemeClr val="tx1"/>
                </a:solidFill>
                <a:latin typeface="Times New Roman" panose="02020603050405020304" pitchFamily="18" charset="0"/>
                <a:cs typeface="Times New Roman" panose="02020603050405020304" pitchFamily="18" charset="0"/>
              </a:rPr>
              <a:t>Wide</a:t>
            </a:r>
            <a:r>
              <a:rPr lang="tr-TR" sz="2000" dirty="0">
                <a:solidFill>
                  <a:schemeClr val="tx1"/>
                </a:solidFill>
                <a:latin typeface="Times New Roman" panose="02020603050405020304" pitchFamily="18" charset="0"/>
                <a:cs typeface="Times New Roman" panose="02020603050405020304" pitchFamily="18" charset="0"/>
              </a:rPr>
              <a:t> Web (www) aracılığıyla mal ve hizmetlerin üretim, tanıtım, satış, sigorta, dağıtım ve ödeme işlemlerinin bilgisayar ağları üzerinden yapılmasıdır. </a:t>
            </a: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Sektör: </a:t>
            </a:r>
            <a:r>
              <a:rPr lang="tr-TR" sz="2000" dirty="0">
                <a:solidFill>
                  <a:schemeClr val="tx1"/>
                </a:solidFill>
                <a:latin typeface="Times New Roman" panose="02020603050405020304" pitchFamily="18" charset="0"/>
                <a:cs typeface="Times New Roman" panose="02020603050405020304" pitchFamily="18" charset="0"/>
              </a:rPr>
              <a:t>Ekonomik sistemde görünürde farklı olan faaliyetlerin müşterek özellikler taşıyan alt birimlerinin, belirli kriterlere göre tasnif edilmesidir. </a:t>
            </a: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Mübadele</a:t>
            </a:r>
            <a:r>
              <a:rPr lang="tr-TR" sz="2000" b="1" dirty="0">
                <a:solidFill>
                  <a:schemeClr val="tx1"/>
                </a:solidFill>
                <a:latin typeface="Times New Roman" panose="02020603050405020304" pitchFamily="18" charset="0"/>
                <a:cs typeface="Times New Roman" panose="02020603050405020304" pitchFamily="18" charset="0"/>
              </a:rPr>
              <a:t> </a:t>
            </a:r>
            <a:r>
              <a:rPr lang="tr-TR" sz="2000" dirty="0">
                <a:solidFill>
                  <a:schemeClr val="tx1"/>
                </a:solidFill>
                <a:latin typeface="Times New Roman" panose="02020603050405020304" pitchFamily="18" charset="0"/>
                <a:cs typeface="Times New Roman" panose="02020603050405020304" pitchFamily="18" charset="0"/>
              </a:rPr>
              <a:t>(değişim)</a:t>
            </a:r>
            <a:r>
              <a:rPr lang="tr-TR" sz="2000" b="1" dirty="0">
                <a:solidFill>
                  <a:schemeClr val="tx1"/>
                </a:solidFill>
                <a:latin typeface="Times New Roman" panose="02020603050405020304" pitchFamily="18" charset="0"/>
                <a:cs typeface="Times New Roman" panose="02020603050405020304" pitchFamily="18" charset="0"/>
              </a:rPr>
              <a:t>: </a:t>
            </a:r>
            <a:r>
              <a:rPr lang="tr-TR" sz="2000" dirty="0">
                <a:solidFill>
                  <a:schemeClr val="tx1"/>
                </a:solidFill>
                <a:latin typeface="Times New Roman" panose="02020603050405020304" pitchFamily="18" charset="0"/>
                <a:cs typeface="Times New Roman" panose="02020603050405020304" pitchFamily="18" charset="0"/>
              </a:rPr>
              <a:t>Mal, hizmet ve üretim faktörlerinin iktisadi karar birimleri arasında el değiştirmesidir. </a:t>
            </a: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Fayda:</a:t>
            </a:r>
            <a:r>
              <a:rPr lang="tr-TR" sz="2000" b="1" dirty="0">
                <a:solidFill>
                  <a:schemeClr val="tx1"/>
                </a:solidFill>
                <a:latin typeface="Times New Roman" panose="02020603050405020304" pitchFamily="18" charset="0"/>
                <a:cs typeface="Times New Roman" panose="02020603050405020304" pitchFamily="18" charset="0"/>
              </a:rPr>
              <a:t> </a:t>
            </a:r>
            <a:r>
              <a:rPr lang="tr-TR" sz="2000" dirty="0">
                <a:solidFill>
                  <a:schemeClr val="tx1"/>
                </a:solidFill>
                <a:latin typeface="Times New Roman" panose="02020603050405020304" pitchFamily="18" charset="0"/>
                <a:cs typeface="Times New Roman" panose="02020603050405020304" pitchFamily="18" charset="0"/>
              </a:rPr>
              <a:t>Üretilen mal ve hizmetlerin insan ihtiyaçlarını tatmin etme niteliğine ve düzeyine denir. </a:t>
            </a:r>
          </a:p>
          <a:p>
            <a:endParaRPr lang="tr-TR" dirty="0">
              <a:solidFill>
                <a:schemeClr val="tx1"/>
              </a:solidFill>
            </a:endParaRPr>
          </a:p>
        </p:txBody>
      </p:sp>
    </p:spTree>
    <p:extLst>
      <p:ext uri="{BB962C8B-B14F-4D97-AF65-F5344CB8AC3E}">
        <p14:creationId xmlns:p14="http://schemas.microsoft.com/office/powerpoint/2010/main" val="4248026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17132</TotalTime>
  <Words>718</Words>
  <Application>Microsoft Office PowerPoint</Application>
  <PresentationFormat>Ekran Gösterisi (4:3)</PresentationFormat>
  <Paragraphs>79</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10</vt:i4>
      </vt:variant>
    </vt:vector>
  </HeadingPairs>
  <TitlesOfParts>
    <vt:vector size="19" baseType="lpstr">
      <vt:lpstr>ＭＳ Ｐゴシック</vt:lpstr>
      <vt:lpstr>Arial</vt:lpstr>
      <vt:lpstr>Calibri</vt:lpstr>
      <vt:lpstr>Tahoma</vt:lpstr>
      <vt:lpstr>Times New Roman</vt:lpstr>
      <vt:lpstr>Wingdings</vt:lpstr>
      <vt:lpstr>ekonomi</vt:lpstr>
      <vt:lpstr>1_Rics</vt:lpstr>
      <vt:lpstr>h.t.</vt:lpstr>
      <vt:lpstr>PowerPoint Sunusu</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gizem ulusoy</cp:lastModifiedBy>
  <cp:revision>875</cp:revision>
  <cp:lastPrinted>2016-10-24T07:53:35Z</cp:lastPrinted>
  <dcterms:created xsi:type="dcterms:W3CDTF">2016-09-18T09:35:24Z</dcterms:created>
  <dcterms:modified xsi:type="dcterms:W3CDTF">2020-02-27T11:15:28Z</dcterms:modified>
</cp:coreProperties>
</file>