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8" r:id="rId2"/>
    <p:sldId id="258" r:id="rId3"/>
    <p:sldId id="259" r:id="rId4"/>
    <p:sldId id="269" r:id="rId5"/>
    <p:sldId id="261" r:id="rId6"/>
    <p:sldId id="270" r:id="rId7"/>
    <p:sldId id="271" r:id="rId8"/>
    <p:sldId id="272" r:id="rId9"/>
    <p:sldId id="273" r:id="rId10"/>
    <p:sldId id="274" r:id="rId11"/>
    <p:sldId id="275" r:id="rId12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-78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84336-D0B1-4B0E-BA5C-55B2CED1D394}" type="doc">
      <dgm:prSet loTypeId="urn:microsoft.com/office/officeart/2005/8/layout/radial3" loCatId="cycle" qsTypeId="urn:microsoft.com/office/officeart/2005/8/quickstyle/simple1" qsCatId="simple" csTypeId="urn:microsoft.com/office/officeart/2005/8/colors/colorful1#1" csCatId="colorful" phldr="1"/>
      <dgm:spPr/>
      <dgm:t>
        <a:bodyPr rtlCol="0"/>
        <a:lstStyle/>
        <a:p>
          <a:pPr rtl="0"/>
          <a:endParaRPr lang="en-US"/>
        </a:p>
      </dgm:t>
    </dgm:pt>
    <dgm:pt modelId="{E1F87E0E-FF3E-47D3-BFF3-1936BDC1B9A7}">
      <dgm:prSet phldrT="[Text]"/>
      <dgm:spPr/>
      <dgm:t>
        <a:bodyPr rtlCol="0"/>
        <a:lstStyle/>
        <a:p>
          <a:pPr rtl="0"/>
          <a:r>
            <a:rPr lang="tr-TR" noProof="0" dirty="0" smtClean="0"/>
            <a:t>BAĞLAM</a:t>
          </a:r>
          <a:endParaRPr lang="tr-TR" noProof="0" dirty="0"/>
        </a:p>
      </dgm:t>
    </dgm:pt>
    <dgm:pt modelId="{169E7CD4-95A5-4EA3-A305-1668AA4A744D}" type="parTrans" cxnId="{98FD00BD-2599-433A-AC2F-14A7D52BA766}">
      <dgm:prSet/>
      <dgm:spPr/>
      <dgm:t>
        <a:bodyPr rtlCol="0"/>
        <a:lstStyle/>
        <a:p>
          <a:pPr rtl="0"/>
          <a:endParaRPr lang="en-US"/>
        </a:p>
      </dgm:t>
    </dgm:pt>
    <dgm:pt modelId="{9C10DDF3-A40F-4978-A049-EE2D16408C99}" type="sibTrans" cxnId="{98FD00BD-2599-433A-AC2F-14A7D52BA766}">
      <dgm:prSet/>
      <dgm:spPr/>
      <dgm:t>
        <a:bodyPr rtlCol="0"/>
        <a:lstStyle/>
        <a:p>
          <a:pPr rtl="0"/>
          <a:endParaRPr lang="en-US"/>
        </a:p>
      </dgm:t>
    </dgm:pt>
    <dgm:pt modelId="{2356E178-4180-471B-A95D-2442FCF758CB}">
      <dgm:prSet phldrT="[Text]"/>
      <dgm:spPr/>
      <dgm:t>
        <a:bodyPr rtlCol="0"/>
        <a:lstStyle/>
        <a:p>
          <a:pPr rtl="0"/>
          <a:r>
            <a:rPr lang="tr-TR" noProof="0" dirty="0" smtClean="0"/>
            <a:t>Geçmiş</a:t>
          </a:r>
          <a:endParaRPr lang="tr-TR" noProof="0" dirty="0"/>
        </a:p>
      </dgm:t>
    </dgm:pt>
    <dgm:pt modelId="{28637787-CABB-4AAD-B4EC-042A0B395341}" type="parTrans" cxnId="{3D751365-FC4E-4999-8138-5C7B52A6F84F}">
      <dgm:prSet/>
      <dgm:spPr/>
      <dgm:t>
        <a:bodyPr rtlCol="0"/>
        <a:lstStyle/>
        <a:p>
          <a:pPr rtl="0"/>
          <a:endParaRPr lang="en-US"/>
        </a:p>
      </dgm:t>
    </dgm:pt>
    <dgm:pt modelId="{419F9E5C-97BF-4A9A-8E09-71B55289B3AE}" type="sibTrans" cxnId="{3D751365-FC4E-4999-8138-5C7B52A6F84F}">
      <dgm:prSet/>
      <dgm:spPr/>
      <dgm:t>
        <a:bodyPr rtlCol="0"/>
        <a:lstStyle/>
        <a:p>
          <a:pPr rtl="0"/>
          <a:endParaRPr lang="en-US"/>
        </a:p>
      </dgm:t>
    </dgm:pt>
    <dgm:pt modelId="{D6369594-53CA-4743-BFF7-C2D904DA742C}">
      <dgm:prSet phldrT="[Text]"/>
      <dgm:spPr/>
      <dgm:t>
        <a:bodyPr rtlCol="0"/>
        <a:lstStyle/>
        <a:p>
          <a:pPr rtl="0"/>
          <a:r>
            <a:rPr lang="tr-TR" noProof="0" dirty="0" smtClean="0"/>
            <a:t>Gelecek</a:t>
          </a:r>
          <a:endParaRPr lang="tr-TR" noProof="0" dirty="0"/>
        </a:p>
      </dgm:t>
    </dgm:pt>
    <dgm:pt modelId="{5433BCDE-D01B-4C43-9770-3BCF6A203491}" type="parTrans" cxnId="{AFAA54E3-514A-4D36-807E-9FBD4120AF30}">
      <dgm:prSet/>
      <dgm:spPr/>
      <dgm:t>
        <a:bodyPr rtlCol="0"/>
        <a:lstStyle/>
        <a:p>
          <a:pPr rtl="0"/>
          <a:endParaRPr lang="en-US"/>
        </a:p>
      </dgm:t>
    </dgm:pt>
    <dgm:pt modelId="{5B98D9CA-9FDF-44BD-98EC-0F6E2E37923A}" type="sibTrans" cxnId="{AFAA54E3-514A-4D36-807E-9FBD4120AF30}">
      <dgm:prSet/>
      <dgm:spPr/>
      <dgm:t>
        <a:bodyPr rtlCol="0"/>
        <a:lstStyle/>
        <a:p>
          <a:pPr rtl="0"/>
          <a:endParaRPr lang="en-US"/>
        </a:p>
      </dgm:t>
    </dgm:pt>
    <dgm:pt modelId="{BC2DF43D-A878-4B6A-B15F-7FFBED6EC842}">
      <dgm:prSet phldrT="[Text]"/>
      <dgm:spPr/>
      <dgm:t>
        <a:bodyPr rtlCol="0"/>
        <a:lstStyle/>
        <a:p>
          <a:pPr rtl="0"/>
          <a:r>
            <a:rPr lang="tr-TR" noProof="0" dirty="0" smtClean="0"/>
            <a:t>Şimdi</a:t>
          </a:r>
          <a:endParaRPr lang="tr-TR" noProof="0" dirty="0"/>
        </a:p>
      </dgm:t>
    </dgm:pt>
    <dgm:pt modelId="{17DD7635-F2DC-43BE-A312-49946A09DBA4}" type="parTrans" cxnId="{5C40F758-5264-4653-AF57-ED244AC8F3A3}">
      <dgm:prSet/>
      <dgm:spPr/>
      <dgm:t>
        <a:bodyPr rtlCol="0"/>
        <a:lstStyle/>
        <a:p>
          <a:pPr rtl="0"/>
          <a:endParaRPr lang="en-US"/>
        </a:p>
      </dgm:t>
    </dgm:pt>
    <dgm:pt modelId="{E6A990DC-0228-4E23-ABC6-C9EE879B9A00}" type="sibTrans" cxnId="{5C40F758-5264-4653-AF57-ED244AC8F3A3}">
      <dgm:prSet/>
      <dgm:spPr/>
      <dgm:t>
        <a:bodyPr rtlCol="0"/>
        <a:lstStyle/>
        <a:p>
          <a:pPr rtl="0"/>
          <a:endParaRPr lang="en-US"/>
        </a:p>
      </dgm:t>
    </dgm:pt>
    <dgm:pt modelId="{175F1DAC-7B7E-4D09-8DB8-99368C0C72D4}" type="pres">
      <dgm:prSet presAssocID="{62584336-D0B1-4B0E-BA5C-55B2CED1D39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C01A5B2-67EA-4686-B86C-CBFC598D5477}" type="pres">
      <dgm:prSet presAssocID="{62584336-D0B1-4B0E-BA5C-55B2CED1D394}" presName="radial" presStyleCnt="0">
        <dgm:presLayoutVars>
          <dgm:animLvl val="ctr"/>
        </dgm:presLayoutVars>
      </dgm:prSet>
      <dgm:spPr/>
    </dgm:pt>
    <dgm:pt modelId="{D4E6F5B5-CA2C-475F-A4B6-5AB59CD1A7CA}" type="pres">
      <dgm:prSet presAssocID="{E1F87E0E-FF3E-47D3-BFF3-1936BDC1B9A7}" presName="centerShape" presStyleLbl="vennNode1" presStyleIdx="0" presStyleCnt="4" custLinFactNeighborX="1519" custLinFactNeighborY="-1519"/>
      <dgm:spPr/>
      <dgm:t>
        <a:bodyPr/>
        <a:lstStyle/>
        <a:p>
          <a:endParaRPr lang="tr-TR"/>
        </a:p>
      </dgm:t>
    </dgm:pt>
    <dgm:pt modelId="{E7BFA9EE-B858-4016-80BA-575963560F75}" type="pres">
      <dgm:prSet presAssocID="{2356E178-4180-471B-A95D-2442FCF758CB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255F1BD-E04A-41BF-B64D-B06E6D0468D8}" type="pres">
      <dgm:prSet presAssocID="{D6369594-53CA-4743-BFF7-C2D904DA742C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0DEE663-04E6-49D6-A3C7-F8FB5F8BE33B}" type="pres">
      <dgm:prSet presAssocID="{BC2DF43D-A878-4B6A-B15F-7FFBED6EC842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C40F758-5264-4653-AF57-ED244AC8F3A3}" srcId="{E1F87E0E-FF3E-47D3-BFF3-1936BDC1B9A7}" destId="{BC2DF43D-A878-4B6A-B15F-7FFBED6EC842}" srcOrd="2" destOrd="0" parTransId="{17DD7635-F2DC-43BE-A312-49946A09DBA4}" sibTransId="{E6A990DC-0228-4E23-ABC6-C9EE879B9A00}"/>
    <dgm:cxn modelId="{C7C97B5A-DAB0-425D-8190-7B36D881A196}" type="presOf" srcId="{2356E178-4180-471B-A95D-2442FCF758CB}" destId="{E7BFA9EE-B858-4016-80BA-575963560F75}" srcOrd="0" destOrd="0" presId="urn:microsoft.com/office/officeart/2005/8/layout/radial3"/>
    <dgm:cxn modelId="{3D751365-FC4E-4999-8138-5C7B52A6F84F}" srcId="{E1F87E0E-FF3E-47D3-BFF3-1936BDC1B9A7}" destId="{2356E178-4180-471B-A95D-2442FCF758CB}" srcOrd="0" destOrd="0" parTransId="{28637787-CABB-4AAD-B4EC-042A0B395341}" sibTransId="{419F9E5C-97BF-4A9A-8E09-71B55289B3AE}"/>
    <dgm:cxn modelId="{A1085363-045E-4F47-B723-8682EAC9231F}" type="presOf" srcId="{E1F87E0E-FF3E-47D3-BFF3-1936BDC1B9A7}" destId="{D4E6F5B5-CA2C-475F-A4B6-5AB59CD1A7CA}" srcOrd="0" destOrd="0" presId="urn:microsoft.com/office/officeart/2005/8/layout/radial3"/>
    <dgm:cxn modelId="{AEE98D22-A9F2-4255-AFB6-A0ED2CB1873F}" type="presOf" srcId="{D6369594-53CA-4743-BFF7-C2D904DA742C}" destId="{3255F1BD-E04A-41BF-B64D-B06E6D0468D8}" srcOrd="0" destOrd="0" presId="urn:microsoft.com/office/officeart/2005/8/layout/radial3"/>
    <dgm:cxn modelId="{CCE7D73C-2F15-4D9E-9FC7-CDC0102E98DD}" type="presOf" srcId="{BC2DF43D-A878-4B6A-B15F-7FFBED6EC842}" destId="{E0DEE663-04E6-49D6-A3C7-F8FB5F8BE33B}" srcOrd="0" destOrd="0" presId="urn:microsoft.com/office/officeart/2005/8/layout/radial3"/>
    <dgm:cxn modelId="{BAFD616A-48D4-4CE2-BE90-B473CBD27401}" type="presOf" srcId="{62584336-D0B1-4B0E-BA5C-55B2CED1D394}" destId="{175F1DAC-7B7E-4D09-8DB8-99368C0C72D4}" srcOrd="0" destOrd="0" presId="urn:microsoft.com/office/officeart/2005/8/layout/radial3"/>
    <dgm:cxn modelId="{98FD00BD-2599-433A-AC2F-14A7D52BA766}" srcId="{62584336-D0B1-4B0E-BA5C-55B2CED1D394}" destId="{E1F87E0E-FF3E-47D3-BFF3-1936BDC1B9A7}" srcOrd="0" destOrd="0" parTransId="{169E7CD4-95A5-4EA3-A305-1668AA4A744D}" sibTransId="{9C10DDF3-A40F-4978-A049-EE2D16408C99}"/>
    <dgm:cxn modelId="{AFAA54E3-514A-4D36-807E-9FBD4120AF30}" srcId="{E1F87E0E-FF3E-47D3-BFF3-1936BDC1B9A7}" destId="{D6369594-53CA-4743-BFF7-C2D904DA742C}" srcOrd="1" destOrd="0" parTransId="{5433BCDE-D01B-4C43-9770-3BCF6A203491}" sibTransId="{5B98D9CA-9FDF-44BD-98EC-0F6E2E37923A}"/>
    <dgm:cxn modelId="{322F8310-51C0-41AC-BA86-878469AEE493}" type="presParOf" srcId="{175F1DAC-7B7E-4D09-8DB8-99368C0C72D4}" destId="{1C01A5B2-67EA-4686-B86C-CBFC598D5477}" srcOrd="0" destOrd="0" presId="urn:microsoft.com/office/officeart/2005/8/layout/radial3"/>
    <dgm:cxn modelId="{FB900D26-307F-470A-A5A9-AF75A570F909}" type="presParOf" srcId="{1C01A5B2-67EA-4686-B86C-CBFC598D5477}" destId="{D4E6F5B5-CA2C-475F-A4B6-5AB59CD1A7CA}" srcOrd="0" destOrd="0" presId="urn:microsoft.com/office/officeart/2005/8/layout/radial3"/>
    <dgm:cxn modelId="{1DC02741-8F5F-446C-82F9-5DEE6810631E}" type="presParOf" srcId="{1C01A5B2-67EA-4686-B86C-CBFC598D5477}" destId="{E7BFA9EE-B858-4016-80BA-575963560F75}" srcOrd="1" destOrd="0" presId="urn:microsoft.com/office/officeart/2005/8/layout/radial3"/>
    <dgm:cxn modelId="{E4CFE2F0-8814-4D45-A112-66C25B52A3B9}" type="presParOf" srcId="{1C01A5B2-67EA-4686-B86C-CBFC598D5477}" destId="{3255F1BD-E04A-41BF-B64D-B06E6D0468D8}" srcOrd="2" destOrd="0" presId="urn:microsoft.com/office/officeart/2005/8/layout/radial3"/>
    <dgm:cxn modelId="{E7218E32-519A-4638-B5DB-B4F82BB06877}" type="presParOf" srcId="{1C01A5B2-67EA-4686-B86C-CBFC598D5477}" destId="{E0DEE663-04E6-49D6-A3C7-F8FB5F8BE33B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E6F5B5-CA2C-475F-A4B6-5AB59CD1A7CA}">
      <dsp:nvSpPr>
        <dsp:cNvPr id="0" name=""/>
        <dsp:cNvSpPr/>
      </dsp:nvSpPr>
      <dsp:spPr>
        <a:xfrm>
          <a:off x="1140121" y="1198876"/>
          <a:ext cx="2624086" cy="262408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rtlCol="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noProof="0" dirty="0" smtClean="0"/>
            <a:t>BAĞLAM</a:t>
          </a:r>
          <a:endParaRPr lang="tr-TR" sz="3600" kern="1200" noProof="0" dirty="0"/>
        </a:p>
      </dsp:txBody>
      <dsp:txXfrm>
        <a:off x="1140121" y="1198876"/>
        <a:ext cx="2624086" cy="2624086"/>
      </dsp:txXfrm>
    </dsp:sp>
    <dsp:sp modelId="{E7BFA9EE-B858-4016-80BA-575963560F75}">
      <dsp:nvSpPr>
        <dsp:cNvPr id="0" name=""/>
        <dsp:cNvSpPr/>
      </dsp:nvSpPr>
      <dsp:spPr>
        <a:xfrm>
          <a:off x="1744278" y="199549"/>
          <a:ext cx="1312043" cy="131204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noProof="0" dirty="0" smtClean="0"/>
            <a:t>Geçmiş</a:t>
          </a:r>
          <a:endParaRPr lang="tr-TR" sz="2000" kern="1200" noProof="0" dirty="0"/>
        </a:p>
      </dsp:txBody>
      <dsp:txXfrm>
        <a:off x="1744278" y="199549"/>
        <a:ext cx="1312043" cy="1312043"/>
      </dsp:txXfrm>
    </dsp:sp>
    <dsp:sp modelId="{3255F1BD-E04A-41BF-B64D-B06E6D0468D8}">
      <dsp:nvSpPr>
        <dsp:cNvPr id="0" name=""/>
        <dsp:cNvSpPr/>
      </dsp:nvSpPr>
      <dsp:spPr>
        <a:xfrm>
          <a:off x="3222768" y="2760370"/>
          <a:ext cx="1312043" cy="131204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noProof="0" dirty="0" smtClean="0"/>
            <a:t>Gelecek</a:t>
          </a:r>
          <a:endParaRPr lang="tr-TR" sz="2000" kern="1200" noProof="0" dirty="0"/>
        </a:p>
      </dsp:txBody>
      <dsp:txXfrm>
        <a:off x="3222768" y="2760370"/>
        <a:ext cx="1312043" cy="1312043"/>
      </dsp:txXfrm>
    </dsp:sp>
    <dsp:sp modelId="{E0DEE663-04E6-49D6-A3C7-F8FB5F8BE33B}">
      <dsp:nvSpPr>
        <dsp:cNvPr id="0" name=""/>
        <dsp:cNvSpPr/>
      </dsp:nvSpPr>
      <dsp:spPr>
        <a:xfrm>
          <a:off x="265788" y="2760370"/>
          <a:ext cx="1312043" cy="131204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noProof="0" dirty="0" smtClean="0"/>
            <a:t>Şimdi</a:t>
          </a:r>
          <a:endParaRPr lang="tr-TR" sz="2000" kern="1200" noProof="0" dirty="0"/>
        </a:p>
      </dsp:txBody>
      <dsp:txXfrm>
        <a:off x="265788" y="2760370"/>
        <a:ext cx="1312043" cy="1312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18B03FF-81F5-4C61-8317-E81EC9E4BD46}" type="datetime1">
              <a:rPr lang="tr-TR" smtClean="0"/>
              <a:pPr rtl="0"/>
              <a:t>17.09.2019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ECC13BC-7B25-4F73-A396-556C8ADEDC69}" type="datetime1">
              <a:rPr lang="tr-TR" smtClean="0"/>
              <a:pPr rtl="0"/>
              <a:t>17.09.2019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C0B30D-C07A-425B-A90C-BA7BEB191079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tr-TR" smtClean="0"/>
              <a:pPr rtl="0"/>
              <a:t>1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487580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tr-TR" smtClean="0"/>
              <a:pPr rtl="0"/>
              <a:t>2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51089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tr-TR" smtClean="0"/>
              <a:pPr rtl="0"/>
              <a:t>3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816334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tr-TR" smtClean="0"/>
              <a:pPr rtl="0"/>
              <a:t>5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76297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smtClean="0"/>
              <a:t>Asıl alt başlık stilini düzenlemek için tıklatın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749187-D14C-4129-8ADD-AA7420479312}" type="datetime1">
              <a:rPr lang="tr-TR" smtClean="0"/>
              <a:pPr rtl="0"/>
              <a:t>17.09.2019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7E88B1-51DB-48C4-9776-8C6080110E65}" type="datetime1">
              <a:rPr lang="tr-TR" smtClean="0"/>
              <a:pPr rtl="0"/>
              <a:t>17.09.2019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DAF0A0-020F-46CE-A7BB-048D690BFAD7}" type="datetime1">
              <a:rPr lang="tr-TR" smtClean="0"/>
              <a:pPr rtl="0"/>
              <a:t>17.09.2019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=""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5549FF-5A50-40C0-8B41-163903A277A5}" type="datetime1">
              <a:rPr lang="tr-TR" smtClean="0"/>
              <a:pPr rtl="0"/>
              <a:t>17.09.2019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E92B1A-8EAF-408E-B16C-100DFDAF52F4}" type="datetime1">
              <a:rPr lang="tr-TR" smtClean="0"/>
              <a:pPr rtl="0"/>
              <a:t>17.09.2019</a:t>
            </a:fld>
            <a:endParaRPr lang="tr-TR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EFF51B-1DA9-404D-9635-4E1138D48E85}" type="datetime1">
              <a:rPr lang="tr-TR" smtClean="0"/>
              <a:pPr rtl="0"/>
              <a:t>17.09.2019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C7F3C4-AF72-493C-869A-C6746AEA044B}" type="datetime1">
              <a:rPr lang="tr-TR" smtClean="0"/>
              <a:pPr rtl="0"/>
              <a:t>17.09.2019</a:t>
            </a:fld>
            <a:endParaRPr lang="tr-TR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  <a:p>
            <a:pPr lvl="1" rtl="0"/>
            <a:r>
              <a:rPr lang="tr-TR" smtClean="0"/>
              <a:t>İkinci düzey</a:t>
            </a:r>
          </a:p>
          <a:p>
            <a:pPr lvl="2" rtl="0"/>
            <a:r>
              <a:rPr lang="tr-TR" smtClean="0"/>
              <a:t>Üçüncü düzey</a:t>
            </a:r>
          </a:p>
          <a:p>
            <a:pPr lvl="3" rtl="0"/>
            <a:r>
              <a:rPr lang="tr-TR" smtClean="0"/>
              <a:t>Dördüncü düzey</a:t>
            </a:r>
          </a:p>
          <a:p>
            <a:pPr lvl="4" rtl="0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8D5BD6-4C81-472C-A911-367AA54B596B}" type="datetime1">
              <a:rPr lang="tr-TR" smtClean="0"/>
              <a:pPr rtl="0"/>
              <a:t>17.09.2019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Resim Yer Tutucusu 2" descr="Resim eklemek için boş yer tutucu. Yer tutucuya tıklayın ve eklemek istediğiniz resmi seçin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=""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E97FD48-BD26-4F92-A96D-DC2D188FC4D1}" type="datetime1">
              <a:rPr lang="tr-TR" smtClean="0"/>
              <a:pPr rtl="0"/>
              <a:t>17.09.2019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9929446" cy="1464906"/>
          </a:xfrm>
        </p:spPr>
        <p:txBody>
          <a:bodyPr rtlCol="0"/>
          <a:lstStyle/>
          <a:p>
            <a:pPr rtl="0"/>
            <a:r>
              <a:rPr lang="tr-TR" dirty="0" smtClean="0">
                <a:latin typeface="Adobe Devanagari" pitchFamily="18" charset="0"/>
                <a:cs typeface="Adobe Devanagari" pitchFamily="18" charset="0"/>
              </a:rPr>
              <a:t>KAVRAMSAL NETLİK MODELİ (</a:t>
            </a:r>
            <a:r>
              <a:rPr lang="tr-TR" dirty="0" err="1" smtClean="0">
                <a:latin typeface="Adobe Devanagari" pitchFamily="18" charset="0"/>
                <a:cs typeface="Adobe Devanagari" pitchFamily="18" charset="0"/>
              </a:rPr>
              <a:t>CCm</a:t>
            </a:r>
            <a:r>
              <a:rPr lang="tr-TR" dirty="0" smtClean="0">
                <a:latin typeface="Adobe Devanagari" pitchFamily="18" charset="0"/>
                <a:cs typeface="Adobe Devanagari" pitchFamily="18" charset="0"/>
              </a:rPr>
              <a:t>)</a:t>
            </a:r>
            <a:endParaRPr lang="tr-TR" dirty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tr-TR" dirty="0" smtClean="0">
                <a:latin typeface="Adobe Devanagari" pitchFamily="18" charset="0"/>
                <a:cs typeface="Adobe Devanagari" pitchFamily="18" charset="0"/>
              </a:rPr>
              <a:t>                                               </a:t>
            </a:r>
            <a:endParaRPr lang="tr-TR" dirty="0"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5. Etkili Pedagoji Basamağı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43354" y="1904999"/>
            <a:ext cx="10339754" cy="4271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Bu basamak ele alınan kavramın eğitim ortamına nasıl, hangi anlayış, yaklaşım/yöntem/teknikle transfer edileceği hususu üzerinde durulan basamaktır.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Kavramın öğrencinin zihninde netleşebilmesi için nasıl bir pedagojik desteğe ihtiyaç vardır? </a:t>
            </a:r>
            <a:r>
              <a:rPr lang="tr-TR" dirty="0"/>
              <a:t>s</a:t>
            </a:r>
            <a:r>
              <a:rPr lang="tr-TR" dirty="0" smtClean="0"/>
              <a:t>orusuna cevap verdiğimiz basamaktır.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Bu </a:t>
            </a:r>
            <a:r>
              <a:rPr lang="tr-TR" dirty="0" smtClean="0"/>
              <a:t>basamak yardımıyla öğretmen öğrencilerinde, inançları </a:t>
            </a:r>
            <a:r>
              <a:rPr lang="tr-TR" dirty="0"/>
              <a:t>ve </a:t>
            </a:r>
            <a:r>
              <a:rPr lang="tr-TR" dirty="0" smtClean="0"/>
              <a:t>yaşamları arasında bütünlük gözetmeleri yönünde bir farkındalık uyandırmayı hedeflemektedir.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Öğretmenler bu basamakta, </a:t>
            </a:r>
            <a:r>
              <a:rPr lang="tr-TR" dirty="0"/>
              <a:t>her </a:t>
            </a:r>
            <a:r>
              <a:rPr lang="tr-TR" dirty="0" smtClean="0"/>
              <a:t>bir insan tekinin bireysel </a:t>
            </a:r>
            <a:r>
              <a:rPr lang="tr-TR" dirty="0"/>
              <a:t>özgünlüğünü anlamak için büyük resmin doğru göründüğünden emin </a:t>
            </a:r>
            <a:r>
              <a:rPr lang="tr-TR" dirty="0" smtClean="0"/>
              <a:t>olmalı,</a:t>
            </a:r>
          </a:p>
          <a:p>
            <a:pPr marL="0" indent="0">
              <a:buNone/>
            </a:pPr>
            <a:r>
              <a:rPr lang="tr-TR" dirty="0" smtClean="0"/>
              <a:t>böylelikle,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 insanların </a:t>
            </a:r>
            <a:r>
              <a:rPr lang="tr-TR" dirty="0"/>
              <a:t>tek bir hikâyeden daha </a:t>
            </a:r>
            <a:r>
              <a:rPr lang="tr-TR" dirty="0" smtClean="0"/>
              <a:t>fazla anlam taşıdığını ortaya koymalıdır. </a:t>
            </a:r>
          </a:p>
          <a:p>
            <a:pPr marL="0" indent="0">
              <a:buNone/>
            </a:pPr>
            <a:r>
              <a:rPr lang="tr-TR" dirty="0" smtClean="0"/>
              <a:t>Öğretmenler ve öğrenciler  bu yolla, «insan </a:t>
            </a:r>
            <a:r>
              <a:rPr lang="tr-TR" dirty="0" err="1" smtClean="0"/>
              <a:t>olma»nın</a:t>
            </a:r>
            <a:r>
              <a:rPr lang="tr-TR" dirty="0" smtClean="0"/>
              <a:t> </a:t>
            </a:r>
            <a:r>
              <a:rPr lang="tr-TR" dirty="0"/>
              <a:t>tam olarak ne anlama geldiğine dair deneyimlerini </a:t>
            </a:r>
            <a:r>
              <a:rPr lang="tr-TR" dirty="0" smtClean="0"/>
              <a:t>zenginleştirebilirler.</a:t>
            </a: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  <p:sp>
        <p:nvSpPr>
          <p:cNvPr id="7" name="Sağa Bükülü Ok 6"/>
          <p:cNvSpPr/>
          <p:nvPr/>
        </p:nvSpPr>
        <p:spPr>
          <a:xfrm>
            <a:off x="773723" y="5228492"/>
            <a:ext cx="269631" cy="42203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66131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7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0985" y="0"/>
            <a:ext cx="4800600" cy="198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24" y="1207477"/>
            <a:ext cx="5838091" cy="203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79785"/>
            <a:ext cx="6037386" cy="2520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877" y="3640015"/>
            <a:ext cx="7408986" cy="341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84189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Kavramsal Netlik Modeli (</a:t>
            </a:r>
            <a:r>
              <a:rPr lang="tr-TR" dirty="0" err="1" smtClean="0"/>
              <a:t>CCm</a:t>
            </a:r>
            <a:r>
              <a:rPr lang="tr-TR" dirty="0" smtClean="0"/>
              <a:t>)’</a:t>
            </a:r>
            <a:r>
              <a:rPr lang="tr-TR" dirty="0" err="1" smtClean="0"/>
              <a:t>nin</a:t>
            </a:r>
            <a:r>
              <a:rPr lang="tr-TR" dirty="0" smtClean="0"/>
              <a:t> Basamakları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tr-TR" dirty="0" smtClean="0"/>
              <a:t>Mevcut durum üzerinde derinlemesine düşünmek</a:t>
            </a:r>
          </a:p>
          <a:p>
            <a:pPr rtl="0"/>
            <a:r>
              <a:rPr lang="tr-TR" dirty="0" smtClean="0"/>
              <a:t>Metin-bağlam ilişkisini keşfetmek</a:t>
            </a:r>
          </a:p>
          <a:p>
            <a:r>
              <a:rPr lang="tr-TR" dirty="0" smtClean="0"/>
              <a:t>Kişisel gelişim üzerinde </a:t>
            </a:r>
            <a:r>
              <a:rPr lang="tr-TR" dirty="0"/>
              <a:t>derinlemesine </a:t>
            </a:r>
            <a:r>
              <a:rPr lang="tr-TR" dirty="0" smtClean="0"/>
              <a:t>düşünmek</a:t>
            </a:r>
          </a:p>
          <a:p>
            <a:r>
              <a:rPr lang="tr-TR" dirty="0" smtClean="0"/>
              <a:t>Ortak iyi </a:t>
            </a:r>
            <a:r>
              <a:rPr lang="tr-TR" dirty="0"/>
              <a:t>için derinlemesine </a:t>
            </a:r>
            <a:r>
              <a:rPr lang="tr-TR" dirty="0" smtClean="0"/>
              <a:t>düşünmek</a:t>
            </a:r>
          </a:p>
          <a:p>
            <a:pPr rtl="0"/>
            <a:r>
              <a:rPr lang="tr-TR" dirty="0" smtClean="0"/>
              <a:t>İçeriğin etkili bir pedagoji ile bütünleştirilmesi</a:t>
            </a:r>
          </a:p>
          <a:p>
            <a:pPr marL="0" indent="0" rtl="0">
              <a:buNone/>
            </a:pPr>
            <a:endParaRPr lang="tr-TR" dirty="0" smtClean="0"/>
          </a:p>
          <a:p>
            <a:pPr rtl="0"/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1. Mevcut Durum/Dinsel Hazır Oluş Basamağı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781908"/>
            <a:ext cx="10058400" cy="471267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Bu basamak  «</a:t>
            </a:r>
            <a:r>
              <a:rPr lang="tr-TR" b="1" dirty="0" smtClean="0"/>
              <a:t>mevcut durum üzerinde düşünme/ötekiyle öğrenme</a:t>
            </a:r>
            <a:r>
              <a:rPr lang="tr-TR" dirty="0" smtClean="0"/>
              <a:t>» basamağıdır. </a:t>
            </a:r>
          </a:p>
          <a:p>
            <a:pPr marL="0" indent="0">
              <a:buNone/>
            </a:pPr>
            <a:r>
              <a:rPr lang="tr-TR" dirty="0" smtClean="0"/>
              <a:t>Bu aşama öğrencilerin</a:t>
            </a:r>
            <a:r>
              <a:rPr lang="tr-TR" dirty="0"/>
              <a:t>;</a:t>
            </a:r>
            <a:endParaRPr lang="tr-T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h</a:t>
            </a:r>
            <a:r>
              <a:rPr lang="tr-TR" dirty="0" smtClean="0"/>
              <a:t>âlihazırda sahip </a:t>
            </a:r>
            <a:r>
              <a:rPr lang="tr-TR" dirty="0"/>
              <a:t>oldukları ön </a:t>
            </a:r>
            <a:r>
              <a:rPr lang="tr-TR" dirty="0" smtClean="0"/>
              <a:t>bilgileri,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 </a:t>
            </a:r>
            <a:r>
              <a:rPr lang="tr-TR" dirty="0"/>
              <a:t>yaşam </a:t>
            </a:r>
            <a:r>
              <a:rPr lang="tr-TR" dirty="0" smtClean="0"/>
              <a:t>deneyimlerini,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ortak </a:t>
            </a:r>
            <a:r>
              <a:rPr lang="tr-TR" dirty="0"/>
              <a:t>davranış </a:t>
            </a:r>
            <a:r>
              <a:rPr lang="tr-TR" dirty="0" smtClean="0"/>
              <a:t>kurallarını,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 </a:t>
            </a:r>
            <a:r>
              <a:rPr lang="tr-TR" dirty="0"/>
              <a:t>konuyla ilgili </a:t>
            </a:r>
            <a:r>
              <a:rPr lang="tr-TR" dirty="0" smtClean="0"/>
              <a:t>duygu </a:t>
            </a:r>
            <a:r>
              <a:rPr lang="tr-TR" dirty="0"/>
              <a:t>ve </a:t>
            </a:r>
            <a:r>
              <a:rPr lang="tr-TR" dirty="0" smtClean="0"/>
              <a:t>eylemlerini</a:t>
            </a:r>
          </a:p>
          <a:p>
            <a:pPr marL="0" indent="0">
              <a:buNone/>
            </a:pPr>
            <a:r>
              <a:rPr lang="tr-TR" dirty="0"/>
              <a:t>o</a:t>
            </a:r>
            <a:r>
              <a:rPr lang="tr-TR" dirty="0" smtClean="0"/>
              <a:t>rtaya çıkardıkları bir aşamadır. 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5857341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0245" y="175846"/>
            <a:ext cx="9741877" cy="399756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sz="12800" dirty="0">
                <a:latin typeface="+mj-lt"/>
                <a:cs typeface="Adobe Devanagari" pitchFamily="18" charset="0"/>
              </a:rPr>
              <a:t>Bunu yaparken de öğrenciler;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12800" dirty="0">
                <a:latin typeface="+mj-lt"/>
                <a:cs typeface="Adobe Devanagari" pitchFamily="18" charset="0"/>
              </a:rPr>
              <a:t>konuyla ilgili ortak anlayış ve uygulamaları açıklamaya,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12800" dirty="0">
                <a:latin typeface="+mj-lt"/>
                <a:cs typeface="Adobe Devanagari" pitchFamily="18" charset="0"/>
              </a:rPr>
              <a:t> </a:t>
            </a:r>
            <a:r>
              <a:rPr lang="tr-TR" sz="12800" dirty="0" smtClean="0">
                <a:latin typeface="+mj-lt"/>
                <a:cs typeface="Adobe Devanagari" pitchFamily="18" charset="0"/>
              </a:rPr>
              <a:t>kendi anlayışlarının </a:t>
            </a:r>
            <a:r>
              <a:rPr lang="tr-TR" sz="12800" dirty="0">
                <a:latin typeface="+mj-lt"/>
                <a:cs typeface="Adobe Devanagari" pitchFamily="18" charset="0"/>
              </a:rPr>
              <a:t>delillerinin ne olduğunu,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12800" dirty="0">
                <a:latin typeface="+mj-lt"/>
                <a:cs typeface="Adobe Devanagari" pitchFamily="18" charset="0"/>
              </a:rPr>
              <a:t>anlayışlarını ve davranışları hangi deneyimlerinin desteklediğini </a:t>
            </a:r>
          </a:p>
          <a:p>
            <a:pPr marL="0" indent="0">
              <a:buNone/>
            </a:pPr>
            <a:r>
              <a:rPr lang="tr-TR" sz="12800" dirty="0">
                <a:latin typeface="+mj-lt"/>
                <a:cs typeface="Adobe Devanagari" pitchFamily="18" charset="0"/>
              </a:rPr>
              <a:t>sorgulamaya çalışırlar.</a:t>
            </a:r>
          </a:p>
          <a:p>
            <a:pPr marL="0" indent="0">
              <a:buNone/>
            </a:pPr>
            <a:endParaRPr lang="tr-TR" sz="12800" dirty="0">
              <a:latin typeface="+mj-lt"/>
              <a:cs typeface="Adobe Devanagari" pitchFamily="18" charset="0"/>
            </a:endParaRPr>
          </a:p>
          <a:p>
            <a:pPr marL="0" indent="0" algn="just">
              <a:buNone/>
            </a:pPr>
            <a:r>
              <a:rPr lang="tr-TR" sz="12800" dirty="0" smtClean="0">
                <a:latin typeface="+mj-lt"/>
                <a:cs typeface="Adobe Devanagari" pitchFamily="18" charset="0"/>
              </a:rPr>
              <a:t>Kısacası </a:t>
            </a:r>
            <a:r>
              <a:rPr lang="tr-TR" sz="12800" dirty="0">
                <a:latin typeface="+mj-lt"/>
                <a:cs typeface="Adobe Devanagari" pitchFamily="18" charset="0"/>
              </a:rPr>
              <a:t>bu aşama, </a:t>
            </a:r>
            <a:r>
              <a:rPr lang="tr-TR" sz="12800" dirty="0" smtClean="0">
                <a:latin typeface="+mj-lt"/>
                <a:cs typeface="Adobe Devanagari" pitchFamily="18" charset="0"/>
              </a:rPr>
              <a:t>öğrencilere üzerinde düşünecekleri bir zemin sağlama </a:t>
            </a:r>
            <a:r>
              <a:rPr lang="tr-TR" sz="12800" dirty="0">
                <a:latin typeface="+mj-lt"/>
                <a:cs typeface="Adobe Devanagari" pitchFamily="18" charset="0"/>
              </a:rPr>
              <a:t>ve </a:t>
            </a:r>
            <a:r>
              <a:rPr lang="tr-TR" sz="12800" dirty="0" smtClean="0">
                <a:latin typeface="+mj-lt"/>
                <a:cs typeface="Adobe Devanagari" pitchFamily="18" charset="0"/>
              </a:rPr>
              <a:t>onları konfor alanlarından </a:t>
            </a:r>
            <a:r>
              <a:rPr lang="tr-TR" sz="12800" dirty="0">
                <a:latin typeface="+mj-lt"/>
                <a:cs typeface="Adobe Devanagari" pitchFamily="18" charset="0"/>
              </a:rPr>
              <a:t>uzaklaştırmak </a:t>
            </a:r>
            <a:r>
              <a:rPr lang="tr-TR" sz="12800" dirty="0" smtClean="0">
                <a:latin typeface="+mj-lt"/>
                <a:cs typeface="Adobe Devanagari" pitchFamily="18" charset="0"/>
              </a:rPr>
              <a:t>amacıyla </a:t>
            </a:r>
            <a:r>
              <a:rPr lang="tr-TR" sz="12800" dirty="0">
                <a:latin typeface="+mj-lt"/>
                <a:cs typeface="Adobe Devanagari" pitchFamily="18" charset="0"/>
              </a:rPr>
              <a:t>mevcut başarılardan hazır cevaplar ve </a:t>
            </a:r>
            <a:r>
              <a:rPr lang="tr-TR" sz="12800" dirty="0" smtClean="0">
                <a:latin typeface="+mj-lt"/>
                <a:cs typeface="Adobe Devanagari" pitchFamily="18" charset="0"/>
              </a:rPr>
              <a:t>ilhamlar </a:t>
            </a:r>
            <a:r>
              <a:rPr lang="tr-TR" sz="12800" dirty="0">
                <a:latin typeface="+mj-lt"/>
                <a:cs typeface="Adobe Devanagari" pitchFamily="18" charset="0"/>
              </a:rPr>
              <a:t>toplama aşamasıdır. </a:t>
            </a:r>
            <a:endParaRPr lang="tr-TR" sz="12800" dirty="0" smtClean="0">
              <a:latin typeface="+mj-lt"/>
              <a:cs typeface="Adobe Devanagari" pitchFamily="18" charset="0"/>
            </a:endParaRP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4" name="Sağa Bükülü Ok 3"/>
          <p:cNvSpPr/>
          <p:nvPr/>
        </p:nvSpPr>
        <p:spPr>
          <a:xfrm>
            <a:off x="474783" y="4232026"/>
            <a:ext cx="615461" cy="92612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13087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2. Metin-Bağlam İlişkisi Basamağı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92370" y="2397369"/>
            <a:ext cx="5920154" cy="4271963"/>
          </a:xfrm>
        </p:spPr>
        <p:txBody>
          <a:bodyPr rtlCol="0"/>
          <a:lstStyle/>
          <a:p>
            <a:pPr marL="0" indent="0" algn="just">
              <a:buNone/>
            </a:pPr>
            <a:r>
              <a:rPr lang="tr-TR" dirty="0" smtClean="0"/>
              <a:t>Bu basamak öğrencilerin bağlama dayalı düşünme becerilerini işler hale getirerek onlara metinle sağlıklı bir iletişim kurma yolunu açan basamaktır. Bu basamak ile hedeflenen, öğrencilerin ele alınan kavrama </a:t>
            </a:r>
            <a:r>
              <a:rPr lang="tr-TR" dirty="0"/>
              <a:t>ilişkin tarihsel-eleştirel bir </a:t>
            </a:r>
            <a:r>
              <a:rPr lang="tr-TR" dirty="0" smtClean="0"/>
              <a:t>okuma/analiz yapmalarını sağlamaktır.</a:t>
            </a:r>
          </a:p>
        </p:txBody>
      </p:sp>
      <p:graphicFrame>
        <p:nvGraphicFramePr>
          <p:cNvPr id="5" name="İçerik Yer Tutucusu 4" descr="Bir grup başlığı çevresinde kümelenmiş dört grubu olan radyal venn diyagramı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555278187"/>
              </p:ext>
            </p:extLst>
          </p:nvPr>
        </p:nvGraphicFramePr>
        <p:xfrm>
          <a:off x="6324600" y="1905000"/>
          <a:ext cx="4800600" cy="4271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2131782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2. Metin-Bağlam </a:t>
            </a:r>
            <a:r>
              <a:rPr lang="tr-TR" dirty="0"/>
              <a:t>İlişkisi Basamağı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Kur’an nazil olduğu dönemin insanına ne söylemiştir?</a:t>
            </a:r>
          </a:p>
          <a:p>
            <a:r>
              <a:rPr lang="tr-TR" dirty="0" smtClean="0"/>
              <a:t>Kur’an tarihe nasıl müdahale etmiştir?</a:t>
            </a:r>
          </a:p>
          <a:p>
            <a:r>
              <a:rPr lang="tr-TR" dirty="0" smtClean="0"/>
              <a:t>Kur’an ilk muhatapların zihin dünyasında neyi değiştirmeyi </a:t>
            </a:r>
            <a:r>
              <a:rPr lang="tr-TR" dirty="0"/>
              <a:t>hedeflemiştir</a:t>
            </a:r>
            <a:r>
              <a:rPr lang="tr-TR" dirty="0" smtClean="0"/>
              <a:t>? </a:t>
            </a:r>
            <a:r>
              <a:rPr lang="tr-TR" dirty="0"/>
              <a:t>N</a:t>
            </a:r>
            <a:r>
              <a:rPr lang="tr-TR" dirty="0" smtClean="0"/>
              <a:t>eyi değiştirmiştir? </a:t>
            </a:r>
          </a:p>
          <a:p>
            <a:r>
              <a:rPr lang="tr-TR" dirty="0" smtClean="0"/>
              <a:t>Kur’an’ın bugünün insanına vermek istediği mesaj(</a:t>
            </a:r>
            <a:r>
              <a:rPr lang="tr-TR" dirty="0" err="1" smtClean="0"/>
              <a:t>lar</a:t>
            </a:r>
            <a:r>
              <a:rPr lang="tr-TR" dirty="0" smtClean="0"/>
              <a:t>) ne(</a:t>
            </a:r>
            <a:r>
              <a:rPr lang="tr-TR" dirty="0" err="1" smtClean="0"/>
              <a:t>ler</a:t>
            </a:r>
            <a:r>
              <a:rPr lang="tr-TR" dirty="0" smtClean="0"/>
              <a:t>)</a:t>
            </a:r>
            <a:r>
              <a:rPr lang="tr-TR" dirty="0" err="1" smtClean="0"/>
              <a:t>dir</a:t>
            </a:r>
            <a:r>
              <a:rPr lang="tr-TR" dirty="0" smtClean="0"/>
              <a:t>?</a:t>
            </a:r>
          </a:p>
          <a:p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916" y="1907196"/>
            <a:ext cx="4797968" cy="426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12320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31630" y="0"/>
            <a:ext cx="10058400" cy="1188720"/>
          </a:xfrm>
        </p:spPr>
        <p:txBody>
          <a:bodyPr/>
          <a:lstStyle/>
          <a:p>
            <a:r>
              <a:rPr lang="tr-TR" dirty="0" smtClean="0"/>
              <a:t>3. Kişisel Gelişim Basamağı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88831" y="1611922"/>
            <a:ext cx="4853353" cy="4271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200" b="1" dirty="0"/>
              <a:t>B</a:t>
            </a:r>
            <a:r>
              <a:rPr lang="tr-TR" sz="3200" b="1" dirty="0" smtClean="0"/>
              <a:t>ütün </a:t>
            </a:r>
          </a:p>
          <a:p>
            <a:pPr marL="0" indent="0">
              <a:buNone/>
            </a:pPr>
            <a:r>
              <a:rPr lang="tr-TR" sz="3200" b="1" dirty="0" smtClean="0"/>
              <a:t>     bunlar</a:t>
            </a:r>
          </a:p>
          <a:p>
            <a:pPr marL="0" indent="0">
              <a:buNone/>
            </a:pPr>
            <a:r>
              <a:rPr lang="tr-TR" sz="3200" b="1" dirty="0" smtClean="0"/>
              <a:t>           benim </a:t>
            </a:r>
          </a:p>
          <a:p>
            <a:pPr marL="0" indent="0">
              <a:buNone/>
            </a:pPr>
            <a:r>
              <a:rPr lang="tr-TR" sz="3200" b="1" dirty="0" smtClean="0"/>
              <a:t>                 için </a:t>
            </a:r>
          </a:p>
          <a:p>
            <a:pPr marL="0" indent="0">
              <a:buNone/>
            </a:pPr>
            <a:r>
              <a:rPr lang="tr-TR" sz="3200" b="1" dirty="0" smtClean="0"/>
              <a:t>                     ne </a:t>
            </a:r>
          </a:p>
          <a:p>
            <a:pPr marL="0" indent="0">
              <a:buNone/>
            </a:pPr>
            <a:r>
              <a:rPr lang="tr-TR" sz="3200" b="1" dirty="0" smtClean="0"/>
              <a:t>                         ifade </a:t>
            </a:r>
          </a:p>
          <a:p>
            <a:pPr marL="0" indent="0">
              <a:buNone/>
            </a:pPr>
            <a:r>
              <a:rPr lang="tr-TR" sz="3200" b="1" dirty="0" smtClean="0"/>
              <a:t>                            ediyor</a:t>
            </a:r>
            <a:endParaRPr lang="tr-TR" sz="3200" b="1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827" y="1559169"/>
            <a:ext cx="3186255" cy="464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01839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3. Kişisel Gelişim Basamağı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01969" y="1904999"/>
            <a:ext cx="10421816" cy="4271963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2600" dirty="0" smtClean="0">
                <a:latin typeface="Times New Roman"/>
                <a:ea typeface="Calibri"/>
                <a:cs typeface="Arial"/>
              </a:rPr>
              <a:t>Bu basamak yardımıyla öğrenciler;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/>
              <a:buChar char=""/>
            </a:pPr>
            <a:r>
              <a:rPr lang="en-US" sz="2600" dirty="0" err="1" smtClean="0">
                <a:ea typeface="Calibri"/>
                <a:cs typeface="Arial"/>
              </a:rPr>
              <a:t>Dinin</a:t>
            </a:r>
            <a:r>
              <a:rPr lang="en-US" sz="2600" dirty="0" smtClean="0">
                <a:ea typeface="Calibri"/>
                <a:cs typeface="Arial"/>
              </a:rPr>
              <a:t> </a:t>
            </a:r>
            <a:r>
              <a:rPr lang="en-US" sz="2600" dirty="0" err="1">
                <a:ea typeface="Calibri"/>
                <a:cs typeface="Arial"/>
              </a:rPr>
              <a:t>kişisel</a:t>
            </a:r>
            <a:r>
              <a:rPr lang="en-US" sz="2600" dirty="0">
                <a:ea typeface="Calibri"/>
                <a:cs typeface="Arial"/>
              </a:rPr>
              <a:t> </a:t>
            </a:r>
            <a:r>
              <a:rPr lang="en-US" sz="2600" dirty="0" err="1">
                <a:ea typeface="Calibri"/>
                <a:cs typeface="Arial"/>
              </a:rPr>
              <a:t>gelişimdeki</a:t>
            </a:r>
            <a:r>
              <a:rPr lang="en-US" sz="2600" dirty="0">
                <a:ea typeface="Calibri"/>
                <a:cs typeface="Arial"/>
              </a:rPr>
              <a:t> </a:t>
            </a:r>
            <a:r>
              <a:rPr lang="en-US" sz="2600" dirty="0" err="1">
                <a:ea typeface="Calibri"/>
                <a:cs typeface="Arial"/>
              </a:rPr>
              <a:t>rolünü</a:t>
            </a:r>
            <a:r>
              <a:rPr lang="en-US" sz="2600" dirty="0">
                <a:ea typeface="Calibri"/>
                <a:cs typeface="Arial"/>
              </a:rPr>
              <a:t> </a:t>
            </a:r>
            <a:r>
              <a:rPr lang="en-US" sz="2600" dirty="0" err="1" smtClean="0">
                <a:ea typeface="Calibri"/>
                <a:cs typeface="Arial"/>
              </a:rPr>
              <a:t>arttırma</a:t>
            </a:r>
            <a:r>
              <a:rPr lang="tr-TR" sz="2600" dirty="0" err="1" smtClean="0">
                <a:ea typeface="Calibri"/>
                <a:cs typeface="Arial"/>
              </a:rPr>
              <a:t>nın</a:t>
            </a:r>
            <a:r>
              <a:rPr lang="en-US" sz="2600" dirty="0" smtClean="0">
                <a:ea typeface="Calibri"/>
                <a:cs typeface="Arial"/>
              </a:rPr>
              <a:t> </a:t>
            </a:r>
            <a:r>
              <a:rPr lang="en-US" sz="2600" dirty="0" err="1" smtClean="0">
                <a:ea typeface="Calibri"/>
                <a:cs typeface="Arial"/>
              </a:rPr>
              <a:t>yolları</a:t>
            </a:r>
            <a:r>
              <a:rPr lang="tr-TR" sz="2600" dirty="0" err="1" smtClean="0">
                <a:ea typeface="Calibri"/>
                <a:cs typeface="Arial"/>
              </a:rPr>
              <a:t>nı</a:t>
            </a:r>
            <a:r>
              <a:rPr lang="tr-TR" sz="2600" dirty="0" smtClean="0">
                <a:ea typeface="Calibri"/>
                <a:cs typeface="Arial"/>
              </a:rPr>
              <a:t>,</a:t>
            </a:r>
            <a:r>
              <a:rPr lang="en-US" sz="2600" dirty="0" smtClean="0">
                <a:ea typeface="Calibri"/>
                <a:cs typeface="Arial"/>
              </a:rPr>
              <a:t> </a:t>
            </a:r>
            <a:endParaRPr lang="tr-TR" sz="2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/>
              <a:buChar char=""/>
            </a:pPr>
            <a:r>
              <a:rPr lang="en-US" sz="2600" dirty="0" err="1">
                <a:ea typeface="Calibri"/>
                <a:cs typeface="Arial"/>
              </a:rPr>
              <a:t>Yeryüzünde</a:t>
            </a:r>
            <a:r>
              <a:rPr lang="en-US" sz="2600" dirty="0">
                <a:ea typeface="Calibri"/>
                <a:cs typeface="Arial"/>
              </a:rPr>
              <a:t> </a:t>
            </a:r>
            <a:r>
              <a:rPr lang="en-US" sz="2600" dirty="0" err="1">
                <a:ea typeface="Calibri"/>
                <a:cs typeface="Arial"/>
              </a:rPr>
              <a:t>halife</a:t>
            </a:r>
            <a:r>
              <a:rPr lang="en-US" sz="2600" dirty="0">
                <a:ea typeface="Calibri"/>
                <a:cs typeface="Arial"/>
              </a:rPr>
              <a:t> </a:t>
            </a:r>
            <a:r>
              <a:rPr lang="en-US" sz="2600" dirty="0" err="1">
                <a:ea typeface="Calibri"/>
                <a:cs typeface="Arial"/>
              </a:rPr>
              <a:t>olmanın</a:t>
            </a:r>
            <a:r>
              <a:rPr lang="en-US" sz="2600" dirty="0">
                <a:ea typeface="Calibri"/>
                <a:cs typeface="Arial"/>
              </a:rPr>
              <a:t> </a:t>
            </a:r>
            <a:r>
              <a:rPr lang="en-US" sz="2600" dirty="0" err="1" smtClean="0">
                <a:ea typeface="Calibri"/>
                <a:cs typeface="Arial"/>
              </a:rPr>
              <a:t>anlamı</a:t>
            </a:r>
            <a:r>
              <a:rPr lang="tr-TR" sz="2600" dirty="0" err="1" smtClean="0">
                <a:ea typeface="Calibri"/>
                <a:cs typeface="Arial"/>
              </a:rPr>
              <a:t>nı</a:t>
            </a:r>
            <a:r>
              <a:rPr lang="tr-TR" sz="2600" dirty="0" smtClean="0">
                <a:ea typeface="Calibri"/>
                <a:cs typeface="Arial"/>
              </a:rPr>
              <a:t>,</a:t>
            </a:r>
            <a:r>
              <a:rPr lang="en-US" sz="2600" dirty="0" smtClean="0">
                <a:ea typeface="Calibri"/>
                <a:cs typeface="Arial"/>
              </a:rPr>
              <a:t> </a:t>
            </a:r>
            <a:endParaRPr lang="tr-TR" sz="2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/>
              <a:buChar char=""/>
            </a:pPr>
            <a:r>
              <a:rPr lang="en-US" sz="2600" dirty="0">
                <a:ea typeface="Calibri"/>
                <a:cs typeface="Arial"/>
              </a:rPr>
              <a:t>‘</a:t>
            </a:r>
            <a:r>
              <a:rPr lang="en-US" sz="2600" dirty="0" err="1">
                <a:ea typeface="Calibri"/>
                <a:cs typeface="Arial"/>
              </a:rPr>
              <a:t>Kendini</a:t>
            </a:r>
            <a:r>
              <a:rPr lang="en-US" sz="2600" dirty="0">
                <a:ea typeface="Calibri"/>
                <a:cs typeface="Arial"/>
              </a:rPr>
              <a:t> </a:t>
            </a:r>
            <a:r>
              <a:rPr lang="en-US" sz="2600" dirty="0" err="1">
                <a:ea typeface="Calibri"/>
                <a:cs typeface="Arial"/>
              </a:rPr>
              <a:t>tanıma</a:t>
            </a:r>
            <a:r>
              <a:rPr lang="en-US" sz="2600" dirty="0">
                <a:ea typeface="Calibri"/>
                <a:cs typeface="Arial"/>
              </a:rPr>
              <a:t>’ </a:t>
            </a:r>
            <a:r>
              <a:rPr lang="en-US" sz="2600" dirty="0" err="1">
                <a:ea typeface="Calibri"/>
                <a:cs typeface="Arial"/>
              </a:rPr>
              <a:t>nın</a:t>
            </a:r>
            <a:r>
              <a:rPr lang="en-US" sz="2600" dirty="0">
                <a:ea typeface="Calibri"/>
                <a:cs typeface="Arial"/>
              </a:rPr>
              <a:t> </a:t>
            </a:r>
            <a:r>
              <a:rPr lang="en-US" sz="2600" dirty="0" err="1" smtClean="0">
                <a:ea typeface="Calibri"/>
                <a:cs typeface="Arial"/>
              </a:rPr>
              <a:t>anlamı</a:t>
            </a:r>
            <a:r>
              <a:rPr lang="tr-TR" sz="2600" dirty="0" err="1" smtClean="0">
                <a:ea typeface="Calibri"/>
                <a:cs typeface="Arial"/>
              </a:rPr>
              <a:t>nı</a:t>
            </a:r>
            <a:r>
              <a:rPr lang="tr-TR" sz="2600" dirty="0" smtClean="0">
                <a:ea typeface="Calibri"/>
                <a:cs typeface="Arial"/>
              </a:rPr>
              <a:t>,</a:t>
            </a:r>
            <a:endParaRPr lang="tr-TR" sz="2600" dirty="0"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/>
              <a:buChar char=""/>
            </a:pPr>
            <a:r>
              <a:rPr lang="en-US" sz="2600" dirty="0" err="1">
                <a:ea typeface="Calibri"/>
                <a:cs typeface="Arial"/>
              </a:rPr>
              <a:t>Sosyal</a:t>
            </a:r>
            <a:r>
              <a:rPr lang="en-US" sz="2600" dirty="0">
                <a:ea typeface="Calibri"/>
                <a:cs typeface="Arial"/>
              </a:rPr>
              <a:t> </a:t>
            </a:r>
            <a:r>
              <a:rPr lang="en-US" sz="2600" dirty="0" err="1">
                <a:ea typeface="Calibri"/>
                <a:cs typeface="Arial"/>
              </a:rPr>
              <a:t>veya</a:t>
            </a:r>
            <a:r>
              <a:rPr lang="en-US" sz="2600" dirty="0">
                <a:ea typeface="Calibri"/>
                <a:cs typeface="Arial"/>
              </a:rPr>
              <a:t> </a:t>
            </a:r>
            <a:r>
              <a:rPr lang="en-US" sz="2600" dirty="0" err="1">
                <a:ea typeface="Calibri"/>
                <a:cs typeface="Arial"/>
              </a:rPr>
              <a:t>kültürel</a:t>
            </a:r>
            <a:r>
              <a:rPr lang="en-US" sz="2600" dirty="0">
                <a:ea typeface="Calibri"/>
                <a:cs typeface="Arial"/>
              </a:rPr>
              <a:t> </a:t>
            </a:r>
            <a:r>
              <a:rPr lang="en-US" sz="2600" dirty="0" err="1">
                <a:ea typeface="Calibri"/>
                <a:cs typeface="Arial"/>
              </a:rPr>
              <a:t>davranışlarla</a:t>
            </a:r>
            <a:r>
              <a:rPr lang="en-US" sz="2600" dirty="0">
                <a:ea typeface="Calibri"/>
                <a:cs typeface="Arial"/>
              </a:rPr>
              <a:t> </a:t>
            </a:r>
            <a:r>
              <a:rPr lang="en-US" sz="2600" dirty="0" err="1">
                <a:ea typeface="Calibri"/>
                <a:cs typeface="Arial"/>
              </a:rPr>
              <a:t>kişisel</a:t>
            </a:r>
            <a:r>
              <a:rPr lang="en-US" sz="2600" dirty="0">
                <a:ea typeface="Calibri"/>
                <a:cs typeface="Arial"/>
              </a:rPr>
              <a:t> </a:t>
            </a:r>
            <a:r>
              <a:rPr lang="en-US" sz="2600" dirty="0" err="1">
                <a:ea typeface="Calibri"/>
                <a:cs typeface="Arial"/>
              </a:rPr>
              <a:t>seçimler</a:t>
            </a:r>
            <a:r>
              <a:rPr lang="en-US" sz="2600" dirty="0">
                <a:ea typeface="Calibri"/>
                <a:cs typeface="Arial"/>
              </a:rPr>
              <a:t> </a:t>
            </a:r>
            <a:r>
              <a:rPr lang="en-US" sz="2600" dirty="0" err="1">
                <a:ea typeface="Calibri"/>
                <a:cs typeface="Arial"/>
              </a:rPr>
              <a:t>arasındaki</a:t>
            </a:r>
            <a:r>
              <a:rPr lang="en-US" sz="2600" dirty="0">
                <a:ea typeface="Calibri"/>
                <a:cs typeface="Arial"/>
              </a:rPr>
              <a:t> </a:t>
            </a:r>
            <a:r>
              <a:rPr lang="en-US" sz="2600" dirty="0" err="1" smtClean="0">
                <a:ea typeface="Calibri"/>
                <a:cs typeface="Arial"/>
              </a:rPr>
              <a:t>ilişki</a:t>
            </a:r>
            <a:r>
              <a:rPr lang="tr-TR" sz="2600" dirty="0" err="1" smtClean="0">
                <a:ea typeface="Calibri"/>
                <a:cs typeface="Arial"/>
              </a:rPr>
              <a:t>yi</a:t>
            </a:r>
            <a:endParaRPr lang="tr-TR" sz="2600" dirty="0" smtClean="0">
              <a:ea typeface="Calibri"/>
              <a:cs typeface="Arial"/>
            </a:endParaRPr>
          </a:p>
          <a:p>
            <a:pPr marL="0" lv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2600" dirty="0">
                <a:ea typeface="Calibri"/>
                <a:cs typeface="Arial"/>
              </a:rPr>
              <a:t>k</a:t>
            </a:r>
            <a:r>
              <a:rPr lang="tr-TR" sz="2600" dirty="0" smtClean="0">
                <a:ea typeface="Calibri"/>
                <a:cs typeface="Arial"/>
              </a:rPr>
              <a:t>eşfetme imkanı bulmaktadırlar.</a:t>
            </a:r>
            <a:r>
              <a:rPr lang="en-US" sz="2600" dirty="0" smtClean="0">
                <a:ea typeface="Calibri"/>
                <a:cs typeface="Arial"/>
              </a:rPr>
              <a:t> </a:t>
            </a:r>
            <a:endParaRPr lang="tr-TR" sz="2600" dirty="0">
              <a:ea typeface="Calibri"/>
              <a:cs typeface="Arial"/>
            </a:endParaRPr>
          </a:p>
          <a:p>
            <a:endParaRPr lang="tr-T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923" y="997560"/>
            <a:ext cx="3024553" cy="51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904246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4. «Ortak İyi» Basamağı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66800" y="1905000"/>
            <a:ext cx="4800600" cy="3569678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Bu basamak öğrencilerin;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tüm </a:t>
            </a:r>
            <a:r>
              <a:rPr lang="tr-TR" dirty="0"/>
              <a:t>insanların refahı, hakları ve </a:t>
            </a:r>
            <a:r>
              <a:rPr lang="tr-TR" dirty="0" smtClean="0"/>
              <a:t>saygınlığı,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e</a:t>
            </a:r>
            <a:r>
              <a:rPr lang="tr-TR" dirty="0" smtClean="0"/>
              <a:t>şitliğin </a:t>
            </a:r>
            <a:r>
              <a:rPr lang="tr-TR" dirty="0"/>
              <a:t>kültürel normlar ve uygulamalardan nasıl </a:t>
            </a:r>
            <a:r>
              <a:rPr lang="tr-TR" dirty="0" smtClean="0"/>
              <a:t>etkilendiği</a:t>
            </a:r>
          </a:p>
          <a:p>
            <a:pPr marL="0" indent="0">
              <a:buNone/>
            </a:pPr>
            <a:r>
              <a:rPr lang="tr-TR"/>
              <a:t>g</a:t>
            </a:r>
            <a:r>
              <a:rPr lang="tr-TR" smtClean="0"/>
              <a:t>ibi hususlarında </a:t>
            </a:r>
            <a:r>
              <a:rPr lang="tr-TR" dirty="0" smtClean="0"/>
              <a:t>düşünmeye teşvik edildikleri basamaktır.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Bu düşünme ile öğrenciler;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yaşamın sosyal yönlerine yoğunlaşabilecek,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diğer </a:t>
            </a:r>
            <a:r>
              <a:rPr lang="tr-TR" dirty="0"/>
              <a:t>insanlarla pozitif ilişki kurma ve sürdürme </a:t>
            </a:r>
            <a:r>
              <a:rPr lang="tr-TR" dirty="0" smtClean="0"/>
              <a:t>becerilerini geliştirme imkanı bulabileceklerdir.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142742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031002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533371_TF03031002_TF03031002" id="{EFAAA0AE-7BFD-4F01-A18D-4108491D707D}" vid="{E2AF3787-D960-48A6-9E9B-5A57F72340FC}"/>
    </a:ext>
  </a:extLst>
</a:theme>
</file>

<file path=ppt/theme/theme2.xml><?xml version="1.0" encoding="utf-8"?>
<a:theme xmlns:a="http://schemas.openxmlformats.org/drawingml/2006/main" name="Office Teması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TF03031002</Template>
  <TotalTime>617</TotalTime>
  <Words>460</Words>
  <Application>Microsoft Office PowerPoint</Application>
  <PresentationFormat>Özel</PresentationFormat>
  <Paragraphs>71</Paragraphs>
  <Slides>11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TF03031002</vt:lpstr>
      <vt:lpstr>KAVRAMSAL NETLİK MODELİ (CCm)</vt:lpstr>
      <vt:lpstr>Kavramsal Netlik Modeli (CCm)’nin Basamakları</vt:lpstr>
      <vt:lpstr>1. Mevcut Durum/Dinsel Hazır Oluş Basamağı</vt:lpstr>
      <vt:lpstr>Slayt 4</vt:lpstr>
      <vt:lpstr>2. Metin-Bağlam İlişkisi Basamağı</vt:lpstr>
      <vt:lpstr>2. Metin-Bağlam İlişkisi Basamağı</vt:lpstr>
      <vt:lpstr>3. Kişisel Gelişim Basamağı</vt:lpstr>
      <vt:lpstr>3. Kişisel Gelişim Basamağı</vt:lpstr>
      <vt:lpstr> 4. «Ortak İyi» Basamağı</vt:lpstr>
      <vt:lpstr>5. Etkili Pedagoji Basamağı</vt:lpstr>
      <vt:lpstr>Slayt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KAVRAMSAL NETLİK MODELİ</dc:title>
  <dc:creator>betül zengin</dc:creator>
  <cp:lastModifiedBy>sinem</cp:lastModifiedBy>
  <cp:revision>39</cp:revision>
  <dcterms:created xsi:type="dcterms:W3CDTF">2019-05-23T05:09:04Z</dcterms:created>
  <dcterms:modified xsi:type="dcterms:W3CDTF">2019-09-17T13:03:08Z</dcterms:modified>
</cp:coreProperties>
</file>