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0" r:id="rId3"/>
    <p:sldId id="269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40"/>
    <p:restoredTop sz="94681"/>
  </p:normalViewPr>
  <p:slideViewPr>
    <p:cSldViewPr snapToGrid="0" snapToObjects="1">
      <p:cViewPr varScale="1">
        <p:scale>
          <a:sx n="114" d="100"/>
          <a:sy n="114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btecer@ankara.edu.tr" TargetMode="External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E0A9224-C5F2-3F43-956A-7A52B05D1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6978" y="2223009"/>
            <a:ext cx="8679915" cy="1748729"/>
          </a:xfrm>
        </p:spPr>
        <p:txBody>
          <a:bodyPr/>
          <a:lstStyle/>
          <a:p>
            <a:r>
              <a:rPr lang="tr-TR" dirty="0">
                <a:latin typeface="+mn-lt"/>
              </a:rPr>
              <a:t>GIDA MİKROBİYOLOJİSİ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D10820E-DE30-4E45-AC89-83B4E883FA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2479" y="2320804"/>
            <a:ext cx="8673427" cy="1322587"/>
          </a:xfrm>
        </p:spPr>
        <p:txBody>
          <a:bodyPr>
            <a:normAutofit/>
          </a:bodyPr>
          <a:lstStyle/>
          <a:p>
            <a:r>
              <a:rPr lang="tr-TR" dirty="0"/>
              <a:t>ANKARA ÜNİVERSİTESİ</a:t>
            </a:r>
          </a:p>
          <a:p>
            <a:r>
              <a:rPr lang="tr-TR" dirty="0"/>
              <a:t>KALECİK MESLEK YÜKSEKOKULU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458212E1-A95E-4A45-A18B-E1B8E56F6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19132"/>
            <a:ext cx="2347387" cy="1515402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E0FA8D5D-6A9E-1440-9379-0934D6B552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0848" y="7643"/>
            <a:ext cx="1671151" cy="1174386"/>
          </a:xfrm>
          <a:prstGeom prst="rect">
            <a:avLst/>
          </a:prstGeom>
        </p:spPr>
      </p:pic>
      <p:sp>
        <p:nvSpPr>
          <p:cNvPr id="7" name="Dikdörtgen 6">
            <a:extLst>
              <a:ext uri="{FF2B5EF4-FFF2-40B4-BE49-F238E27FC236}">
                <a16:creationId xmlns:a16="http://schemas.microsoft.com/office/drawing/2014/main" id="{6848B03F-8D95-5E4D-AE2E-417EC11F17CB}"/>
              </a:ext>
            </a:extLst>
          </p:cNvPr>
          <p:cNvSpPr/>
          <p:nvPr/>
        </p:nvSpPr>
        <p:spPr>
          <a:xfrm>
            <a:off x="3621398" y="4366387"/>
            <a:ext cx="49555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ÖĞRETİM GÖREVLİSİ NİLGÜN BAŞAK TECER</a:t>
            </a:r>
          </a:p>
          <a:p>
            <a:pPr algn="ctr"/>
            <a:r>
              <a:rPr lang="tr-TR" dirty="0">
                <a:solidFill>
                  <a:schemeClr val="bg2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nbtecer@ankara.edu.tr</a:t>
            </a:r>
            <a:endParaRPr lang="tr-T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652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BOZULMA İNDİKATÖRÜ METABOLİTLER</a:t>
            </a:r>
          </a:p>
        </p:txBody>
      </p:sp>
      <p:graphicFrame>
        <p:nvGraphicFramePr>
          <p:cNvPr id="2" name="Tablo 1">
            <a:extLst>
              <a:ext uri="{FF2B5EF4-FFF2-40B4-BE49-F238E27FC236}">
                <a16:creationId xmlns:a16="http://schemas.microsoft.com/office/drawing/2014/main" id="{98F4FDC7-09A5-884F-AB30-478660D50179}"/>
              </a:ext>
            </a:extLst>
          </p:cNvPr>
          <p:cNvGraphicFramePr>
            <a:graphicFrameLocks noGrp="1"/>
          </p:cNvGraphicFramePr>
          <p:nvPr/>
        </p:nvGraphicFramePr>
        <p:xfrm>
          <a:off x="5962650" y="2737864"/>
          <a:ext cx="4895850" cy="13640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7925">
                  <a:extLst>
                    <a:ext uri="{9D8B030D-6E8A-4147-A177-3AD203B41FA5}">
                      <a16:colId xmlns:a16="http://schemas.microsoft.com/office/drawing/2014/main" val="717239175"/>
                    </a:ext>
                  </a:extLst>
                </a:gridCol>
                <a:gridCol w="2447925">
                  <a:extLst>
                    <a:ext uri="{9D8B030D-6E8A-4147-A177-3AD203B41FA5}">
                      <a16:colId xmlns:a16="http://schemas.microsoft.com/office/drawing/2014/main" val="2076131759"/>
                    </a:ext>
                  </a:extLst>
                </a:gridCol>
              </a:tblGrid>
              <a:tr h="1441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Gıda grubu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Metabolit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41096423"/>
                  </a:ext>
                </a:extLst>
              </a:tr>
              <a:tr h="1441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Et ve et ürünleri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Kadaverin, putresin, indol, H</a:t>
                      </a:r>
                      <a:r>
                        <a:rPr lang="tr-TR" sz="1100" baseline="-25000">
                          <a:effectLst/>
                        </a:rPr>
                        <a:t>2</a:t>
                      </a:r>
                      <a:r>
                        <a:rPr lang="tr-TR" sz="1100">
                          <a:effectLst/>
                        </a:rPr>
                        <a:t>S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63285625"/>
                  </a:ext>
                </a:extLst>
              </a:tr>
              <a:tr h="1441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Balık ve su ürünleri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Kadaverin, putresin, histamin...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01106428"/>
                  </a:ext>
                </a:extLst>
              </a:tr>
              <a:tr h="1441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Süt ve süt ürünleri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Proteinaz, lipaz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54763533"/>
                  </a:ext>
                </a:extLst>
              </a:tr>
              <a:tr h="1441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Elma suyu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Fumarik asit, etanol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7100431"/>
                  </a:ext>
                </a:extLst>
              </a:tr>
              <a:tr h="1441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Dondurulmuş meyve konsantreleri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Diasetil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35918697"/>
                  </a:ext>
                </a:extLst>
              </a:tr>
              <a:tr h="1441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Sebze konserveleri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Laktik asit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7986056"/>
                  </a:ext>
                </a:extLst>
              </a:tr>
              <a:tr h="1441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Tahıllar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err="1">
                          <a:effectLst/>
                        </a:rPr>
                        <a:t>Ergosterol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738485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9325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DİNLEDİĞİNİZ İÇİN 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33802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PATOJEN İNDİKATÖRLERİ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5813" y="873100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>
              <a:buFont typeface="Wingdings" pitchFamily="2" charset="2"/>
              <a:buChar char="Ø"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F78FEF76-A443-944A-9AEB-D2DA24782486}"/>
              </a:ext>
            </a:extLst>
          </p:cNvPr>
          <p:cNvSpPr/>
          <p:nvPr/>
        </p:nvSpPr>
        <p:spPr>
          <a:xfrm>
            <a:off x="4999463" y="1667679"/>
            <a:ext cx="6096000" cy="37637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2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İNDİKATÖR MİKROORGANİZMALAR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itchFamily="2" charset="2"/>
              <a:buChar char=""/>
            </a:pPr>
            <a:r>
              <a:rPr lang="tr-TR" dirty="0">
                <a:ea typeface="Times New Roman" panose="02020603050405020304" pitchFamily="18" charset="0"/>
                <a:cs typeface="Times New Roman" panose="02020603050405020304" pitchFamily="18" charset="0"/>
              </a:rPr>
              <a:t>Gıdaların hijyenik koşullarda üretilip üretilmediğinin, patojen ve bozulma etkeni mikroorganizmaların varlığının anlaşılabilmesi için tüm mikroorganizmaların izole edilmesi mümkün değildir.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itchFamily="2" charset="2"/>
              <a:buChar char=""/>
            </a:pPr>
            <a:r>
              <a:rPr lang="tr-TR" dirty="0">
                <a:ea typeface="Times New Roman" panose="02020603050405020304" pitchFamily="18" charset="0"/>
                <a:cs typeface="Times New Roman" panose="02020603050405020304" pitchFamily="18" charset="0"/>
              </a:rPr>
              <a:t>Bu nedenle onların varlığının veya yokluğunun göstergesi olarak bazı mikroorganizmalar gıda güvenliği indikatörü olarak kullanılır.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itchFamily="2" charset="2"/>
              <a:buChar char=""/>
            </a:pPr>
            <a:r>
              <a:rPr lang="tr-TR" dirty="0">
                <a:ea typeface="Times New Roman" panose="02020603050405020304" pitchFamily="18" charset="0"/>
                <a:cs typeface="Times New Roman" panose="02020603050405020304" pitchFamily="18" charset="0"/>
              </a:rPr>
              <a:t>Bu mikroorganizmaların varlığı gıdanın kalitesi, güvenliği, uygulanan proses yöntemlerinin yeterliliği ve etkinliği hakkında bilgi verir.</a:t>
            </a:r>
          </a:p>
        </p:txBody>
      </p:sp>
    </p:spTree>
    <p:extLst>
      <p:ext uri="{BB962C8B-B14F-4D97-AF65-F5344CB8AC3E}">
        <p14:creationId xmlns:p14="http://schemas.microsoft.com/office/powerpoint/2010/main" val="1260934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PATOJEN İNDİKATÖRLERİ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430D4B51-B484-0F4C-9DD9-BD91F139B1EF}"/>
              </a:ext>
            </a:extLst>
          </p:cNvPr>
          <p:cNvSpPr/>
          <p:nvPr/>
        </p:nvSpPr>
        <p:spPr>
          <a:xfrm>
            <a:off x="4988313" y="1163206"/>
            <a:ext cx="6765072" cy="432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tr-TR" b="1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Gıda Güvenliği İndikatörlerinin Sahip Olması Gereken Özellikler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itchFamily="2" charset="2"/>
              <a:buChar char=""/>
            </a:pPr>
            <a:r>
              <a:rPr lang="tr-TR" dirty="0">
                <a:ea typeface="Times New Roman" panose="02020603050405020304" pitchFamily="18" charset="0"/>
                <a:cs typeface="Times New Roman" panose="02020603050405020304" pitchFamily="18" charset="0"/>
              </a:rPr>
              <a:t>Kolay ve hızlı belirlenebilmelidir.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itchFamily="2" charset="2"/>
              <a:buChar char=""/>
            </a:pPr>
            <a:r>
              <a:rPr lang="tr-TR" dirty="0">
                <a:ea typeface="Times New Roman" panose="02020603050405020304" pitchFamily="18" charset="0"/>
                <a:cs typeface="Times New Roman" panose="02020603050405020304" pitchFamily="18" charset="0"/>
              </a:rPr>
              <a:t>Gıdada var olan diğer </a:t>
            </a:r>
            <a:r>
              <a:rPr lang="tr-TR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m.o.lardan</a:t>
            </a:r>
            <a:r>
              <a:rPr lang="tr-TR" dirty="0">
                <a:ea typeface="Times New Roman" panose="02020603050405020304" pitchFamily="18" charset="0"/>
                <a:cs typeface="Times New Roman" panose="02020603050405020304" pitchFamily="18" charset="0"/>
              </a:rPr>
              <a:t> kolayca ayırt edilebilmeliler.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itchFamily="2" charset="2"/>
              <a:buChar char=""/>
            </a:pPr>
            <a:r>
              <a:rPr lang="tr-TR" dirty="0">
                <a:ea typeface="Times New Roman" panose="02020603050405020304" pitchFamily="18" charset="0"/>
                <a:cs typeface="Times New Roman" panose="02020603050405020304" pitchFamily="18" charset="0"/>
              </a:rPr>
              <a:t>Patojen </a:t>
            </a:r>
            <a:r>
              <a:rPr lang="tr-TR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m.o.lar</a:t>
            </a:r>
            <a:r>
              <a:rPr lang="tr-TR" dirty="0">
                <a:ea typeface="Times New Roman" panose="02020603050405020304" pitchFamily="18" charset="0"/>
                <a:cs typeface="Times New Roman" panose="02020603050405020304" pitchFamily="18" charset="0"/>
              </a:rPr>
              <a:t> ile birlikte bulunmalıdırlar.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itchFamily="2" charset="2"/>
              <a:buChar char=""/>
            </a:pPr>
            <a:r>
              <a:rPr lang="tr-TR" dirty="0">
                <a:ea typeface="Times New Roman" panose="02020603050405020304" pitchFamily="18" charset="0"/>
                <a:cs typeface="Times New Roman" panose="02020603050405020304" pitchFamily="18" charset="0"/>
              </a:rPr>
              <a:t>İndikatör </a:t>
            </a:r>
            <a:r>
              <a:rPr lang="tr-TR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m.o</a:t>
            </a:r>
            <a:r>
              <a:rPr lang="tr-TR" dirty="0">
                <a:ea typeface="Times New Roman" panose="02020603050405020304" pitchFamily="18" charset="0"/>
                <a:cs typeface="Times New Roman" panose="02020603050405020304" pitchFamily="18" charset="0"/>
              </a:rPr>
              <a:t>. sayısı ile patojen </a:t>
            </a:r>
            <a:r>
              <a:rPr lang="tr-TR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m.o</a:t>
            </a:r>
            <a:r>
              <a:rPr lang="tr-TR" dirty="0">
                <a:ea typeface="Times New Roman" panose="02020603050405020304" pitchFamily="18" charset="0"/>
                <a:cs typeface="Times New Roman" panose="02020603050405020304" pitchFamily="18" charset="0"/>
              </a:rPr>
              <a:t>. sayısı arasında paralellik olmalıdır.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itchFamily="2" charset="2"/>
              <a:buChar char=""/>
            </a:pPr>
            <a:r>
              <a:rPr lang="tr-TR" dirty="0">
                <a:ea typeface="Times New Roman" panose="02020603050405020304" pitchFamily="18" charset="0"/>
                <a:cs typeface="Times New Roman" panose="02020603050405020304" pitchFamily="18" charset="0"/>
              </a:rPr>
              <a:t>Patojenin gerektirdiği gelişme istekleri ortamlarında indikatörler de gelişebilmelidir.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itchFamily="2" charset="2"/>
              <a:buChar char=""/>
            </a:pPr>
            <a:r>
              <a:rPr lang="tr-TR" dirty="0">
                <a:ea typeface="Times New Roman" panose="02020603050405020304" pitchFamily="18" charset="0"/>
                <a:cs typeface="Times New Roman" panose="02020603050405020304" pitchFamily="18" charset="0"/>
              </a:rPr>
              <a:t>Ölüm hızı patojeninkiyle aynı </a:t>
            </a:r>
            <a:r>
              <a:rPr lang="tr-TR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omalıdır</a:t>
            </a:r>
            <a:r>
              <a:rPr lang="tr-TR" dirty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itchFamily="2" charset="2"/>
              <a:buChar char=""/>
            </a:pPr>
            <a:r>
              <a:rPr lang="tr-TR" dirty="0">
                <a:ea typeface="Times New Roman" panose="02020603050405020304" pitchFamily="18" charset="0"/>
                <a:cs typeface="Times New Roman" panose="02020603050405020304" pitchFamily="18" charset="0"/>
              </a:rPr>
              <a:t>Patojenin dayanma koşullarına eşit veya bir miktar daha dayanıklı olmalıdır.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itchFamily="2" charset="2"/>
              <a:buChar char=""/>
            </a:pPr>
            <a:r>
              <a:rPr lang="tr-TR" dirty="0">
                <a:ea typeface="Times New Roman" panose="02020603050405020304" pitchFamily="18" charset="0"/>
                <a:cs typeface="Times New Roman" panose="02020603050405020304" pitchFamily="18" charset="0"/>
              </a:rPr>
              <a:t>Patojen yoksa indikatör de olmamalıdır.</a:t>
            </a:r>
          </a:p>
        </p:txBody>
      </p:sp>
    </p:spTree>
    <p:extLst>
      <p:ext uri="{BB962C8B-B14F-4D97-AF65-F5344CB8AC3E}">
        <p14:creationId xmlns:p14="http://schemas.microsoft.com/office/powerpoint/2010/main" val="1894668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PATOJEN İNDİKATÖRLERİ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430D4B51-B484-0F4C-9DD9-BD91F139B1EF}"/>
              </a:ext>
            </a:extLst>
          </p:cNvPr>
          <p:cNvSpPr/>
          <p:nvPr/>
        </p:nvSpPr>
        <p:spPr>
          <a:xfrm>
            <a:off x="4966010" y="2411834"/>
            <a:ext cx="71219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/>
              <a:t>Eğer bir bakteri </a:t>
            </a:r>
            <a:r>
              <a:rPr lang="tr-TR" b="1" dirty="0" err="1"/>
              <a:t>fekal</a:t>
            </a:r>
            <a:r>
              <a:rPr lang="tr-TR" b="1" dirty="0"/>
              <a:t> indikatör olarak seçilecekse;</a:t>
            </a:r>
          </a:p>
          <a:p>
            <a:endParaRPr lang="tr-TR" b="1" dirty="0"/>
          </a:p>
          <a:p>
            <a:pPr marL="285750" lvl="0" indent="-285750">
              <a:buFont typeface="Wingdings" pitchFamily="2" charset="2"/>
              <a:buChar char="ü"/>
            </a:pPr>
            <a:r>
              <a:rPr lang="tr-TR" dirty="0"/>
              <a:t>Seçilen bakteri çoğunlukla bağırsak kökenli olmalıdır.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tr-TR" dirty="0"/>
              <a:t>Yüksek sayıda bulunmalıdır.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tr-TR" dirty="0"/>
              <a:t>Bağırsak dışındaki ortamlarda da varlığını devam ettirebilmelidir.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tr-TR" dirty="0"/>
              <a:t>Belirlenmesi kolay ve güvenilir olmalı, düşük sayıda dahi belirlenebilmelidir.</a:t>
            </a:r>
          </a:p>
        </p:txBody>
      </p:sp>
    </p:spTree>
    <p:extLst>
      <p:ext uri="{BB962C8B-B14F-4D97-AF65-F5344CB8AC3E}">
        <p14:creationId xmlns:p14="http://schemas.microsoft.com/office/powerpoint/2010/main" val="696245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PATOJEN İNDİKATÖRLERİ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430D4B51-B484-0F4C-9DD9-BD91F139B1EF}"/>
              </a:ext>
            </a:extLst>
          </p:cNvPr>
          <p:cNvSpPr/>
          <p:nvPr/>
        </p:nvSpPr>
        <p:spPr>
          <a:xfrm>
            <a:off x="4586869" y="1575493"/>
            <a:ext cx="71219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tr-TR" b="1" dirty="0" err="1"/>
              <a:t>Koliformlar-Fekal</a:t>
            </a:r>
            <a:r>
              <a:rPr lang="tr-TR" b="1" dirty="0"/>
              <a:t> </a:t>
            </a:r>
            <a:r>
              <a:rPr lang="tr-TR" b="1" dirty="0" err="1"/>
              <a:t>Koliformlar</a:t>
            </a:r>
            <a:endParaRPr lang="tr-TR" b="1" dirty="0"/>
          </a:p>
          <a:p>
            <a:pPr lvl="0" algn="just"/>
            <a:endParaRPr lang="tr-TR" b="1" dirty="0"/>
          </a:p>
          <a:p>
            <a:pPr lvl="0" algn="just"/>
            <a:r>
              <a:rPr lang="tr-TR" dirty="0" err="1"/>
              <a:t>Koliformlar</a:t>
            </a:r>
            <a:r>
              <a:rPr lang="tr-TR" dirty="0"/>
              <a:t> Gram (-), spor oluşturmayan, 35 C’de laktozu 48 saat içerisinde fermente eden, gaz oluşturan bakterilerdir.</a:t>
            </a:r>
          </a:p>
          <a:p>
            <a:pPr lvl="0" algn="just"/>
            <a:r>
              <a:rPr lang="tr-TR" i="1" dirty="0" err="1"/>
              <a:t>Citrobacter</a:t>
            </a:r>
            <a:r>
              <a:rPr lang="tr-TR" i="1" dirty="0"/>
              <a:t>, </a:t>
            </a:r>
            <a:r>
              <a:rPr lang="tr-TR" i="1" dirty="0" err="1"/>
              <a:t>Enterobacter</a:t>
            </a:r>
            <a:r>
              <a:rPr lang="tr-TR" i="1" dirty="0"/>
              <a:t>, </a:t>
            </a:r>
            <a:r>
              <a:rPr lang="tr-TR" i="1" dirty="0" err="1"/>
              <a:t>Klebsiella</a:t>
            </a:r>
            <a:r>
              <a:rPr lang="tr-TR" i="1" dirty="0"/>
              <a:t>, </a:t>
            </a:r>
            <a:r>
              <a:rPr lang="tr-TR" i="1" dirty="0" err="1"/>
              <a:t>Escherichia</a:t>
            </a:r>
            <a:endParaRPr lang="tr-TR" dirty="0"/>
          </a:p>
          <a:p>
            <a:pPr lvl="0" algn="just"/>
            <a:r>
              <a:rPr lang="tr-TR" dirty="0" err="1"/>
              <a:t>Koliform</a:t>
            </a:r>
            <a:r>
              <a:rPr lang="tr-TR" dirty="0"/>
              <a:t> grubunun </a:t>
            </a:r>
            <a:r>
              <a:rPr lang="tr-TR" dirty="0" err="1"/>
              <a:t>fekal</a:t>
            </a:r>
            <a:r>
              <a:rPr lang="tr-TR" dirty="0"/>
              <a:t> </a:t>
            </a:r>
            <a:r>
              <a:rPr lang="tr-TR" dirty="0" err="1"/>
              <a:t>bulaşının</a:t>
            </a:r>
            <a:r>
              <a:rPr lang="tr-TR" dirty="0"/>
              <a:t> göstergesi olarak kullanılması her zaman doğru olmayabilir.</a:t>
            </a:r>
          </a:p>
          <a:p>
            <a:pPr lvl="0" algn="just"/>
            <a:r>
              <a:rPr lang="tr-TR" dirty="0" err="1"/>
              <a:t>Koliform</a:t>
            </a:r>
            <a:r>
              <a:rPr lang="tr-TR" dirty="0"/>
              <a:t> grubunun dondurulmuş sebze ve meyvelerde sanitasyon indeksi olarak bir önemi yoktur. Çünkü </a:t>
            </a:r>
            <a:r>
              <a:rPr lang="tr-TR" i="1" dirty="0" err="1"/>
              <a:t>Enterobacter</a:t>
            </a:r>
            <a:r>
              <a:rPr lang="tr-TR" dirty="0"/>
              <a:t> bitkilerin florasında bulunur, buna karşın </a:t>
            </a:r>
            <a:r>
              <a:rPr lang="tr-TR" i="1" dirty="0" err="1"/>
              <a:t>E.coli</a:t>
            </a:r>
            <a:r>
              <a:rPr lang="tr-TR" dirty="0" err="1"/>
              <a:t>’nin</a:t>
            </a:r>
            <a:r>
              <a:rPr lang="tr-TR" dirty="0"/>
              <a:t> meyve ve sebzelerdeki varlığı sanitasyon sorunlarını işaret eder.</a:t>
            </a:r>
          </a:p>
          <a:p>
            <a:pPr lvl="0" algn="just"/>
            <a:r>
              <a:rPr lang="tr-TR" dirty="0" err="1"/>
              <a:t>Fekal</a:t>
            </a:r>
            <a:r>
              <a:rPr lang="tr-TR" dirty="0"/>
              <a:t> </a:t>
            </a:r>
            <a:r>
              <a:rPr lang="tr-TR" dirty="0" err="1"/>
              <a:t>koliformlar</a:t>
            </a:r>
            <a:r>
              <a:rPr lang="tr-TR" dirty="0"/>
              <a:t> genellikle 44C’de laktozu fermente ederek gaz oluşturabilen </a:t>
            </a:r>
            <a:r>
              <a:rPr lang="tr-TR" dirty="0" err="1"/>
              <a:t>koliformlar</a:t>
            </a:r>
            <a:r>
              <a:rPr lang="tr-TR" dirty="0"/>
              <a:t> olarak tanımlanabilir. Seçici unsur </a:t>
            </a:r>
            <a:r>
              <a:rPr lang="tr-TR" dirty="0" err="1"/>
              <a:t>inkübasyon</a:t>
            </a:r>
            <a:r>
              <a:rPr lang="tr-TR" dirty="0"/>
              <a:t> sıcaklığıdır. (</a:t>
            </a:r>
            <a:r>
              <a:rPr lang="tr-TR" i="1" dirty="0" err="1"/>
              <a:t>E.coli</a:t>
            </a:r>
            <a:r>
              <a:rPr lang="tr-T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30071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PATOJEN İNDİKATÖRLERİ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430D4B51-B484-0F4C-9DD9-BD91F139B1EF}"/>
              </a:ext>
            </a:extLst>
          </p:cNvPr>
          <p:cNvSpPr/>
          <p:nvPr/>
        </p:nvSpPr>
        <p:spPr>
          <a:xfrm>
            <a:off x="4586869" y="1575493"/>
            <a:ext cx="712191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tr-TR" b="1" dirty="0" err="1"/>
              <a:t>Enterokoklar</a:t>
            </a:r>
            <a:endParaRPr lang="tr-TR" b="1" dirty="0"/>
          </a:p>
          <a:p>
            <a:pPr lvl="0" algn="just"/>
            <a:endParaRPr lang="tr-TR" dirty="0"/>
          </a:p>
          <a:p>
            <a:pPr lvl="0" algn="just"/>
            <a:r>
              <a:rPr lang="tr-TR" dirty="0" err="1"/>
              <a:t>Enterokoklar</a:t>
            </a:r>
            <a:r>
              <a:rPr lang="tr-TR" dirty="0"/>
              <a:t> Gram (+), spor oluşturmayan, hareketsiz, </a:t>
            </a:r>
            <a:r>
              <a:rPr lang="tr-TR" dirty="0" err="1"/>
              <a:t>katalaz</a:t>
            </a:r>
            <a:r>
              <a:rPr lang="tr-TR" dirty="0"/>
              <a:t> negatif ve </a:t>
            </a:r>
            <a:r>
              <a:rPr lang="tr-TR" dirty="0" err="1"/>
              <a:t>fakültatif</a:t>
            </a:r>
            <a:r>
              <a:rPr lang="tr-TR" dirty="0"/>
              <a:t> anaerobik bakterilerdir.</a:t>
            </a:r>
          </a:p>
          <a:p>
            <a:pPr lvl="0" algn="just"/>
            <a:r>
              <a:rPr lang="tr-TR" dirty="0"/>
              <a:t>İnsan dışkısında sayılarının az olması ve kolaylıkla üreyememelerinin yanında </a:t>
            </a:r>
            <a:r>
              <a:rPr lang="tr-TR" dirty="0" err="1"/>
              <a:t>E.coli’ye</a:t>
            </a:r>
            <a:r>
              <a:rPr lang="tr-TR" dirty="0"/>
              <a:t> göre daha uzun süre dayanabilmeleri nedeniyle bu grup üyeleri sanitasyon indeksi olarak kullanılabilir.</a:t>
            </a:r>
          </a:p>
          <a:p>
            <a:pPr lvl="0" algn="just"/>
            <a:r>
              <a:rPr lang="tr-TR" dirty="0"/>
              <a:t>Gıda endüstrisinde kullanılan temizlik maddelerine ve dezenfektanlara, ısıya, dondurma ve kurutma gibi işlemlere dayanıklıdırlar. Bu nedenle de ısıl işlem görmüş gıdalarda ve dondurulmuş gıdalarda </a:t>
            </a:r>
            <a:r>
              <a:rPr lang="tr-TR" dirty="0" err="1"/>
              <a:t>E.coli’ye</a:t>
            </a:r>
            <a:r>
              <a:rPr lang="tr-TR" dirty="0"/>
              <a:t> göre daha iyi sanitasyon ve </a:t>
            </a:r>
            <a:r>
              <a:rPr lang="tr-TR" dirty="0" err="1"/>
              <a:t>fekal</a:t>
            </a:r>
            <a:r>
              <a:rPr lang="tr-TR" dirty="0"/>
              <a:t> bulaşma indikatörüdür.</a:t>
            </a:r>
          </a:p>
        </p:txBody>
      </p:sp>
    </p:spTree>
    <p:extLst>
      <p:ext uri="{BB962C8B-B14F-4D97-AF65-F5344CB8AC3E}">
        <p14:creationId xmlns:p14="http://schemas.microsoft.com/office/powerpoint/2010/main" val="2247243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PATOJEN İNDİKATÖRLERİ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430D4B51-B484-0F4C-9DD9-BD91F139B1EF}"/>
              </a:ext>
            </a:extLst>
          </p:cNvPr>
          <p:cNvSpPr/>
          <p:nvPr/>
        </p:nvSpPr>
        <p:spPr>
          <a:xfrm>
            <a:off x="4586869" y="1575493"/>
            <a:ext cx="712191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tr-TR" b="1" dirty="0"/>
              <a:t>Toplam Canlı Mikroorganizma Sayısı</a:t>
            </a:r>
          </a:p>
          <a:p>
            <a:pPr lvl="0" algn="just"/>
            <a:endParaRPr lang="tr-TR" dirty="0"/>
          </a:p>
          <a:p>
            <a:pPr lvl="0" algn="just"/>
            <a:r>
              <a:rPr lang="tr-TR" dirty="0"/>
              <a:t>Fermente gıdalarda önemli değildir.</a:t>
            </a:r>
          </a:p>
          <a:p>
            <a:pPr lvl="0" algn="just"/>
            <a:endParaRPr lang="tr-TR" dirty="0"/>
          </a:p>
          <a:p>
            <a:pPr lvl="0" algn="just"/>
            <a:r>
              <a:rPr lang="tr-TR" dirty="0"/>
              <a:t>Taşıma ve depolama koşullarının uygunluğu ve işletmelere sanitasyonun yeterliliğini göstermesi bakımından önemlidir.</a:t>
            </a:r>
          </a:p>
          <a:p>
            <a:pPr lvl="0" algn="just"/>
            <a:r>
              <a:rPr lang="tr-TR" dirty="0"/>
              <a:t>Raf ömrünün belirlenmesi ve </a:t>
            </a:r>
            <a:r>
              <a:rPr lang="tr-TR" dirty="0" err="1"/>
              <a:t>mikrobiyal</a:t>
            </a:r>
            <a:r>
              <a:rPr lang="tr-TR" dirty="0"/>
              <a:t> bozulmanın başlangıcını ve seviyesini, dondurulmuş gıdaların çözündürme işlemleri sırasında meydana gelen bozulmaları göstermesi bakımından önemlidir.</a:t>
            </a:r>
          </a:p>
          <a:p>
            <a:pPr lvl="0" algn="just"/>
            <a:r>
              <a:rPr lang="tr-TR" dirty="0"/>
              <a:t>Hedef mikroorganizmaların yaşam koşulları dikkate alınmalıdır. Soğukta saklanan gıdalarda </a:t>
            </a:r>
            <a:r>
              <a:rPr lang="tr-TR" dirty="0" err="1"/>
              <a:t>psikrofilik</a:t>
            </a:r>
            <a:r>
              <a:rPr lang="tr-TR" dirty="0"/>
              <a:t> </a:t>
            </a:r>
            <a:r>
              <a:rPr lang="tr-TR" dirty="0" err="1"/>
              <a:t>m.o</a:t>
            </a:r>
            <a:r>
              <a:rPr lang="tr-TR" dirty="0"/>
              <a:t>. bozulmaya neden olacağından </a:t>
            </a:r>
            <a:r>
              <a:rPr lang="tr-TR" dirty="0" err="1"/>
              <a:t>mezofilik</a:t>
            </a:r>
            <a:r>
              <a:rPr lang="tr-TR" dirty="0"/>
              <a:t> sıcaklıklarda </a:t>
            </a:r>
            <a:r>
              <a:rPr lang="tr-TR" dirty="0" err="1"/>
              <a:t>inkübasyon</a:t>
            </a:r>
            <a:r>
              <a:rPr lang="tr-TR" dirty="0"/>
              <a:t> hatalı sonuç verecektir.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5279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PATOJEN İNDİKATÖRLERİ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430D4B51-B484-0F4C-9DD9-BD91F139B1EF}"/>
              </a:ext>
            </a:extLst>
          </p:cNvPr>
          <p:cNvSpPr/>
          <p:nvPr/>
        </p:nvSpPr>
        <p:spPr>
          <a:xfrm>
            <a:off x="4586869" y="1575493"/>
            <a:ext cx="71219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/>
              <a:t>GIDALARDA MİKROBİYAL BOZULMA İNDİKATÖRLERİ</a:t>
            </a:r>
          </a:p>
          <a:p>
            <a:pPr algn="just"/>
            <a:endParaRPr lang="tr-TR" b="1" dirty="0"/>
          </a:p>
          <a:p>
            <a:pPr lvl="0" algn="just"/>
            <a:r>
              <a:rPr lang="tr-TR" dirty="0"/>
              <a:t>Gıdaların bozulması sonucu kötü koku, istenmeyen tat, çürüme, renk kaybı gibi değişiklikler ortaya çıkar.</a:t>
            </a:r>
          </a:p>
          <a:p>
            <a:pPr lvl="0" algn="just"/>
            <a:r>
              <a:rPr lang="tr-TR" dirty="0" err="1"/>
              <a:t>Mikrobiyal</a:t>
            </a:r>
            <a:r>
              <a:rPr lang="tr-TR" dirty="0"/>
              <a:t> bozulma indikatörü mikroorganizmaların ve </a:t>
            </a:r>
            <a:r>
              <a:rPr lang="tr-TR" dirty="0" err="1"/>
              <a:t>metabolitlerin</a:t>
            </a:r>
            <a:r>
              <a:rPr lang="tr-TR" dirty="0"/>
              <a:t> belirlenmesinde dikkat edilmesi gereken faktörler:</a:t>
            </a:r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tr-TR" dirty="0"/>
              <a:t>Yüksek kalitede taze üründe </a:t>
            </a:r>
            <a:r>
              <a:rPr lang="tr-TR" dirty="0" err="1"/>
              <a:t>m.o</a:t>
            </a:r>
            <a:r>
              <a:rPr lang="tr-TR" dirty="0"/>
              <a:t>. sayısı düşük olmalı, </a:t>
            </a:r>
            <a:r>
              <a:rPr lang="tr-TR" dirty="0" err="1"/>
              <a:t>metabolit</a:t>
            </a:r>
            <a:r>
              <a:rPr lang="tr-TR" dirty="0"/>
              <a:t> bulunmamalıdır.</a:t>
            </a:r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tr-TR" dirty="0"/>
              <a:t>Bozulma gerçekleştiğinde asıl bozulma etkeni indikatör </a:t>
            </a:r>
            <a:r>
              <a:rPr lang="tr-TR" dirty="0" err="1"/>
              <a:t>m.o</a:t>
            </a:r>
            <a:r>
              <a:rPr lang="tr-TR" dirty="0"/>
              <a:t>. ya da </a:t>
            </a:r>
            <a:r>
              <a:rPr lang="tr-TR" dirty="0" err="1"/>
              <a:t>metabolit</a:t>
            </a:r>
            <a:r>
              <a:rPr lang="tr-TR" dirty="0"/>
              <a:t> olmalıdır.</a:t>
            </a:r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tr-TR" dirty="0"/>
              <a:t>İndikatör </a:t>
            </a:r>
            <a:r>
              <a:rPr lang="tr-TR" dirty="0" err="1"/>
              <a:t>m.o</a:t>
            </a:r>
            <a:r>
              <a:rPr lang="tr-TR" dirty="0"/>
              <a:t>. varlığı ve sayısı gıdanın kalitesiyle ters orantılı olmalıdır.</a:t>
            </a:r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tr-TR" dirty="0"/>
              <a:t>Kolay ve kısa sürede belirlenebilmelidir.</a:t>
            </a:r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tr-TR" dirty="0"/>
              <a:t>İndikatör </a:t>
            </a:r>
            <a:r>
              <a:rPr lang="tr-TR" dirty="0" err="1"/>
              <a:t>m.o.ların</a:t>
            </a:r>
            <a:r>
              <a:rPr lang="tr-TR" dirty="0"/>
              <a:t> gelişmeleri diğer </a:t>
            </a:r>
            <a:r>
              <a:rPr lang="tr-TR" dirty="0" err="1"/>
              <a:t>m.o.lardan</a:t>
            </a:r>
            <a:r>
              <a:rPr lang="tr-TR" dirty="0"/>
              <a:t> etkilenmemelidir.</a:t>
            </a:r>
          </a:p>
        </p:txBody>
      </p:sp>
    </p:spTree>
    <p:extLst>
      <p:ext uri="{BB962C8B-B14F-4D97-AF65-F5344CB8AC3E}">
        <p14:creationId xmlns:p14="http://schemas.microsoft.com/office/powerpoint/2010/main" val="2604433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642643" cy="2456442"/>
          </a:xfrm>
        </p:spPr>
        <p:txBody>
          <a:bodyPr>
            <a:normAutofit fontScale="90000"/>
          </a:bodyPr>
          <a:lstStyle/>
          <a:p>
            <a:r>
              <a:rPr lang="tr-TR" sz="3200" b="1" dirty="0"/>
              <a:t>GIDALARDA BOZULMA İNDİKATÖRÜ MİKROORGANİZMALAR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F338956A-8BD6-0C44-B8FB-081839AA97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6383544"/>
              </p:ext>
            </p:extLst>
          </p:nvPr>
        </p:nvGraphicFramePr>
        <p:xfrm>
          <a:off x="5899769" y="1662248"/>
          <a:ext cx="4994972" cy="3311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7486">
                  <a:extLst>
                    <a:ext uri="{9D8B030D-6E8A-4147-A177-3AD203B41FA5}">
                      <a16:colId xmlns:a16="http://schemas.microsoft.com/office/drawing/2014/main" val="1402903344"/>
                    </a:ext>
                  </a:extLst>
                </a:gridCol>
                <a:gridCol w="2497486">
                  <a:extLst>
                    <a:ext uri="{9D8B030D-6E8A-4147-A177-3AD203B41FA5}">
                      <a16:colId xmlns:a16="http://schemas.microsoft.com/office/drawing/2014/main" val="2784763788"/>
                    </a:ext>
                  </a:extLst>
                </a:gridCol>
              </a:tblGrid>
              <a:tr h="20501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Gıda grubu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Mikroorganizma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0938704"/>
                  </a:ext>
                </a:extLst>
              </a:tr>
              <a:tr h="42056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Taze et ve kıyma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Pseudomonas fragi, P, fluorscens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90355468"/>
                  </a:ext>
                </a:extLst>
              </a:tr>
              <a:tr h="2049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Balık ve balık ürünleri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Shewanella putrefaciens, P.fragi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17594822"/>
                  </a:ext>
                </a:extLst>
              </a:tr>
              <a:tr h="2049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Çiğ süt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Lactococcus lactis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0902731"/>
                  </a:ext>
                </a:extLst>
              </a:tr>
              <a:tr h="2049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Süt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Bacillus cereus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7310965"/>
                  </a:ext>
                </a:extLst>
              </a:tr>
              <a:tr h="2049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Teryağı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P.Putrefaciens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91648461"/>
                  </a:ext>
                </a:extLst>
              </a:tr>
              <a:tr h="2049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Taze meyve suları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Acetobacter, Gluconobacter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4395981"/>
                  </a:ext>
                </a:extLst>
              </a:tr>
              <a:tr h="2049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Meyve suyu konsantresi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Mayalar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8695854"/>
                  </a:ext>
                </a:extLst>
              </a:tr>
              <a:tr h="2049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Ekmek hamuru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Bacillus türleri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64975198"/>
                  </a:ext>
                </a:extLst>
              </a:tr>
              <a:tr h="2049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Bira 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Pediococcus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8367263"/>
                  </a:ext>
                </a:extLst>
              </a:tr>
              <a:tr h="42056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Şarap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Pediococcus, Penicillium, Aspergillus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85546513"/>
                  </a:ext>
                </a:extLst>
              </a:tr>
              <a:tr h="42056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Mayonez ve salata sosları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Lactobacillus, Zygosaccharomyces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7528236"/>
                  </a:ext>
                </a:extLst>
              </a:tr>
              <a:tr h="2049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Şeker (rafinasyonda)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err="1">
                          <a:effectLst/>
                        </a:rPr>
                        <a:t>Leuconostoc</a:t>
                      </a:r>
                      <a:r>
                        <a:rPr lang="tr-TR" sz="1100" dirty="0">
                          <a:effectLst/>
                        </a:rPr>
                        <a:t> </a:t>
                      </a:r>
                      <a:r>
                        <a:rPr lang="tr-TR" sz="1100" dirty="0" err="1">
                          <a:effectLst/>
                        </a:rPr>
                        <a:t>mesenteroides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968360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5917033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2807</TotalTime>
  <Words>692</Words>
  <Application>Microsoft Macintosh PowerPoint</Application>
  <PresentationFormat>Geniş ekran</PresentationFormat>
  <Paragraphs>110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Rockwell</vt:lpstr>
      <vt:lpstr>Symbol</vt:lpstr>
      <vt:lpstr>Times New Roman</vt:lpstr>
      <vt:lpstr>Wingdings</vt:lpstr>
      <vt:lpstr>Atlas</vt:lpstr>
      <vt:lpstr>GIDA MİKROBİYOLOJİSİ</vt:lpstr>
      <vt:lpstr>GIDALARDA PATOJEN İNDİKATÖRLERİ</vt:lpstr>
      <vt:lpstr>GIDALARDA PATOJEN İNDİKATÖRLERİ</vt:lpstr>
      <vt:lpstr>GIDALARDA PATOJEN İNDİKATÖRLERİ</vt:lpstr>
      <vt:lpstr>GIDALARDA PATOJEN İNDİKATÖRLERİ</vt:lpstr>
      <vt:lpstr>GIDALARDA PATOJEN İNDİKATÖRLERİ</vt:lpstr>
      <vt:lpstr>GIDALARDA PATOJEN İNDİKATÖRLERİ</vt:lpstr>
      <vt:lpstr>GIDALARDA PATOJEN İNDİKATÖRLERİ</vt:lpstr>
      <vt:lpstr>GIDALARDA BOZULMA İNDİKATÖRÜ MİKROORGANİZMALAR</vt:lpstr>
      <vt:lpstr>GIDALARDA BOZULMA İNDİKATÖRÜ METABOLİTLER</vt:lpstr>
      <vt:lpstr>DİNLEDİĞİNİZ İÇİN TEŞEKKÜRLER…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GIDA MİKROBİYOLOJİSİ</dc:title>
  <dc:creator>Özgür Tecer</dc:creator>
  <cp:lastModifiedBy>Özgür Tecer</cp:lastModifiedBy>
  <cp:revision>248</cp:revision>
  <dcterms:created xsi:type="dcterms:W3CDTF">2019-02-18T12:54:52Z</dcterms:created>
  <dcterms:modified xsi:type="dcterms:W3CDTF">2020-01-21T18:33:28Z</dcterms:modified>
</cp:coreProperties>
</file>