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70" r:id="rId8"/>
    <p:sldId id="271" r:id="rId9"/>
    <p:sldId id="269" r:id="rId10"/>
    <p:sldId id="273" r:id="rId11"/>
    <p:sldId id="275" r:id="rId12"/>
    <p:sldId id="276" r:id="rId13"/>
    <p:sldId id="278" r:id="rId14"/>
    <p:sldId id="277" r:id="rId15"/>
    <p:sldId id="280" r:id="rId16"/>
    <p:sldId id="279" r:id="rId17"/>
    <p:sldId id="272" r:id="rId18"/>
    <p:sldId id="274" r:id="rId19"/>
    <p:sldId id="281" r:id="rId20"/>
    <p:sldId id="282" r:id="rId21"/>
    <p:sldId id="261" r:id="rId22"/>
    <p:sldId id="264" r:id="rId23"/>
    <p:sldId id="266" r:id="rId24"/>
    <p:sldId id="265" r:id="rId25"/>
    <p:sldId id="267" r:id="rId26"/>
    <p:sldId id="285" r:id="rId27"/>
    <p:sldId id="286" r:id="rId28"/>
    <p:sldId id="283" r:id="rId29"/>
    <p:sldId id="284" r:id="rId30"/>
    <p:sldId id="287" r:id="rId31"/>
    <p:sldId id="288" r:id="rId32"/>
    <p:sldId id="299" r:id="rId33"/>
    <p:sldId id="295" r:id="rId34"/>
    <p:sldId id="297" r:id="rId35"/>
    <p:sldId id="298" r:id="rId36"/>
    <p:sldId id="306" r:id="rId37"/>
    <p:sldId id="307" r:id="rId38"/>
    <p:sldId id="296" r:id="rId39"/>
    <p:sldId id="308" r:id="rId40"/>
    <p:sldId id="310" r:id="rId41"/>
    <p:sldId id="311" r:id="rId42"/>
    <p:sldId id="300" r:id="rId43"/>
    <p:sldId id="301" r:id="rId44"/>
    <p:sldId id="302" r:id="rId45"/>
    <p:sldId id="303" r:id="rId46"/>
    <p:sldId id="304" r:id="rId47"/>
    <p:sldId id="309" r:id="rId48"/>
    <p:sldId id="305" r:id="rId49"/>
    <p:sldId id="312" r:id="rId50"/>
    <p:sldId id="313" r:id="rId51"/>
    <p:sldId id="314" r:id="rId5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4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D7387-260D-4930-BC60-FFED4078EABC}" type="datetimeFigureOut">
              <a:rPr lang="tr-TR" smtClean="0"/>
              <a:t>6.03.2018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B03F-CD82-41D6-B97F-15BA84FEC5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271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D7387-260D-4930-BC60-FFED4078EABC}" type="datetimeFigureOut">
              <a:rPr lang="tr-TR" smtClean="0"/>
              <a:t>6.03.2018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B03F-CD82-41D6-B97F-15BA84FEC5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5271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D7387-260D-4930-BC60-FFED4078EABC}" type="datetimeFigureOut">
              <a:rPr lang="tr-TR" smtClean="0"/>
              <a:t>6.03.2018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B03F-CD82-41D6-B97F-15BA84FEC5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2603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D7387-260D-4930-BC60-FFED4078EABC}" type="datetimeFigureOut">
              <a:rPr lang="tr-TR" smtClean="0"/>
              <a:t>6.03.2018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B03F-CD82-41D6-B97F-15BA84FEC5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8239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D7387-260D-4930-BC60-FFED4078EABC}" type="datetimeFigureOut">
              <a:rPr lang="tr-TR" smtClean="0"/>
              <a:t>6.03.2018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B03F-CD82-41D6-B97F-15BA84FEC5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2983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D7387-260D-4930-BC60-FFED4078EABC}" type="datetimeFigureOut">
              <a:rPr lang="tr-TR" smtClean="0"/>
              <a:t>6.03.2018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B03F-CD82-41D6-B97F-15BA84FEC5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1803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D7387-260D-4930-BC60-FFED4078EABC}" type="datetimeFigureOut">
              <a:rPr lang="tr-TR" smtClean="0"/>
              <a:t>6.03.2018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B03F-CD82-41D6-B97F-15BA84FEC5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0377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D7387-260D-4930-BC60-FFED4078EABC}" type="datetimeFigureOut">
              <a:rPr lang="tr-TR" smtClean="0"/>
              <a:t>6.03.2018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B03F-CD82-41D6-B97F-15BA84FEC5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2191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D7387-260D-4930-BC60-FFED4078EABC}" type="datetimeFigureOut">
              <a:rPr lang="tr-TR" smtClean="0"/>
              <a:t>6.03.2018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B03F-CD82-41D6-B97F-15BA84FEC5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0946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D7387-260D-4930-BC60-FFED4078EABC}" type="datetimeFigureOut">
              <a:rPr lang="tr-TR" smtClean="0"/>
              <a:t>6.03.2018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B03F-CD82-41D6-B97F-15BA84FEC5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1665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D7387-260D-4930-BC60-FFED4078EABC}" type="datetimeFigureOut">
              <a:rPr lang="tr-TR" smtClean="0"/>
              <a:t>6.03.2018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B03F-CD82-41D6-B97F-15BA84FEC5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226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7D7387-260D-4930-BC60-FFED4078EABC}" type="datetimeFigureOut">
              <a:rPr lang="tr-TR" smtClean="0"/>
              <a:t>6.03.2018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2B03F-CD82-41D6-B97F-15BA84FEC5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5262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Week-3</a:t>
            </a:r>
            <a:br>
              <a:rPr lang="tr-TR" dirty="0" smtClean="0"/>
            </a:br>
            <a:r>
              <a:rPr lang="en-US" dirty="0" err="1" smtClean="0"/>
              <a:t>Pharmacotherapeutics</a:t>
            </a:r>
            <a:r>
              <a:rPr lang="en-US" dirty="0" smtClean="0"/>
              <a:t> of the Digestive System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67229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H2 </a:t>
            </a:r>
            <a:r>
              <a:rPr lang="en-US" dirty="0" smtClean="0"/>
              <a:t>antagonists-</a:t>
            </a:r>
            <a:r>
              <a:rPr lang="en-US" dirty="0"/>
              <a:t> </a:t>
            </a:r>
            <a:r>
              <a:rPr lang="en-US" dirty="0" smtClean="0"/>
              <a:t>H2RA</a:t>
            </a:r>
            <a:r>
              <a:rPr lang="tr-TR" dirty="0" smtClean="0"/>
              <a:t>-</a:t>
            </a:r>
            <a:r>
              <a:rPr lang="en-US" dirty="0"/>
              <a:t> H2 blockers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</a:t>
            </a:r>
            <a:r>
              <a:rPr lang="en-US" dirty="0" smtClean="0"/>
              <a:t>lock </a:t>
            </a:r>
            <a:r>
              <a:rPr lang="en-US" dirty="0"/>
              <a:t>the action of histamine at the histamine H2 receptors of the parietal cells in the stomach. </a:t>
            </a:r>
            <a:endParaRPr lang="tr-TR" dirty="0" smtClean="0"/>
          </a:p>
          <a:p>
            <a:r>
              <a:rPr lang="en-US" dirty="0" smtClean="0"/>
              <a:t>This </a:t>
            </a:r>
            <a:r>
              <a:rPr lang="en-US" dirty="0"/>
              <a:t>decreases the production of stomach acid. </a:t>
            </a:r>
            <a:endParaRPr lang="tr-TR" dirty="0" smtClean="0"/>
          </a:p>
          <a:p>
            <a:r>
              <a:rPr lang="en-US" dirty="0" smtClean="0"/>
              <a:t>H2 </a:t>
            </a:r>
            <a:r>
              <a:rPr lang="en-US" dirty="0"/>
              <a:t>antagonists can be used in the treatment of dyspepsia, peptic ulcers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8626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H2 antagonists- H2RA</a:t>
            </a:r>
            <a:r>
              <a:rPr lang="tr-TR" dirty="0"/>
              <a:t>-</a:t>
            </a:r>
            <a:r>
              <a:rPr lang="en-US" dirty="0"/>
              <a:t> H2 blockers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Cimetidine, ranitidine</a:t>
            </a:r>
            <a:r>
              <a:rPr lang="en-US" dirty="0" smtClean="0"/>
              <a:t>, famotidine</a:t>
            </a:r>
            <a:r>
              <a:rPr lang="tr-TR" dirty="0" smtClean="0"/>
              <a:t>, </a:t>
            </a:r>
            <a:r>
              <a:rPr lang="tr-TR" dirty="0" err="1" smtClean="0"/>
              <a:t>nizatidine</a:t>
            </a:r>
            <a:r>
              <a:rPr lang="tr-TR" dirty="0" smtClean="0"/>
              <a:t>, </a:t>
            </a:r>
            <a:r>
              <a:rPr lang="tr-TR" dirty="0" err="1" smtClean="0"/>
              <a:t>muzolimine</a:t>
            </a:r>
            <a:endParaRPr lang="tr-TR" dirty="0" smtClean="0"/>
          </a:p>
          <a:p>
            <a:r>
              <a:rPr lang="en-US" dirty="0" smtClean="0"/>
              <a:t>Ranitidine</a:t>
            </a:r>
            <a:r>
              <a:rPr lang="tr-TR" dirty="0" smtClean="0"/>
              <a:t>,</a:t>
            </a:r>
            <a:r>
              <a:rPr lang="en-US" dirty="0" smtClean="0"/>
              <a:t> </a:t>
            </a:r>
            <a:r>
              <a:rPr lang="tr-TR" dirty="0" smtClean="0"/>
              <a:t>X </a:t>
            </a:r>
            <a:r>
              <a:rPr lang="en-US" dirty="0" smtClean="0"/>
              <a:t>3–13 </a:t>
            </a:r>
            <a:r>
              <a:rPr lang="tr-TR" dirty="0" smtClean="0"/>
              <a:t>ED50 </a:t>
            </a:r>
            <a:r>
              <a:rPr lang="en-US" dirty="0" smtClean="0"/>
              <a:t>cimetidine </a:t>
            </a:r>
            <a:endParaRPr lang="tr-TR" dirty="0" smtClean="0"/>
          </a:p>
          <a:p>
            <a:r>
              <a:rPr lang="en-US" dirty="0" smtClean="0"/>
              <a:t>Famotidine </a:t>
            </a:r>
            <a:r>
              <a:rPr lang="tr-TR" dirty="0" smtClean="0"/>
              <a:t>X</a:t>
            </a:r>
            <a:r>
              <a:rPr lang="en-US" dirty="0" smtClean="0"/>
              <a:t> </a:t>
            </a:r>
            <a:r>
              <a:rPr lang="en-US" dirty="0"/>
              <a:t>20–150 </a:t>
            </a:r>
            <a:r>
              <a:rPr lang="tr-TR" dirty="0" smtClean="0"/>
              <a:t>ED50</a:t>
            </a:r>
            <a:r>
              <a:rPr lang="en-US" dirty="0" smtClean="0"/>
              <a:t> cimetidine</a:t>
            </a:r>
            <a:endParaRPr lang="tr-TR" dirty="0" smtClean="0"/>
          </a:p>
          <a:p>
            <a:r>
              <a:rPr lang="tr-TR" dirty="0" err="1" smtClean="0"/>
              <a:t>Also</a:t>
            </a:r>
            <a:r>
              <a:rPr lang="en-US" dirty="0" smtClean="0"/>
              <a:t> </a:t>
            </a:r>
            <a:r>
              <a:rPr lang="en-US" dirty="0"/>
              <a:t>strengthens 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gastric mucosal defenses 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enhances </a:t>
            </a:r>
            <a:r>
              <a:rPr lang="en-US" dirty="0" err="1"/>
              <a:t>cytoprotection</a:t>
            </a:r>
            <a:r>
              <a:rPr lang="en-US" dirty="0"/>
              <a:t>. </a:t>
            </a:r>
            <a:endParaRPr lang="tr-TR" dirty="0" smtClean="0"/>
          </a:p>
          <a:p>
            <a:r>
              <a:rPr lang="tr-TR" dirty="0" err="1" smtClean="0"/>
              <a:t>Cimetidine</a:t>
            </a:r>
            <a:r>
              <a:rPr lang="tr-TR" dirty="0" smtClean="0"/>
              <a:t>- </a:t>
            </a:r>
            <a:r>
              <a:rPr lang="tr-TR" dirty="0" err="1" smtClean="0"/>
              <a:t>inhibition</a:t>
            </a:r>
            <a:r>
              <a:rPr lang="tr-TR" dirty="0" smtClean="0"/>
              <a:t> of </a:t>
            </a:r>
            <a:r>
              <a:rPr lang="tr-TR" dirty="0" err="1" smtClean="0"/>
              <a:t>CYPs</a:t>
            </a:r>
            <a:r>
              <a:rPr lang="tr-TR" dirty="0" smtClean="0"/>
              <a:t>(</a:t>
            </a:r>
            <a:r>
              <a:rPr lang="tr-TR" dirty="0" err="1" smtClean="0"/>
              <a:t>microsomal</a:t>
            </a:r>
            <a:r>
              <a:rPr lang="tr-TR" dirty="0" smtClean="0"/>
              <a:t> </a:t>
            </a:r>
            <a:r>
              <a:rPr lang="tr-TR" dirty="0" err="1" smtClean="0"/>
              <a:t>enzyme</a:t>
            </a:r>
            <a:r>
              <a:rPr lang="tr-TR" dirty="0" smtClean="0"/>
              <a:t> </a:t>
            </a:r>
            <a:r>
              <a:rPr lang="tr-TR" dirty="0" err="1" smtClean="0"/>
              <a:t>activity</a:t>
            </a:r>
            <a:r>
              <a:rPr lang="tr-TR" dirty="0" smtClean="0"/>
              <a:t>)- r</a:t>
            </a:r>
            <a:r>
              <a:rPr lang="en-US" dirty="0" err="1" smtClean="0"/>
              <a:t>educ</a:t>
            </a:r>
            <a:r>
              <a:rPr lang="tr-TR" dirty="0" err="1" smtClean="0"/>
              <a:t>tion</a:t>
            </a:r>
            <a:r>
              <a:rPr lang="tr-TR" dirty="0" smtClean="0"/>
              <a:t> of </a:t>
            </a:r>
            <a:r>
              <a:rPr lang="en-US" dirty="0" smtClean="0"/>
              <a:t>the </a:t>
            </a:r>
            <a:r>
              <a:rPr lang="en-US" dirty="0"/>
              <a:t>metabolism </a:t>
            </a:r>
            <a:r>
              <a:rPr lang="en-US" dirty="0" smtClean="0"/>
              <a:t>(</a:t>
            </a:r>
            <a:r>
              <a:rPr lang="en-US" dirty="0"/>
              <a:t>warfarin, phenytoin, lidocaine, metronidazole, theophylline) </a:t>
            </a:r>
            <a:r>
              <a:rPr lang="tr-TR" dirty="0" smtClean="0"/>
              <a:t>(</a:t>
            </a:r>
            <a:r>
              <a:rPr lang="tr-TR" dirty="0" err="1" smtClean="0"/>
              <a:t>inhibition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ranitidine</a:t>
            </a:r>
            <a:r>
              <a:rPr lang="tr-TR" dirty="0" smtClean="0"/>
              <a:t> is </a:t>
            </a:r>
            <a:r>
              <a:rPr lang="tr-TR" dirty="0" err="1" smtClean="0"/>
              <a:t>low</a:t>
            </a:r>
            <a:r>
              <a:rPr lang="tr-TR" dirty="0" smtClean="0"/>
              <a:t>; </a:t>
            </a:r>
            <a:r>
              <a:rPr lang="tr-TR" dirty="0" err="1" smtClean="0"/>
              <a:t>famotidine</a:t>
            </a:r>
            <a:r>
              <a:rPr lang="tr-TR" dirty="0" smtClean="0"/>
              <a:t> </a:t>
            </a:r>
            <a:r>
              <a:rPr lang="tr-TR" dirty="0" err="1" smtClean="0"/>
              <a:t>almost</a:t>
            </a:r>
            <a:r>
              <a:rPr lang="tr-TR" dirty="0" smtClean="0"/>
              <a:t> </a:t>
            </a:r>
            <a:r>
              <a:rPr lang="tr-TR" dirty="0" err="1" smtClean="0"/>
              <a:t>no</a:t>
            </a:r>
            <a:r>
              <a:rPr lang="tr-TR" dirty="0" smtClean="0"/>
              <a:t> </a:t>
            </a:r>
            <a:r>
              <a:rPr lang="tr-TR" dirty="0" err="1" smtClean="0"/>
              <a:t>effect</a:t>
            </a:r>
            <a:r>
              <a:rPr lang="tr-TR" dirty="0" smtClean="0"/>
              <a:t>)</a:t>
            </a:r>
          </a:p>
          <a:p>
            <a:endParaRPr lang="en-US" dirty="0"/>
          </a:p>
          <a:p>
            <a:r>
              <a:rPr lang="en-US" dirty="0"/>
              <a:t>Cimetidine </a:t>
            </a:r>
            <a:r>
              <a:rPr lang="tr-TR" dirty="0" smtClean="0"/>
              <a:t>– </a:t>
            </a:r>
            <a:r>
              <a:rPr lang="en-US" dirty="0" smtClean="0"/>
              <a:t>dogs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3–5 </a:t>
            </a:r>
            <a:r>
              <a:rPr lang="en-US" dirty="0" err="1" smtClean="0"/>
              <a:t>hr</a:t>
            </a:r>
            <a:r>
              <a:rPr lang="tr-TR" dirty="0" smtClean="0"/>
              <a:t> (</a:t>
            </a:r>
            <a:r>
              <a:rPr lang="tr-TR" dirty="0" err="1" smtClean="0"/>
              <a:t>inh</a:t>
            </a:r>
            <a:r>
              <a:rPr lang="tr-TR" dirty="0" smtClean="0"/>
              <a:t>. </a:t>
            </a:r>
            <a:r>
              <a:rPr lang="tr-TR" dirty="0" err="1" smtClean="0"/>
              <a:t>Gastric</a:t>
            </a:r>
            <a:r>
              <a:rPr lang="tr-TR" dirty="0" smtClean="0"/>
              <a:t> </a:t>
            </a:r>
            <a:r>
              <a:rPr lang="tr-TR" dirty="0" err="1" smtClean="0"/>
              <a:t>acid</a:t>
            </a:r>
            <a:r>
              <a:rPr lang="tr-TR" dirty="0" smtClean="0"/>
              <a:t> </a:t>
            </a:r>
            <a:r>
              <a:rPr lang="tr-TR" dirty="0" err="1" smtClean="0"/>
              <a:t>secr</a:t>
            </a:r>
            <a:r>
              <a:rPr lang="tr-TR" dirty="0" smtClean="0"/>
              <a:t>)</a:t>
            </a:r>
            <a:r>
              <a:rPr lang="en-US" dirty="0" smtClean="0"/>
              <a:t>. </a:t>
            </a:r>
            <a:endParaRPr lang="tr-TR" dirty="0" smtClean="0"/>
          </a:p>
          <a:p>
            <a:r>
              <a:rPr lang="tr-TR" dirty="0" err="1" smtClean="0"/>
              <a:t>Ranitidine</a:t>
            </a:r>
            <a:r>
              <a:rPr lang="tr-TR" dirty="0"/>
              <a:t> – </a:t>
            </a:r>
            <a:r>
              <a:rPr lang="en-US" dirty="0"/>
              <a:t>dogs</a:t>
            </a:r>
            <a:r>
              <a:rPr lang="tr-TR" dirty="0"/>
              <a:t>-</a:t>
            </a:r>
            <a:r>
              <a:rPr lang="en-US" dirty="0"/>
              <a:t> </a:t>
            </a:r>
            <a:r>
              <a:rPr lang="en-US" dirty="0" smtClean="0"/>
              <a:t>8 </a:t>
            </a:r>
            <a:r>
              <a:rPr lang="en-US" dirty="0" err="1"/>
              <a:t>hr</a:t>
            </a:r>
            <a:r>
              <a:rPr lang="en-US" dirty="0"/>
              <a:t> </a:t>
            </a:r>
            <a:endParaRPr lang="tr-TR" dirty="0" smtClean="0"/>
          </a:p>
          <a:p>
            <a:r>
              <a:rPr lang="en-US" dirty="0" smtClean="0"/>
              <a:t>Famotidine</a:t>
            </a:r>
            <a:r>
              <a:rPr lang="tr-TR" dirty="0" smtClean="0"/>
              <a:t>- </a:t>
            </a:r>
            <a:r>
              <a:rPr lang="tr-TR" dirty="0" err="1" smtClean="0"/>
              <a:t>longer</a:t>
            </a:r>
            <a:r>
              <a:rPr lang="tr-TR" dirty="0" smtClean="0"/>
              <a:t> (</a:t>
            </a:r>
            <a:r>
              <a:rPr lang="tr-TR" dirty="0" err="1" smtClean="0"/>
              <a:t>adm</a:t>
            </a:r>
            <a:r>
              <a:rPr lang="en-US" dirty="0" smtClean="0"/>
              <a:t> </a:t>
            </a:r>
            <a:r>
              <a:rPr lang="en-US" dirty="0"/>
              <a:t>once a </a:t>
            </a:r>
            <a:r>
              <a:rPr lang="en-US" dirty="0" smtClean="0"/>
              <a:t>day</a:t>
            </a:r>
            <a:r>
              <a:rPr lang="tr-TR" dirty="0"/>
              <a:t>)</a:t>
            </a:r>
            <a:r>
              <a:rPr lang="en-US" dirty="0" smtClean="0"/>
              <a:t>. </a:t>
            </a:r>
            <a:endParaRPr lang="tr-TR" dirty="0" smtClean="0"/>
          </a:p>
          <a:p>
            <a:r>
              <a:rPr lang="en-US" dirty="0" smtClean="0"/>
              <a:t>Oral </a:t>
            </a:r>
            <a:r>
              <a:rPr lang="en-US" dirty="0"/>
              <a:t>bioavailability </a:t>
            </a:r>
            <a:r>
              <a:rPr lang="tr-TR" dirty="0" err="1" smtClean="0"/>
              <a:t>low</a:t>
            </a:r>
            <a:r>
              <a:rPr lang="tr-TR" dirty="0" smtClean="0"/>
              <a:t>- </a:t>
            </a:r>
            <a:r>
              <a:rPr lang="tr-TR" dirty="0" err="1" smtClean="0"/>
              <a:t>large</a:t>
            </a:r>
            <a:r>
              <a:rPr lang="tr-TR" dirty="0" smtClean="0"/>
              <a:t> </a:t>
            </a:r>
            <a:r>
              <a:rPr lang="tr-TR" dirty="0" err="1" smtClean="0"/>
              <a:t>dose</a:t>
            </a:r>
            <a:r>
              <a:rPr lang="tr-TR" dirty="0" smtClean="0"/>
              <a:t> </a:t>
            </a:r>
            <a:r>
              <a:rPr lang="tr-TR" dirty="0" err="1" smtClean="0"/>
              <a:t>required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39279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Proton Pump Inhibitors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I</a:t>
            </a:r>
            <a:r>
              <a:rPr lang="en-US" dirty="0" err="1" smtClean="0"/>
              <a:t>rreversibly</a:t>
            </a:r>
            <a:r>
              <a:rPr lang="en-US" dirty="0" smtClean="0"/>
              <a:t> </a:t>
            </a:r>
            <a:r>
              <a:rPr lang="en-US" dirty="0"/>
              <a:t>block the H+/K+-ATPase proton pump </a:t>
            </a:r>
            <a:r>
              <a:rPr lang="tr-TR" dirty="0" smtClean="0"/>
              <a:t>- </a:t>
            </a:r>
            <a:r>
              <a:rPr lang="en-US" dirty="0" smtClean="0"/>
              <a:t>gastric </a:t>
            </a:r>
            <a:r>
              <a:rPr lang="en-US" dirty="0"/>
              <a:t>parietal cell. 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Deactivation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proton </a:t>
            </a:r>
            <a:r>
              <a:rPr lang="tr-TR" dirty="0" err="1" smtClean="0"/>
              <a:t>pump</a:t>
            </a:r>
            <a:endParaRPr lang="tr-TR" dirty="0" smtClean="0"/>
          </a:p>
          <a:p>
            <a:r>
              <a:rPr lang="tr-TR" dirty="0" smtClean="0"/>
              <a:t>I</a:t>
            </a:r>
            <a:r>
              <a:rPr lang="en-US" dirty="0" err="1" smtClean="0"/>
              <a:t>nactive</a:t>
            </a:r>
            <a:r>
              <a:rPr lang="en-US" dirty="0" smtClean="0"/>
              <a:t> form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neutrally charged (lipophilic</a:t>
            </a:r>
            <a:r>
              <a:rPr lang="en-US" dirty="0" smtClean="0"/>
              <a:t>)</a:t>
            </a:r>
            <a:r>
              <a:rPr lang="tr-TR" dirty="0" smtClean="0"/>
              <a:t>-</a:t>
            </a:r>
            <a:r>
              <a:rPr lang="tr-TR" dirty="0" err="1" smtClean="0"/>
              <a:t>activated</a:t>
            </a:r>
            <a:r>
              <a:rPr lang="tr-TR" dirty="0" smtClean="0"/>
              <a:t> </a:t>
            </a:r>
            <a:r>
              <a:rPr lang="tr-TR" dirty="0" err="1" smtClean="0"/>
              <a:t>parietal</a:t>
            </a:r>
            <a:r>
              <a:rPr lang="tr-TR" dirty="0" smtClean="0"/>
              <a:t> </a:t>
            </a:r>
            <a:r>
              <a:rPr lang="tr-TR" dirty="0" err="1" smtClean="0"/>
              <a:t>cells</a:t>
            </a:r>
            <a:r>
              <a:rPr lang="tr-TR" dirty="0" smtClean="0"/>
              <a:t>- </a:t>
            </a:r>
            <a:r>
              <a:rPr lang="en-US" dirty="0" smtClean="0"/>
              <a:t>readily </a:t>
            </a:r>
            <a:r>
              <a:rPr lang="en-US" dirty="0"/>
              <a:t>crosses cell membranes into intracellular compartments (like the parietal cell canaliculus) that have acidic </a:t>
            </a:r>
            <a:r>
              <a:rPr lang="en-US" dirty="0" smtClean="0"/>
              <a:t>environments</a:t>
            </a:r>
            <a:r>
              <a:rPr lang="tr-TR" dirty="0" smtClean="0"/>
              <a:t>- </a:t>
            </a:r>
            <a:r>
              <a:rPr lang="tr-TR" dirty="0" err="1" smtClean="0"/>
              <a:t>concentrate</a:t>
            </a:r>
            <a:endParaRPr lang="tr-TR" dirty="0" smtClean="0"/>
          </a:p>
          <a:p>
            <a:r>
              <a:rPr lang="tr-TR" dirty="0" smtClean="0"/>
              <a:t>A</a:t>
            </a:r>
            <a:r>
              <a:rPr lang="en-US" dirty="0" err="1" smtClean="0"/>
              <a:t>cid</a:t>
            </a:r>
            <a:r>
              <a:rPr lang="en-US" dirty="0" smtClean="0"/>
              <a:t>-catalyzed </a:t>
            </a:r>
            <a:r>
              <a:rPr lang="en-US" dirty="0"/>
              <a:t>cleavage of a chiral sulfoxide bond (except esomeprazole and </a:t>
            </a:r>
            <a:r>
              <a:rPr lang="en-US" dirty="0" err="1"/>
              <a:t>dexlansoprazole</a:t>
            </a:r>
            <a:r>
              <a:rPr lang="en-US" dirty="0"/>
              <a:t> which are </a:t>
            </a:r>
            <a:r>
              <a:rPr lang="en-US" dirty="0" err="1"/>
              <a:t>nonchiral</a:t>
            </a:r>
            <a:r>
              <a:rPr lang="en-US" dirty="0"/>
              <a:t>) into active </a:t>
            </a:r>
            <a:r>
              <a:rPr lang="en-US" dirty="0" err="1"/>
              <a:t>sulfenic</a:t>
            </a:r>
            <a:r>
              <a:rPr lang="en-US" dirty="0"/>
              <a:t> acid and/or sulfonamide. </a:t>
            </a:r>
            <a:endParaRPr lang="tr-TR" dirty="0" smtClean="0"/>
          </a:p>
          <a:p>
            <a:r>
              <a:rPr lang="tr-TR" dirty="0" err="1" smtClean="0"/>
              <a:t>Irriversibly</a:t>
            </a:r>
            <a:r>
              <a:rPr lang="tr-TR" dirty="0" smtClean="0"/>
              <a:t> b</a:t>
            </a:r>
            <a:r>
              <a:rPr lang="en-US" dirty="0" err="1" smtClean="0"/>
              <a:t>ind</a:t>
            </a:r>
            <a:r>
              <a:rPr lang="en-US" dirty="0" smtClean="0"/>
              <a:t> </a:t>
            </a:r>
            <a:r>
              <a:rPr lang="en-US" dirty="0"/>
              <a:t>covalently to cysteine residues on the H+/K+ </a:t>
            </a:r>
            <a:r>
              <a:rPr lang="en-US" dirty="0" smtClean="0"/>
              <a:t>ATPase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inhibit acid secretion until replacement pumps can be synthesized</a:t>
            </a:r>
            <a:endParaRPr lang="tr-TR" dirty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8363565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Proton Pump Inhibitors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 dogs and </a:t>
            </a:r>
            <a:r>
              <a:rPr lang="en-US" dirty="0" smtClean="0"/>
              <a:t>horses</a:t>
            </a:r>
            <a:r>
              <a:rPr lang="tr-TR" dirty="0" smtClean="0"/>
              <a:t>-</a:t>
            </a:r>
            <a:r>
              <a:rPr lang="en-US" dirty="0" smtClean="0"/>
              <a:t> single </a:t>
            </a:r>
            <a:r>
              <a:rPr lang="en-US" dirty="0"/>
              <a:t>dose of </a:t>
            </a:r>
            <a:r>
              <a:rPr lang="en-US" dirty="0" smtClean="0"/>
              <a:t>omeprazole</a:t>
            </a:r>
            <a:r>
              <a:rPr lang="tr-TR" dirty="0" smtClean="0"/>
              <a:t>-</a:t>
            </a:r>
            <a:r>
              <a:rPr lang="en-US" dirty="0" smtClean="0"/>
              <a:t> inhibit</a:t>
            </a:r>
            <a:r>
              <a:rPr lang="tr-TR" dirty="0" err="1" smtClean="0"/>
              <a:t>ion</a:t>
            </a:r>
            <a:r>
              <a:rPr lang="tr-TR" dirty="0" smtClean="0"/>
              <a:t> of</a:t>
            </a:r>
            <a:r>
              <a:rPr lang="en-US" dirty="0" smtClean="0"/>
              <a:t> </a:t>
            </a:r>
            <a:r>
              <a:rPr lang="en-US" dirty="0"/>
              <a:t>acid secretion for 3–4 </a:t>
            </a:r>
            <a:r>
              <a:rPr lang="en-US" dirty="0" smtClean="0"/>
              <a:t>days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accumulation of the drug in parietal cell canaliculi </a:t>
            </a:r>
            <a:r>
              <a:rPr lang="tr-TR" dirty="0" smtClean="0"/>
              <a:t>+</a:t>
            </a:r>
            <a:r>
              <a:rPr lang="en-US" dirty="0" smtClean="0"/>
              <a:t> </a:t>
            </a:r>
            <a:r>
              <a:rPr lang="en-US" dirty="0"/>
              <a:t>irreversible nature of proton pump inhibition. 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smtClean="0"/>
              <a:t>Human </a:t>
            </a:r>
            <a:r>
              <a:rPr lang="en-US" dirty="0"/>
              <a:t>formulations are used in dogs and cats. </a:t>
            </a:r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Adverse</a:t>
            </a:r>
            <a:r>
              <a:rPr lang="tr-TR" dirty="0" smtClean="0"/>
              <a:t> </a:t>
            </a:r>
            <a:r>
              <a:rPr lang="tr-TR" dirty="0" err="1" smtClean="0"/>
              <a:t>effects</a:t>
            </a:r>
            <a:r>
              <a:rPr lang="tr-TR" dirty="0" smtClean="0"/>
              <a:t>: </a:t>
            </a:r>
            <a:r>
              <a:rPr lang="en-US" dirty="0" err="1" smtClean="0"/>
              <a:t>hypergastrinemia</a:t>
            </a:r>
            <a:r>
              <a:rPr lang="tr-TR" dirty="0" smtClean="0"/>
              <a:t> (</a:t>
            </a:r>
            <a:r>
              <a:rPr lang="en-US" dirty="0" smtClean="0"/>
              <a:t>mucosal </a:t>
            </a:r>
            <a:r>
              <a:rPr lang="en-US" dirty="0"/>
              <a:t>cell </a:t>
            </a:r>
            <a:r>
              <a:rPr lang="en-US" dirty="0" err="1" smtClean="0"/>
              <a:t>hyperplasi</a:t>
            </a:r>
            <a:r>
              <a:rPr lang="tr-TR" dirty="0" smtClean="0"/>
              <a:t>a)</a:t>
            </a:r>
            <a:r>
              <a:rPr lang="en-US" dirty="0" smtClean="0"/>
              <a:t>, </a:t>
            </a:r>
            <a:r>
              <a:rPr lang="en-US" dirty="0"/>
              <a:t>hypertrophy of the gastric </a:t>
            </a:r>
            <a:r>
              <a:rPr lang="en-US" dirty="0" err="1"/>
              <a:t>rugae</a:t>
            </a:r>
            <a:r>
              <a:rPr lang="en-US" dirty="0"/>
              <a:t>, </a:t>
            </a:r>
            <a:r>
              <a:rPr lang="en-US" dirty="0" smtClean="0"/>
              <a:t>development </a:t>
            </a:r>
            <a:r>
              <a:rPr lang="en-US" dirty="0"/>
              <a:t>of </a:t>
            </a:r>
            <a:r>
              <a:rPr lang="en-US" dirty="0" smtClean="0"/>
              <a:t>carcinoids</a:t>
            </a:r>
            <a:r>
              <a:rPr lang="tr-TR" dirty="0" smtClean="0"/>
              <a:t>, </a:t>
            </a:r>
            <a:r>
              <a:rPr lang="en-US" dirty="0" smtClean="0"/>
              <a:t>acute </a:t>
            </a:r>
            <a:r>
              <a:rPr lang="en-US" dirty="0"/>
              <a:t>renal </a:t>
            </a:r>
            <a:r>
              <a:rPr lang="en-US" dirty="0" smtClean="0"/>
              <a:t>failure</a:t>
            </a:r>
            <a:r>
              <a:rPr lang="tr-TR" dirty="0" smtClean="0"/>
              <a:t>,</a:t>
            </a:r>
            <a:r>
              <a:rPr lang="en-US" dirty="0" smtClean="0"/>
              <a:t> disorders </a:t>
            </a:r>
            <a:r>
              <a:rPr lang="en-US" dirty="0"/>
              <a:t>of calcium </a:t>
            </a:r>
            <a:r>
              <a:rPr lang="en-US" dirty="0" smtClean="0"/>
              <a:t>homeostasis</a:t>
            </a:r>
            <a:r>
              <a:rPr lang="tr-TR" dirty="0" smtClean="0"/>
              <a:t>,</a:t>
            </a:r>
            <a:r>
              <a:rPr lang="en-US" dirty="0" smtClean="0"/>
              <a:t> </a:t>
            </a:r>
            <a:r>
              <a:rPr lang="en-US" dirty="0"/>
              <a:t>exacerbate NSAID-induced intestinal 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contraindicated for chronic therapy. </a:t>
            </a:r>
            <a:endParaRPr lang="tr-TR" dirty="0" smtClean="0"/>
          </a:p>
          <a:p>
            <a:r>
              <a:rPr lang="en-US" dirty="0" smtClean="0"/>
              <a:t>Omeprazole </a:t>
            </a:r>
            <a:r>
              <a:rPr lang="en-US" dirty="0"/>
              <a:t>is also a microsomal enzyme inhibitor </a:t>
            </a:r>
            <a:r>
              <a:rPr lang="en-US" dirty="0" smtClean="0"/>
              <a:t>(</a:t>
            </a:r>
            <a:r>
              <a:rPr lang="tr-TR" dirty="0" smtClean="0"/>
              <a:t>CYP2C19)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04633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Proton Pump Inhibitors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All</a:t>
            </a:r>
            <a:r>
              <a:rPr lang="tr-TR" dirty="0"/>
              <a:t> </a:t>
            </a:r>
            <a:r>
              <a:rPr lang="tr-TR" dirty="0" err="1"/>
              <a:t>currently</a:t>
            </a:r>
            <a:r>
              <a:rPr lang="tr-TR" dirty="0"/>
              <a:t> </a:t>
            </a:r>
            <a:r>
              <a:rPr lang="tr-TR" dirty="0" err="1"/>
              <a:t>approved</a:t>
            </a:r>
            <a:r>
              <a:rPr lang="tr-TR" dirty="0"/>
              <a:t> </a:t>
            </a:r>
            <a:r>
              <a:rPr lang="tr-TR" dirty="0" err="1"/>
              <a:t>PPIs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benzimidazole</a:t>
            </a:r>
            <a:r>
              <a:rPr lang="tr-TR" dirty="0"/>
              <a:t> </a:t>
            </a:r>
            <a:r>
              <a:rPr lang="tr-TR" dirty="0" err="1"/>
              <a:t>derivatives</a:t>
            </a:r>
            <a:r>
              <a:rPr lang="tr-TR" dirty="0"/>
              <a:t>: </a:t>
            </a:r>
            <a:r>
              <a:rPr lang="tr-TR" dirty="0" err="1"/>
              <a:t>heterocyclic</a:t>
            </a:r>
            <a:r>
              <a:rPr lang="tr-TR" dirty="0"/>
              <a:t> </a:t>
            </a:r>
            <a:r>
              <a:rPr lang="tr-TR" dirty="0" err="1"/>
              <a:t>organic</a:t>
            </a:r>
            <a:r>
              <a:rPr lang="tr-TR" dirty="0"/>
              <a:t> </a:t>
            </a:r>
            <a:r>
              <a:rPr lang="tr-TR" dirty="0" err="1"/>
              <a:t>molecules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include</a:t>
            </a:r>
            <a:r>
              <a:rPr lang="tr-TR" dirty="0"/>
              <a:t> </a:t>
            </a:r>
            <a:r>
              <a:rPr lang="tr-TR" dirty="0" err="1"/>
              <a:t>both</a:t>
            </a:r>
            <a:r>
              <a:rPr lang="tr-TR" dirty="0"/>
              <a:t> a </a:t>
            </a:r>
            <a:r>
              <a:rPr lang="tr-TR" dirty="0" err="1"/>
              <a:t>pyridine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benzimidazole</a:t>
            </a:r>
            <a:r>
              <a:rPr lang="tr-TR" dirty="0"/>
              <a:t> </a:t>
            </a:r>
            <a:r>
              <a:rPr lang="tr-TR" dirty="0" err="1"/>
              <a:t>moiety</a:t>
            </a:r>
            <a:r>
              <a:rPr lang="tr-TR" dirty="0"/>
              <a:t> </a:t>
            </a:r>
            <a:r>
              <a:rPr lang="tr-TR" dirty="0" err="1"/>
              <a:t>linked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a </a:t>
            </a:r>
            <a:r>
              <a:rPr lang="tr-TR" dirty="0" err="1"/>
              <a:t>methylsulfinyl</a:t>
            </a:r>
            <a:r>
              <a:rPr lang="tr-TR" dirty="0"/>
              <a:t> </a:t>
            </a:r>
            <a:r>
              <a:rPr lang="tr-TR" dirty="0" err="1"/>
              <a:t>group</a:t>
            </a:r>
            <a:r>
              <a:rPr lang="tr-TR" dirty="0" smtClean="0"/>
              <a:t>.</a:t>
            </a:r>
          </a:p>
          <a:p>
            <a:endParaRPr lang="tr-TR" dirty="0" smtClean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159" y="3230980"/>
            <a:ext cx="1982873" cy="2945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16205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PG </a:t>
            </a:r>
            <a:r>
              <a:rPr lang="tr-TR" dirty="0" err="1" smtClean="0"/>
              <a:t>Analogues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Decrease</a:t>
            </a:r>
            <a:r>
              <a:rPr lang="tr-TR" dirty="0" smtClean="0"/>
              <a:t> </a:t>
            </a:r>
            <a:r>
              <a:rPr lang="tr-TR" dirty="0" err="1" smtClean="0"/>
              <a:t>acid</a:t>
            </a:r>
            <a:r>
              <a:rPr lang="tr-TR" dirty="0" smtClean="0"/>
              <a:t> </a:t>
            </a:r>
            <a:r>
              <a:rPr lang="tr-TR" dirty="0" err="1" smtClean="0"/>
              <a:t>secretion</a:t>
            </a:r>
            <a:r>
              <a:rPr lang="tr-TR" dirty="0" smtClean="0"/>
              <a:t>, </a:t>
            </a:r>
            <a:r>
              <a:rPr lang="tr-TR" dirty="0" err="1" smtClean="0"/>
              <a:t>increase</a:t>
            </a:r>
            <a:r>
              <a:rPr lang="tr-TR" dirty="0"/>
              <a:t> </a:t>
            </a:r>
            <a:r>
              <a:rPr lang="tr-TR" dirty="0" err="1" smtClean="0"/>
              <a:t>mucus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bicarbonate</a:t>
            </a:r>
            <a:r>
              <a:rPr lang="tr-TR" dirty="0" smtClean="0"/>
              <a:t> </a:t>
            </a:r>
            <a:r>
              <a:rPr lang="tr-TR" dirty="0" err="1" smtClean="0"/>
              <a:t>secretion</a:t>
            </a:r>
            <a:r>
              <a:rPr lang="tr-TR" dirty="0" smtClean="0"/>
              <a:t>, </a:t>
            </a:r>
            <a:r>
              <a:rPr lang="en-US" dirty="0"/>
              <a:t>decreased vascular permeability, and increased cellular proliferation and migration</a:t>
            </a:r>
            <a:endParaRPr lang="tr-TR" dirty="0" smtClean="0"/>
          </a:p>
          <a:p>
            <a:r>
              <a:rPr lang="tr-TR" dirty="0" smtClean="0"/>
              <a:t>PGE1, PGE2 </a:t>
            </a:r>
            <a:r>
              <a:rPr lang="tr-TR" dirty="0" err="1" smtClean="0"/>
              <a:t>and</a:t>
            </a:r>
            <a:r>
              <a:rPr lang="tr-TR" dirty="0" smtClean="0"/>
              <a:t> PGI2</a:t>
            </a:r>
          </a:p>
          <a:p>
            <a:endParaRPr lang="tr-TR" dirty="0"/>
          </a:p>
        </p:txBody>
      </p:sp>
      <p:sp>
        <p:nvSpPr>
          <p:cNvPr id="4" name="Köşeleri Yuvarlanmış Dikdörtgen Belirtme Çizgisi 3"/>
          <p:cNvSpPr/>
          <p:nvPr/>
        </p:nvSpPr>
        <p:spPr>
          <a:xfrm>
            <a:off x="838200" y="4250724"/>
            <a:ext cx="1449859" cy="1227439"/>
          </a:xfrm>
          <a:prstGeom prst="wedgeRoundRectCallout">
            <a:avLst>
              <a:gd name="adj1" fmla="val 12134"/>
              <a:gd name="adj2" fmla="val -110403"/>
              <a:gd name="adj3" fmla="val 16667"/>
            </a:avLst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Rizoprostil</a:t>
            </a:r>
            <a:endParaRPr lang="tr-TR" dirty="0" smtClean="0"/>
          </a:p>
          <a:p>
            <a:pPr algn="ctr"/>
            <a:r>
              <a:rPr lang="tr-TR" dirty="0" err="1" smtClean="0"/>
              <a:t>Misoprostol</a:t>
            </a:r>
            <a:r>
              <a:rPr lang="tr-TR" dirty="0" smtClean="0"/>
              <a:t> </a:t>
            </a:r>
            <a:r>
              <a:rPr lang="tr-TR" sz="900" dirty="0" smtClean="0"/>
              <a:t>(</a:t>
            </a:r>
            <a:r>
              <a:rPr lang="tr-TR" sz="900" dirty="0" err="1" smtClean="0"/>
              <a:t>ecbolic</a:t>
            </a:r>
            <a:r>
              <a:rPr lang="tr-TR" sz="900" dirty="0"/>
              <a:t> </a:t>
            </a:r>
            <a:r>
              <a:rPr lang="tr-TR" sz="900" dirty="0" err="1" smtClean="0"/>
              <a:t>effect</a:t>
            </a:r>
            <a:r>
              <a:rPr lang="tr-TR" sz="900" dirty="0" smtClean="0"/>
              <a:t>)</a:t>
            </a:r>
            <a:endParaRPr lang="tr-TR" sz="900" dirty="0"/>
          </a:p>
        </p:txBody>
      </p:sp>
      <p:sp>
        <p:nvSpPr>
          <p:cNvPr id="5" name="Köşeleri Yuvarlanmış Dikdörtgen Belirtme Çizgisi 4"/>
          <p:cNvSpPr/>
          <p:nvPr/>
        </p:nvSpPr>
        <p:spPr>
          <a:xfrm>
            <a:off x="2605216" y="4328983"/>
            <a:ext cx="1449859" cy="1227439"/>
          </a:xfrm>
          <a:prstGeom prst="wedgeRoundRectCallout">
            <a:avLst>
              <a:gd name="adj1" fmla="val -40139"/>
              <a:gd name="adj2" fmla="val -115101"/>
              <a:gd name="adj3" fmla="val 16667"/>
            </a:avLst>
          </a:prstGeom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Enprostil</a:t>
            </a:r>
            <a:endParaRPr lang="tr-TR" dirty="0" smtClean="0"/>
          </a:p>
          <a:p>
            <a:pPr algn="ctr"/>
            <a:r>
              <a:rPr lang="tr-TR" dirty="0" err="1" smtClean="0"/>
              <a:t>Arboprostil</a:t>
            </a:r>
            <a:endParaRPr lang="tr-TR" dirty="0" smtClean="0"/>
          </a:p>
          <a:p>
            <a:pPr algn="ctr"/>
            <a:r>
              <a:rPr lang="tr-TR" dirty="0" err="1" smtClean="0"/>
              <a:t>Trimoprostil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17714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Misoprostol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</a:t>
            </a:r>
            <a:r>
              <a:rPr lang="en-US" dirty="0" err="1" smtClean="0"/>
              <a:t>ynthetic</a:t>
            </a:r>
            <a:r>
              <a:rPr lang="en-US" dirty="0" smtClean="0"/>
              <a:t> </a:t>
            </a:r>
            <a:r>
              <a:rPr lang="en-US" dirty="0"/>
              <a:t>prostaglandin E1 analogue </a:t>
            </a:r>
            <a:endParaRPr lang="tr-TR" dirty="0" smtClean="0"/>
          </a:p>
          <a:p>
            <a:r>
              <a:rPr lang="tr-TR" dirty="0" smtClean="0"/>
              <a:t>D</a:t>
            </a:r>
            <a:r>
              <a:rPr lang="en-US" dirty="0" err="1" smtClean="0"/>
              <a:t>ogs</a:t>
            </a:r>
            <a:r>
              <a:rPr lang="en-US" dirty="0" smtClean="0"/>
              <a:t> </a:t>
            </a:r>
            <a:r>
              <a:rPr lang="en-US" dirty="0"/>
              <a:t>to reduce the risk of GI </a:t>
            </a:r>
            <a:r>
              <a:rPr lang="en-US" dirty="0" smtClean="0"/>
              <a:t>ulcers</a:t>
            </a:r>
            <a:r>
              <a:rPr lang="tr-TR" dirty="0" smtClean="0"/>
              <a:t>-</a:t>
            </a:r>
            <a:r>
              <a:rPr lang="en-US" dirty="0" smtClean="0"/>
              <a:t> chronic </a:t>
            </a:r>
            <a:r>
              <a:rPr lang="en-US" dirty="0"/>
              <a:t>NSAID therapy. </a:t>
            </a:r>
            <a:endParaRPr lang="tr-TR" dirty="0" smtClean="0"/>
          </a:p>
          <a:p>
            <a:r>
              <a:rPr lang="tr-TR" dirty="0" smtClean="0"/>
              <a:t>S</a:t>
            </a:r>
            <a:r>
              <a:rPr lang="en-US" dirty="0" err="1" smtClean="0"/>
              <a:t>uppresses</a:t>
            </a:r>
            <a:r>
              <a:rPr lang="en-US" dirty="0" smtClean="0"/>
              <a:t> </a:t>
            </a:r>
            <a:r>
              <a:rPr lang="en-US" dirty="0"/>
              <a:t>gastric acid </a:t>
            </a:r>
            <a:r>
              <a:rPr lang="en-US" dirty="0" smtClean="0"/>
              <a:t>secretion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 err="1" smtClean="0"/>
              <a:t>inhibiti</a:t>
            </a:r>
            <a:r>
              <a:rPr lang="tr-TR" dirty="0" smtClean="0"/>
              <a:t>on of</a:t>
            </a:r>
            <a:r>
              <a:rPr lang="en-US" dirty="0" smtClean="0"/>
              <a:t> </a:t>
            </a:r>
            <a:r>
              <a:rPr lang="en-US" dirty="0"/>
              <a:t>the activation of histamine-sensitive adenylate cyclase. </a:t>
            </a:r>
            <a:endParaRPr lang="tr-TR" dirty="0" smtClean="0"/>
          </a:p>
          <a:p>
            <a:r>
              <a:rPr lang="en-US" dirty="0" smtClean="0"/>
              <a:t>Adverse effects</a:t>
            </a:r>
            <a:r>
              <a:rPr lang="tr-TR" dirty="0" smtClean="0"/>
              <a:t>:</a:t>
            </a:r>
            <a:r>
              <a:rPr lang="en-US" dirty="0" smtClean="0"/>
              <a:t> </a:t>
            </a:r>
            <a:r>
              <a:rPr lang="en-US" dirty="0"/>
              <a:t>diarrhea and flatulence. </a:t>
            </a:r>
            <a:endParaRPr lang="tr-TR" dirty="0" smtClean="0"/>
          </a:p>
          <a:p>
            <a:r>
              <a:rPr lang="tr-TR" dirty="0"/>
              <a:t>C</a:t>
            </a:r>
            <a:r>
              <a:rPr lang="en-US" dirty="0" err="1" smtClean="0"/>
              <a:t>ontraindicated</a:t>
            </a:r>
            <a:r>
              <a:rPr lang="en-US" dirty="0" smtClean="0"/>
              <a:t> </a:t>
            </a:r>
            <a:r>
              <a:rPr lang="en-US" dirty="0"/>
              <a:t>in pregnant </a:t>
            </a:r>
            <a:r>
              <a:rPr lang="en-US" dirty="0" smtClean="0"/>
              <a:t>dogs</a:t>
            </a:r>
            <a:r>
              <a:rPr lang="tr-TR" dirty="0" smtClean="0"/>
              <a:t>-</a:t>
            </a:r>
            <a:r>
              <a:rPr lang="tr-TR" dirty="0" err="1" smtClean="0"/>
              <a:t>ecbolic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36025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Antiacids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</a:t>
            </a:r>
            <a:r>
              <a:rPr lang="en-US" dirty="0" err="1" smtClean="0"/>
              <a:t>eutralizes</a:t>
            </a:r>
            <a:r>
              <a:rPr lang="en-US" dirty="0" smtClean="0"/>
              <a:t> </a:t>
            </a:r>
            <a:r>
              <a:rPr lang="en-US" dirty="0"/>
              <a:t>stomach acidity and is used to relieve heartburn, indigestion or an upset </a:t>
            </a:r>
            <a:r>
              <a:rPr lang="en-US" dirty="0" smtClean="0"/>
              <a:t>stomach</a:t>
            </a:r>
            <a:endParaRPr lang="tr-TR" dirty="0" smtClean="0"/>
          </a:p>
          <a:p>
            <a:r>
              <a:rPr lang="tr-TR" dirty="0" smtClean="0"/>
              <a:t>T</a:t>
            </a:r>
            <a:r>
              <a:rPr lang="en-US" dirty="0" err="1" smtClean="0"/>
              <a:t>reat</a:t>
            </a:r>
            <a:r>
              <a:rPr lang="en-US" dirty="0" smtClean="0"/>
              <a:t> </a:t>
            </a:r>
            <a:r>
              <a:rPr lang="en-US" dirty="0"/>
              <a:t>the symptoms of too much stomach acid such as stomach upset, heartburn, and acid indigestion. </a:t>
            </a:r>
            <a:endParaRPr lang="tr-TR" dirty="0" smtClean="0"/>
          </a:p>
          <a:p>
            <a:r>
              <a:rPr lang="tr-TR" dirty="0" smtClean="0"/>
              <a:t>R</a:t>
            </a:r>
            <a:r>
              <a:rPr lang="en-US" dirty="0" err="1" smtClean="0"/>
              <a:t>elieve</a:t>
            </a:r>
            <a:r>
              <a:rPr lang="en-US" dirty="0" smtClean="0"/>
              <a:t> </a:t>
            </a:r>
            <a:r>
              <a:rPr lang="en-US" dirty="0"/>
              <a:t>symptoms of extra gas such as belching, bloating, and feelings of pressure/discomfort in the stomach/gut.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818327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Antiacids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C</a:t>
            </a:r>
            <a:r>
              <a:rPr lang="en-US" dirty="0" err="1" smtClean="0"/>
              <a:t>ommon</a:t>
            </a:r>
            <a:r>
              <a:rPr lang="en-US" dirty="0" smtClean="0"/>
              <a:t> antacids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bases of aluminum, magnesium, or calcium (aluminum hydroxide, magnesium oxide or hydroxide, and calcium carbonate). </a:t>
            </a:r>
            <a:endParaRPr lang="tr-TR" dirty="0" smtClean="0"/>
          </a:p>
          <a:p>
            <a:r>
              <a:rPr lang="tr-TR" dirty="0" smtClean="0"/>
              <a:t>N</a:t>
            </a:r>
            <a:r>
              <a:rPr lang="en-US" dirty="0" err="1" smtClean="0"/>
              <a:t>eutralize</a:t>
            </a:r>
            <a:r>
              <a:rPr lang="en-US" dirty="0" smtClean="0"/>
              <a:t> </a:t>
            </a:r>
            <a:r>
              <a:rPr lang="en-US" dirty="0"/>
              <a:t>stomach acid </a:t>
            </a:r>
            <a:r>
              <a:rPr lang="tr-TR" dirty="0" smtClean="0"/>
              <a:t>- </a:t>
            </a:r>
            <a:r>
              <a:rPr lang="en-US" dirty="0" smtClean="0"/>
              <a:t>form </a:t>
            </a:r>
            <a:r>
              <a:rPr lang="en-US" dirty="0"/>
              <a:t>water and a neutral salt. </a:t>
            </a:r>
            <a:endParaRPr lang="tr-TR" dirty="0" smtClean="0"/>
          </a:p>
          <a:p>
            <a:r>
              <a:rPr lang="tr-TR" dirty="0" smtClean="0"/>
              <a:t>N</a:t>
            </a:r>
            <a:r>
              <a:rPr lang="en-US" dirty="0" err="1" smtClean="0"/>
              <a:t>ot</a:t>
            </a:r>
            <a:r>
              <a:rPr lang="en-US" dirty="0" smtClean="0"/>
              <a:t> </a:t>
            </a:r>
            <a:r>
              <a:rPr lang="en-US" dirty="0"/>
              <a:t>absorbed systemically. </a:t>
            </a:r>
            <a:endParaRPr lang="tr-TR" dirty="0" smtClean="0"/>
          </a:p>
          <a:p>
            <a:r>
              <a:rPr lang="tr-TR" dirty="0" smtClean="0"/>
              <a:t>D</a:t>
            </a:r>
            <a:r>
              <a:rPr lang="en-US" dirty="0" err="1" smtClean="0"/>
              <a:t>ecrease</a:t>
            </a:r>
            <a:r>
              <a:rPr lang="en-US" dirty="0" smtClean="0"/>
              <a:t> </a:t>
            </a:r>
            <a:r>
              <a:rPr lang="en-US" dirty="0"/>
              <a:t>pepsin </a:t>
            </a:r>
            <a:r>
              <a:rPr lang="en-US" dirty="0" smtClean="0"/>
              <a:t>activity</a:t>
            </a:r>
            <a:r>
              <a:rPr lang="tr-TR" dirty="0" smtClean="0"/>
              <a:t>-</a:t>
            </a:r>
            <a:r>
              <a:rPr lang="en-US" dirty="0" smtClean="0"/>
              <a:t>bind </a:t>
            </a:r>
            <a:r>
              <a:rPr lang="en-US" dirty="0"/>
              <a:t>bile acids in the stomach and </a:t>
            </a:r>
            <a:r>
              <a:rPr lang="en-US" dirty="0" err="1" smtClean="0"/>
              <a:t>stimulat</a:t>
            </a:r>
            <a:r>
              <a:rPr lang="tr-TR" dirty="0" smtClean="0"/>
              <a:t>e</a:t>
            </a:r>
            <a:r>
              <a:rPr lang="en-US" dirty="0" smtClean="0"/>
              <a:t> </a:t>
            </a:r>
            <a:r>
              <a:rPr lang="en-US" dirty="0"/>
              <a:t>local prostaglandin (PGE</a:t>
            </a:r>
            <a:r>
              <a:rPr lang="en-US" baseline="-25000" dirty="0"/>
              <a:t>1</a:t>
            </a:r>
            <a:r>
              <a:rPr lang="en-US" dirty="0"/>
              <a:t>) production. 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smtClean="0"/>
              <a:t>magnesium </a:t>
            </a:r>
            <a:r>
              <a:rPr lang="en-US" dirty="0"/>
              <a:t>hydroxide and aluminum </a:t>
            </a:r>
            <a:r>
              <a:rPr lang="en-US" dirty="0" smtClean="0"/>
              <a:t>hydroxide</a:t>
            </a:r>
            <a:r>
              <a:rPr lang="tr-TR" dirty="0" smtClean="0"/>
              <a:t> </a:t>
            </a:r>
            <a:r>
              <a:rPr lang="tr-TR" dirty="0" err="1" smtClean="0"/>
              <a:t>combination</a:t>
            </a:r>
            <a:r>
              <a:rPr lang="tr-TR" dirty="0" smtClean="0"/>
              <a:t>=optimal </a:t>
            </a:r>
            <a:r>
              <a:rPr lang="tr-TR" dirty="0" err="1" smtClean="0"/>
              <a:t>buffer</a:t>
            </a:r>
            <a:endParaRPr lang="tr-TR" dirty="0" smtClean="0"/>
          </a:p>
          <a:p>
            <a:r>
              <a:rPr lang="tr-TR" dirty="0" err="1" smtClean="0"/>
              <a:t>Renal</a:t>
            </a:r>
            <a:r>
              <a:rPr lang="tr-TR" dirty="0" smtClean="0"/>
              <a:t> </a:t>
            </a:r>
            <a:r>
              <a:rPr lang="tr-TR" dirty="0" err="1" smtClean="0"/>
              <a:t>insufficiency</a:t>
            </a:r>
            <a:r>
              <a:rPr lang="tr-TR" dirty="0" smtClean="0"/>
              <a:t>- </a:t>
            </a:r>
            <a:r>
              <a:rPr lang="tr-TR" dirty="0" err="1" smtClean="0"/>
              <a:t>hypermagnesemia</a:t>
            </a:r>
            <a:r>
              <a:rPr lang="tr-TR" dirty="0" smtClean="0"/>
              <a:t> (</a:t>
            </a:r>
            <a:r>
              <a:rPr lang="tr-TR" dirty="0" err="1" smtClean="0"/>
              <a:t>caution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Interfere</a:t>
            </a:r>
            <a:r>
              <a:rPr lang="tr-TR" dirty="0" smtClean="0"/>
              <a:t> </a:t>
            </a:r>
            <a:r>
              <a:rPr lang="tr-TR" dirty="0" err="1" smtClean="0"/>
              <a:t>drugs</a:t>
            </a:r>
            <a:r>
              <a:rPr lang="tr-TR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eg</a:t>
            </a:r>
            <a:r>
              <a:rPr lang="en-US" dirty="0"/>
              <a:t>, digoxin, </a:t>
            </a:r>
            <a:r>
              <a:rPr lang="en-US" dirty="0" err="1"/>
              <a:t>tetracyclines</a:t>
            </a:r>
            <a:r>
              <a:rPr lang="en-US" dirty="0"/>
              <a:t>, fluoroquinolones). </a:t>
            </a:r>
            <a:endParaRPr lang="tr-TR" dirty="0" smtClean="0"/>
          </a:p>
          <a:p>
            <a:r>
              <a:rPr lang="en-US" dirty="0" smtClean="0"/>
              <a:t>Aluminum-containing antacids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impair absorption of phosphate. </a:t>
            </a:r>
          </a:p>
        </p:txBody>
      </p:sp>
      <p:sp>
        <p:nvSpPr>
          <p:cNvPr id="4" name="Köşeleri Yuvarlanmış Dikdörtgen Belirtme Çizgisi 3"/>
          <p:cNvSpPr/>
          <p:nvPr/>
        </p:nvSpPr>
        <p:spPr>
          <a:xfrm>
            <a:off x="2950175" y="4157813"/>
            <a:ext cx="2051222" cy="313038"/>
          </a:xfrm>
          <a:prstGeom prst="wedgeRoundRectCallout">
            <a:avLst>
              <a:gd name="adj1" fmla="val -53363"/>
              <a:gd name="adj2" fmla="val 86184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Constipating</a:t>
            </a:r>
            <a:r>
              <a:rPr lang="tr-TR" dirty="0" smtClean="0"/>
              <a:t> </a:t>
            </a:r>
            <a:r>
              <a:rPr lang="tr-TR" dirty="0" err="1" smtClean="0"/>
              <a:t>effect</a:t>
            </a:r>
            <a:endParaRPr lang="tr-TR" dirty="0"/>
          </a:p>
        </p:txBody>
      </p:sp>
      <p:sp>
        <p:nvSpPr>
          <p:cNvPr id="5" name="Köşeleri Yuvarlanmış Dikdörtgen Belirtme Çizgisi 4"/>
          <p:cNvSpPr/>
          <p:nvPr/>
        </p:nvSpPr>
        <p:spPr>
          <a:xfrm>
            <a:off x="5556421" y="4147280"/>
            <a:ext cx="2051222" cy="313038"/>
          </a:xfrm>
          <a:prstGeom prst="wedgeRoundRectCallout">
            <a:avLst>
              <a:gd name="adj1" fmla="val -53363"/>
              <a:gd name="adj2" fmla="val 86184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Laxative</a:t>
            </a:r>
            <a:r>
              <a:rPr lang="tr-TR" dirty="0" smtClean="0"/>
              <a:t> </a:t>
            </a:r>
            <a:r>
              <a:rPr lang="tr-TR" dirty="0" err="1" smtClean="0"/>
              <a:t>effect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19385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Helicobacter</a:t>
            </a:r>
            <a:r>
              <a:rPr lang="tr-TR" dirty="0" smtClean="0"/>
              <a:t> </a:t>
            </a:r>
            <a:r>
              <a:rPr lang="tr-TR" dirty="0" err="1" smtClean="0"/>
              <a:t>pylori</a:t>
            </a:r>
            <a:r>
              <a:rPr lang="tr-TR" dirty="0" smtClean="0"/>
              <a:t>- </a:t>
            </a:r>
            <a:r>
              <a:rPr lang="tr-TR" dirty="0" err="1" smtClean="0"/>
              <a:t>Combo</a:t>
            </a:r>
            <a:r>
              <a:rPr lang="tr-TR" dirty="0" smtClean="0"/>
              <a:t> </a:t>
            </a:r>
            <a:r>
              <a:rPr lang="tr-TR" dirty="0" err="1" smtClean="0"/>
              <a:t>treat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136823" y="1837039"/>
            <a:ext cx="2215978" cy="141690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- </a:t>
            </a:r>
            <a:r>
              <a:rPr lang="tr-TR" dirty="0" err="1" smtClean="0"/>
              <a:t>Amoxycilline</a:t>
            </a:r>
            <a:endParaRPr lang="tr-TR" dirty="0" smtClean="0"/>
          </a:p>
          <a:p>
            <a:pPr marL="285750" indent="-285750" algn="ctr">
              <a:buFontTx/>
              <a:buChar char="-"/>
            </a:pPr>
            <a:r>
              <a:rPr lang="tr-TR" dirty="0" err="1" smtClean="0"/>
              <a:t>Clarithromycine</a:t>
            </a:r>
            <a:endParaRPr lang="tr-TR" dirty="0" smtClean="0"/>
          </a:p>
          <a:p>
            <a:pPr marL="285750" indent="-285750" algn="ctr">
              <a:buFontTx/>
              <a:buChar char="-"/>
            </a:pPr>
            <a:r>
              <a:rPr lang="tr-TR" dirty="0" err="1" smtClean="0"/>
              <a:t>Metronidazole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3880022" y="1837039"/>
            <a:ext cx="2215978" cy="1416908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PPI </a:t>
            </a:r>
          </a:p>
          <a:p>
            <a:pPr algn="ctr"/>
            <a:r>
              <a:rPr lang="tr-TR" dirty="0" smtClean="0"/>
              <a:t>-</a:t>
            </a:r>
            <a:r>
              <a:rPr lang="tr-TR" dirty="0" err="1" smtClean="0"/>
              <a:t>omeprasole</a:t>
            </a:r>
            <a:endParaRPr lang="tr-TR" dirty="0" smtClean="0"/>
          </a:p>
          <a:p>
            <a:pPr algn="ctr"/>
            <a:r>
              <a:rPr lang="tr-TR" dirty="0" smtClean="0"/>
              <a:t>-</a:t>
            </a:r>
            <a:r>
              <a:rPr lang="tr-TR" dirty="0" err="1" smtClean="0"/>
              <a:t>lansoprasole</a:t>
            </a:r>
            <a:endParaRPr lang="tr-TR" dirty="0" smtClean="0"/>
          </a:p>
          <a:p>
            <a:pPr algn="ctr"/>
            <a:r>
              <a:rPr lang="tr-TR" dirty="0" smtClean="0"/>
              <a:t>-</a:t>
            </a:r>
            <a:r>
              <a:rPr lang="tr-TR" dirty="0" err="1" smtClean="0"/>
              <a:t>pantoprasole</a:t>
            </a:r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8068963" y="1837039"/>
            <a:ext cx="2215978" cy="1416908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Bizmuth</a:t>
            </a:r>
            <a:r>
              <a:rPr lang="tr-TR" dirty="0" smtClean="0"/>
              <a:t> </a:t>
            </a:r>
            <a:r>
              <a:rPr lang="tr-TR" dirty="0" err="1" smtClean="0"/>
              <a:t>subsalicylate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subcitrate</a:t>
            </a:r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6439930" y="2349845"/>
            <a:ext cx="1285103" cy="391296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sometimes</a:t>
            </a:r>
            <a:endParaRPr lang="tr-TR" dirty="0"/>
          </a:p>
        </p:txBody>
      </p:sp>
      <p:sp>
        <p:nvSpPr>
          <p:cNvPr id="8" name="Satır Belirtme Çizgisi 1 7"/>
          <p:cNvSpPr/>
          <p:nvPr/>
        </p:nvSpPr>
        <p:spPr>
          <a:xfrm>
            <a:off x="1705235" y="4011830"/>
            <a:ext cx="1458096" cy="733166"/>
          </a:xfrm>
          <a:prstGeom prst="borderCallout1">
            <a:avLst>
              <a:gd name="adj1" fmla="val 49306"/>
              <a:gd name="adj2" fmla="val -333"/>
              <a:gd name="adj3" fmla="val -91204"/>
              <a:gd name="adj4" fmla="val 331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200" dirty="0" smtClean="0"/>
              <a:t>2 </a:t>
            </a:r>
            <a:r>
              <a:rPr lang="tr-TR" sz="1200" dirty="0" err="1" smtClean="0"/>
              <a:t>from</a:t>
            </a:r>
            <a:r>
              <a:rPr lang="tr-TR" sz="1200" dirty="0" smtClean="0"/>
              <a:t> here (</a:t>
            </a:r>
            <a:r>
              <a:rPr lang="tr-TR" sz="1200" dirty="0" err="1" smtClean="0"/>
              <a:t>sometimes</a:t>
            </a:r>
            <a:r>
              <a:rPr lang="tr-TR" sz="1200" dirty="0" smtClean="0"/>
              <a:t> </a:t>
            </a:r>
            <a:r>
              <a:rPr lang="tr-TR" sz="1200" dirty="0" err="1" smtClean="0"/>
              <a:t>tetracycline</a:t>
            </a:r>
            <a:r>
              <a:rPr lang="tr-TR" sz="1200" dirty="0" smtClean="0"/>
              <a:t>)</a:t>
            </a:r>
            <a:endParaRPr lang="tr-TR" sz="1200" dirty="0"/>
          </a:p>
        </p:txBody>
      </p:sp>
      <p:sp>
        <p:nvSpPr>
          <p:cNvPr id="9" name="Satır Belirtme Çizgisi 1 8"/>
          <p:cNvSpPr/>
          <p:nvPr/>
        </p:nvSpPr>
        <p:spPr>
          <a:xfrm>
            <a:off x="4792363" y="4085968"/>
            <a:ext cx="1303637" cy="428367"/>
          </a:xfrm>
          <a:prstGeom prst="borderCallout1">
            <a:avLst>
              <a:gd name="adj1" fmla="val 49306"/>
              <a:gd name="adj2" fmla="val 99667"/>
              <a:gd name="adj3" fmla="val -189281"/>
              <a:gd name="adj4" fmla="val 68554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200" dirty="0" smtClean="0"/>
              <a:t>1 </a:t>
            </a:r>
            <a:r>
              <a:rPr lang="tr-TR" sz="1200" dirty="0" err="1" smtClean="0"/>
              <a:t>from</a:t>
            </a:r>
            <a:r>
              <a:rPr lang="tr-TR" sz="1200" dirty="0" smtClean="0"/>
              <a:t> here</a:t>
            </a:r>
            <a:endParaRPr lang="tr-TR" sz="1200" dirty="0"/>
          </a:p>
        </p:txBody>
      </p:sp>
    </p:spTree>
    <p:extLst>
      <p:ext uri="{BB962C8B-B14F-4D97-AF65-F5344CB8AC3E}">
        <p14:creationId xmlns:p14="http://schemas.microsoft.com/office/powerpoint/2010/main" val="4290738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Salivary</a:t>
            </a:r>
            <a:r>
              <a:rPr lang="tr-TR" dirty="0" smtClean="0"/>
              <a:t> </a:t>
            </a:r>
            <a:r>
              <a:rPr lang="tr-TR" dirty="0" err="1" smtClean="0"/>
              <a:t>stimulants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Reflex</a:t>
            </a:r>
            <a:r>
              <a:rPr lang="tr-TR" dirty="0" smtClean="0"/>
              <a:t> </a:t>
            </a:r>
            <a:r>
              <a:rPr lang="tr-TR" dirty="0" err="1" smtClean="0"/>
              <a:t>acting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Aromatic</a:t>
            </a:r>
            <a:r>
              <a:rPr lang="tr-TR" dirty="0" smtClean="0"/>
              <a:t> </a:t>
            </a:r>
            <a:r>
              <a:rPr lang="tr-TR" dirty="0" err="1" smtClean="0"/>
              <a:t>bitterers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Jensiane</a:t>
            </a:r>
            <a:r>
              <a:rPr lang="tr-TR" dirty="0" smtClean="0"/>
              <a:t> </a:t>
            </a:r>
            <a:r>
              <a:rPr lang="tr-TR" dirty="0" err="1" smtClean="0"/>
              <a:t>powder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Citrus</a:t>
            </a:r>
            <a:r>
              <a:rPr lang="tr-TR" dirty="0" smtClean="0"/>
              <a:t> </a:t>
            </a:r>
            <a:r>
              <a:rPr lang="tr-TR" dirty="0" err="1" smtClean="0"/>
              <a:t>peel</a:t>
            </a:r>
            <a:r>
              <a:rPr lang="tr-TR" dirty="0" smtClean="0"/>
              <a:t> </a:t>
            </a:r>
            <a:r>
              <a:rPr lang="tr-TR" dirty="0" err="1" smtClean="0"/>
              <a:t>extract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Strychnos</a:t>
            </a:r>
            <a:r>
              <a:rPr lang="tr-TR" dirty="0" smtClean="0"/>
              <a:t> </a:t>
            </a:r>
            <a:r>
              <a:rPr lang="tr-TR" dirty="0" err="1" smtClean="0"/>
              <a:t>seed</a:t>
            </a:r>
            <a:r>
              <a:rPr lang="tr-TR" dirty="0" smtClean="0"/>
              <a:t> </a:t>
            </a:r>
            <a:r>
              <a:rPr lang="tr-TR" dirty="0" err="1" smtClean="0"/>
              <a:t>powder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Directly</a:t>
            </a:r>
            <a:r>
              <a:rPr lang="tr-TR" dirty="0" smtClean="0"/>
              <a:t> </a:t>
            </a:r>
            <a:r>
              <a:rPr lang="tr-TR" dirty="0" err="1" smtClean="0"/>
              <a:t>acting</a:t>
            </a:r>
            <a:endParaRPr lang="tr-TR" dirty="0" smtClean="0"/>
          </a:p>
          <a:p>
            <a:r>
              <a:rPr lang="tr-TR" dirty="0" err="1" smtClean="0"/>
              <a:t>Arecholine</a:t>
            </a:r>
            <a:endParaRPr lang="tr-TR" dirty="0" smtClean="0"/>
          </a:p>
          <a:p>
            <a:r>
              <a:rPr lang="tr-TR" dirty="0" err="1" smtClean="0"/>
              <a:t>Pilocarpine</a:t>
            </a:r>
            <a:endParaRPr lang="tr-TR" dirty="0" smtClean="0"/>
          </a:p>
          <a:p>
            <a:r>
              <a:rPr lang="tr-TR" dirty="0" err="1" smtClean="0"/>
              <a:t>Carbacole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03116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Sucralfate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A</a:t>
            </a:r>
            <a:r>
              <a:rPr lang="en-US" dirty="0" err="1" smtClean="0"/>
              <a:t>ntiulcerative</a:t>
            </a:r>
            <a:r>
              <a:rPr lang="en-US" dirty="0" smtClean="0"/>
              <a:t> </a:t>
            </a:r>
            <a:endParaRPr lang="tr-TR" dirty="0" smtClean="0"/>
          </a:p>
          <a:p>
            <a:r>
              <a:rPr lang="tr-TR" dirty="0"/>
              <a:t>C</a:t>
            </a:r>
            <a:r>
              <a:rPr lang="en-US" dirty="0" err="1" smtClean="0"/>
              <a:t>ytoprotective</a:t>
            </a:r>
            <a:r>
              <a:rPr lang="en-US" dirty="0" smtClean="0"/>
              <a:t> </a:t>
            </a:r>
            <a:r>
              <a:rPr lang="en-US" dirty="0"/>
              <a:t>effect 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GI mucosa. </a:t>
            </a:r>
            <a:endParaRPr lang="tr-TR" dirty="0" smtClean="0"/>
          </a:p>
          <a:p>
            <a:r>
              <a:rPr lang="tr-TR" dirty="0" smtClean="0"/>
              <a:t>D</a:t>
            </a:r>
            <a:r>
              <a:rPr lang="en-US" dirty="0" err="1" smtClean="0"/>
              <a:t>isassociates</a:t>
            </a:r>
            <a:r>
              <a:rPr lang="tr-TR" dirty="0" smtClean="0"/>
              <a:t>-</a:t>
            </a:r>
            <a:r>
              <a:rPr lang="en-US" dirty="0" smtClean="0"/>
              <a:t>acid environment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to sucrose </a:t>
            </a:r>
            <a:r>
              <a:rPr lang="en-US" dirty="0" err="1"/>
              <a:t>octasulfate</a:t>
            </a:r>
            <a:r>
              <a:rPr lang="en-US" dirty="0"/>
              <a:t> and aluminum hydroxide. 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P</a:t>
            </a:r>
            <a:r>
              <a:rPr lang="en-US" dirty="0" err="1" smtClean="0"/>
              <a:t>revent</a:t>
            </a:r>
            <a:r>
              <a:rPr lang="tr-TR" dirty="0" err="1" smtClean="0"/>
              <a:t>ion</a:t>
            </a:r>
            <a:r>
              <a:rPr lang="tr-TR" dirty="0" smtClean="0"/>
              <a:t> of</a:t>
            </a:r>
            <a:r>
              <a:rPr lang="en-US" dirty="0" smtClean="0"/>
              <a:t> </a:t>
            </a:r>
            <a:r>
              <a:rPr lang="en-US" dirty="0"/>
              <a:t>“back diffusion” of hydrogen ions, inactivates pepsin, and adsorbs bile acid. </a:t>
            </a:r>
            <a:endParaRPr lang="tr-TR" dirty="0" smtClean="0"/>
          </a:p>
          <a:p>
            <a:r>
              <a:rPr lang="tr-TR" dirty="0" smtClean="0"/>
              <a:t>I</a:t>
            </a:r>
            <a:r>
              <a:rPr lang="en-US" dirty="0" err="1" smtClean="0"/>
              <a:t>ncreases</a:t>
            </a:r>
            <a:r>
              <a:rPr lang="en-US" dirty="0" smtClean="0"/>
              <a:t> </a:t>
            </a:r>
            <a:r>
              <a:rPr lang="en-US" dirty="0"/>
              <a:t>the mucosal synthesis of </a:t>
            </a:r>
            <a:r>
              <a:rPr lang="en-US" dirty="0" smtClean="0"/>
              <a:t>prostaglandins</a:t>
            </a:r>
            <a:endParaRPr lang="tr-TR" dirty="0" smtClean="0"/>
          </a:p>
          <a:p>
            <a:r>
              <a:rPr lang="tr-TR" dirty="0"/>
              <a:t>N</a:t>
            </a:r>
            <a:r>
              <a:rPr lang="en-US" dirty="0" smtClean="0"/>
              <a:t>o </a:t>
            </a:r>
            <a:r>
              <a:rPr lang="en-US" dirty="0"/>
              <a:t>adverse effects. </a:t>
            </a:r>
            <a:endParaRPr lang="tr-TR" dirty="0"/>
          </a:p>
        </p:txBody>
      </p:sp>
      <p:sp>
        <p:nvSpPr>
          <p:cNvPr id="4" name="Satır Belirtme Çizgisi 1 3"/>
          <p:cNvSpPr/>
          <p:nvPr/>
        </p:nvSpPr>
        <p:spPr>
          <a:xfrm>
            <a:off x="972067" y="3468130"/>
            <a:ext cx="3847070" cy="675503"/>
          </a:xfrm>
          <a:prstGeom prst="borderCallout1">
            <a:avLst>
              <a:gd name="adj1" fmla="val 50458"/>
              <a:gd name="adj2" fmla="val 100447"/>
              <a:gd name="adj3" fmla="val -31403"/>
              <a:gd name="adj4" fmla="val 141110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polymerizes to a viscous, sticky substance</a:t>
            </a:r>
            <a:endParaRPr lang="tr-TR"/>
          </a:p>
        </p:txBody>
      </p:sp>
      <p:sp>
        <p:nvSpPr>
          <p:cNvPr id="5" name="Satır Belirtme Çizgisi 1 4"/>
          <p:cNvSpPr/>
          <p:nvPr/>
        </p:nvSpPr>
        <p:spPr>
          <a:xfrm>
            <a:off x="6468764" y="3410465"/>
            <a:ext cx="4885036" cy="626076"/>
          </a:xfrm>
          <a:prstGeom prst="borderCallout1">
            <a:avLst>
              <a:gd name="adj1" fmla="val 54276"/>
              <a:gd name="adj2" fmla="val 99"/>
              <a:gd name="adj3" fmla="val 69079"/>
              <a:gd name="adj4" fmla="val -3276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creates a protective effect by binding to ulcerated mucosa.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34846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Ruminotorics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P</a:t>
            </a:r>
            <a:r>
              <a:rPr lang="en-US" dirty="0" err="1" smtClean="0"/>
              <a:t>romote</a:t>
            </a:r>
            <a:r>
              <a:rPr lang="en-US" dirty="0" smtClean="0"/>
              <a:t> </a:t>
            </a:r>
            <a:r>
              <a:rPr lang="en-US" dirty="0"/>
              <a:t>forestomach function (fermentation and motility) </a:t>
            </a:r>
            <a:endParaRPr lang="tr-TR" dirty="0" smtClean="0"/>
          </a:p>
          <a:p>
            <a:r>
              <a:rPr lang="tr-TR" dirty="0" smtClean="0"/>
              <a:t>G</a:t>
            </a:r>
            <a:r>
              <a:rPr lang="en-US" dirty="0" err="1" smtClean="0"/>
              <a:t>lucogenic</a:t>
            </a:r>
            <a:r>
              <a:rPr lang="en-US" dirty="0" smtClean="0"/>
              <a:t> </a:t>
            </a:r>
            <a:r>
              <a:rPr lang="en-US" dirty="0"/>
              <a:t>substrates, minerals, cofactors, and bitters (</a:t>
            </a:r>
            <a:r>
              <a:rPr lang="en-US" dirty="0" err="1"/>
              <a:t>eg</a:t>
            </a:r>
            <a:r>
              <a:rPr lang="en-US" dirty="0"/>
              <a:t>, </a:t>
            </a:r>
            <a:r>
              <a:rPr lang="en-US" dirty="0" err="1"/>
              <a:t>nux</a:t>
            </a:r>
            <a:r>
              <a:rPr lang="en-US" dirty="0"/>
              <a:t> vomica) have limited application in current therapy of </a:t>
            </a:r>
            <a:r>
              <a:rPr lang="en-US" dirty="0" err="1"/>
              <a:t>ruminoreticular</a:t>
            </a:r>
            <a:r>
              <a:rPr lang="en-US" dirty="0"/>
              <a:t> indigestion. </a:t>
            </a:r>
            <a:endParaRPr lang="tr-TR" dirty="0" smtClean="0"/>
          </a:p>
          <a:p>
            <a:r>
              <a:rPr lang="tr-TR" dirty="0" smtClean="0"/>
              <a:t>P</a:t>
            </a:r>
            <a:r>
              <a:rPr lang="en-US" dirty="0" err="1" smtClean="0"/>
              <a:t>hysiologic</a:t>
            </a:r>
            <a:r>
              <a:rPr lang="en-US" dirty="0" smtClean="0"/>
              <a:t> approach</a:t>
            </a:r>
            <a:r>
              <a:rPr lang="tr-TR" dirty="0" smtClean="0"/>
              <a:t>- </a:t>
            </a:r>
            <a:r>
              <a:rPr lang="tr-TR" dirty="0" err="1" smtClean="0"/>
              <a:t>better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Magnesium </a:t>
            </a:r>
            <a:r>
              <a:rPr lang="en-US" dirty="0"/>
              <a:t>oxide or magnesium </a:t>
            </a:r>
            <a:r>
              <a:rPr lang="en-US" dirty="0" smtClean="0"/>
              <a:t>hydroxide</a:t>
            </a:r>
            <a:r>
              <a:rPr lang="tr-TR" dirty="0" smtClean="0"/>
              <a:t>- </a:t>
            </a:r>
            <a:r>
              <a:rPr lang="en-US" dirty="0" smtClean="0"/>
              <a:t>significant </a:t>
            </a:r>
            <a:r>
              <a:rPr lang="en-US" dirty="0"/>
              <a:t>decrease in rumen fermentation and a decrease in number of rumen protozoa. </a:t>
            </a:r>
            <a:endParaRPr lang="tr-TR" dirty="0" smtClean="0"/>
          </a:p>
          <a:p>
            <a:r>
              <a:rPr lang="en-US" dirty="0" smtClean="0"/>
              <a:t>Mineral </a:t>
            </a:r>
            <a:r>
              <a:rPr lang="en-US" dirty="0"/>
              <a:t>oil (1–2 L) or </a:t>
            </a:r>
            <a:r>
              <a:rPr lang="en-US" dirty="0" err="1"/>
              <a:t>dioctyl</a:t>
            </a:r>
            <a:r>
              <a:rPr lang="en-US" dirty="0"/>
              <a:t> sodium sulfosuccinate (DSS, 90–120 mL in 1–2 L of water) administered PO or via nasogastric tube followed by gentle ruminal massage can help promote the dissolution and passage of impacted fibrous ruminal </a:t>
            </a:r>
            <a:r>
              <a:rPr lang="en-US" dirty="0" err="1"/>
              <a:t>omasal</a:t>
            </a:r>
            <a:r>
              <a:rPr lang="en-US" dirty="0"/>
              <a:t> or </a:t>
            </a:r>
            <a:r>
              <a:rPr lang="en-US" dirty="0" err="1"/>
              <a:t>abomasal</a:t>
            </a:r>
            <a:r>
              <a:rPr lang="en-US" dirty="0"/>
              <a:t> contents. </a:t>
            </a:r>
            <a:endParaRPr lang="tr-TR" dirty="0" smtClean="0"/>
          </a:p>
          <a:p>
            <a:r>
              <a:rPr lang="en-US" dirty="0"/>
              <a:t>Fresh ruminal fluid is considered to be the best available “</a:t>
            </a:r>
            <a:r>
              <a:rPr lang="en-US" dirty="0" err="1" smtClean="0"/>
              <a:t>ruminotoric</a:t>
            </a:r>
            <a:r>
              <a:rPr lang="tr-TR" dirty="0" smtClean="0"/>
              <a:t>»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92872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Antifoaming Agents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A</a:t>
            </a:r>
            <a:r>
              <a:rPr lang="en-US" dirty="0" smtClean="0"/>
              <a:t>cute </a:t>
            </a:r>
            <a:r>
              <a:rPr lang="en-US" dirty="0"/>
              <a:t>frothy bloat 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reduce foam stability and to promote release of free gas, </a:t>
            </a:r>
            <a:endParaRPr lang="tr-TR" dirty="0" smtClean="0"/>
          </a:p>
          <a:p>
            <a:r>
              <a:rPr lang="tr-TR" dirty="0" smtClean="0"/>
              <a:t>P</a:t>
            </a:r>
            <a:r>
              <a:rPr lang="en-US" dirty="0" err="1" smtClean="0"/>
              <a:t>oloxalene</a:t>
            </a:r>
            <a:r>
              <a:rPr lang="tr-TR" dirty="0" smtClean="0"/>
              <a:t>-</a:t>
            </a:r>
            <a:r>
              <a:rPr lang="en-US" dirty="0" smtClean="0"/>
              <a:t>drench </a:t>
            </a:r>
            <a:r>
              <a:rPr lang="en-US" dirty="0"/>
              <a:t>or by stomach tube (25–50 g</a:t>
            </a:r>
            <a:r>
              <a:rPr lang="en-US" dirty="0" smtClean="0"/>
              <a:t>)</a:t>
            </a:r>
            <a:r>
              <a:rPr lang="tr-TR" dirty="0"/>
              <a:t> </a:t>
            </a:r>
            <a:r>
              <a:rPr lang="tr-TR" sz="1500" dirty="0" err="1"/>
              <a:t>Prevention</a:t>
            </a:r>
            <a:r>
              <a:rPr lang="tr-TR" sz="1500" dirty="0"/>
              <a:t> as </a:t>
            </a:r>
            <a:r>
              <a:rPr lang="en-US" sz="1500" dirty="0"/>
              <a:t>as a top dressing to feed (1 g/45 kg body </a:t>
            </a:r>
            <a:r>
              <a:rPr lang="en-US" sz="1500" dirty="0" err="1"/>
              <a:t>wt</a:t>
            </a:r>
            <a:r>
              <a:rPr lang="en-US" sz="1500" dirty="0"/>
              <a:t>/day). </a:t>
            </a:r>
            <a:endParaRPr lang="tr-TR" sz="1500" dirty="0" smtClean="0"/>
          </a:p>
          <a:p>
            <a:r>
              <a:rPr lang="en-US" dirty="0" smtClean="0"/>
              <a:t>Polymerized </a:t>
            </a:r>
            <a:r>
              <a:rPr lang="en-US" dirty="0"/>
              <a:t>methyl silicone </a:t>
            </a:r>
            <a:endParaRPr lang="tr-TR" dirty="0" smtClean="0"/>
          </a:p>
          <a:p>
            <a:r>
              <a:rPr lang="tr-TR" dirty="0" smtClean="0"/>
              <a:t>D</a:t>
            </a:r>
            <a:r>
              <a:rPr lang="en-US" dirty="0" err="1" smtClean="0"/>
              <a:t>ocusate</a:t>
            </a:r>
            <a:r>
              <a:rPr lang="en-US" dirty="0" smtClean="0"/>
              <a:t> </a:t>
            </a:r>
            <a:r>
              <a:rPr lang="en-US" dirty="0"/>
              <a:t>sodium in emulsified soybean oil </a:t>
            </a:r>
            <a:endParaRPr lang="tr-TR" dirty="0"/>
          </a:p>
          <a:p>
            <a:r>
              <a:rPr lang="tr-TR" dirty="0" smtClean="0"/>
              <a:t>V</a:t>
            </a:r>
            <a:r>
              <a:rPr lang="en-US" dirty="0" err="1" smtClean="0"/>
              <a:t>egetable</a:t>
            </a:r>
            <a:r>
              <a:rPr lang="en-US" dirty="0" smtClean="0"/>
              <a:t> </a:t>
            </a:r>
            <a:r>
              <a:rPr lang="en-US" dirty="0"/>
              <a:t>oils </a:t>
            </a:r>
            <a:r>
              <a:rPr lang="en-US" dirty="0" smtClean="0"/>
              <a:t>alone</a:t>
            </a:r>
            <a:r>
              <a:rPr lang="tr-TR" dirty="0" smtClean="0"/>
              <a:t> (</a:t>
            </a:r>
            <a:r>
              <a:rPr lang="en-US" dirty="0" smtClean="0"/>
              <a:t>peanut </a:t>
            </a:r>
            <a:r>
              <a:rPr lang="en-US" dirty="0"/>
              <a:t>oil, sunflower oil, or soybean </a:t>
            </a:r>
            <a:r>
              <a:rPr lang="en-US" dirty="0" smtClean="0"/>
              <a:t>oil</a:t>
            </a:r>
            <a:r>
              <a:rPr lang="tr-TR" dirty="0" smtClean="0"/>
              <a:t>)</a:t>
            </a:r>
          </a:p>
          <a:p>
            <a:r>
              <a:rPr lang="tr-TR" dirty="0" smtClean="0"/>
              <a:t>I</a:t>
            </a:r>
            <a:r>
              <a:rPr lang="en-US" dirty="0" err="1" smtClean="0"/>
              <a:t>onophores</a:t>
            </a:r>
            <a:r>
              <a:rPr lang="en-US" dirty="0" smtClean="0"/>
              <a:t> </a:t>
            </a:r>
            <a:r>
              <a:rPr lang="en-US" dirty="0"/>
              <a:t>(such as </a:t>
            </a:r>
            <a:r>
              <a:rPr lang="en-US" dirty="0" err="1"/>
              <a:t>monensin</a:t>
            </a:r>
            <a:r>
              <a:rPr lang="en-US" dirty="0"/>
              <a:t>) </a:t>
            </a:r>
            <a:r>
              <a:rPr lang="en-US" dirty="0" smtClean="0"/>
              <a:t>in </a:t>
            </a:r>
            <a:r>
              <a:rPr lang="en-US" dirty="0"/>
              <a:t>the ration </a:t>
            </a:r>
            <a:r>
              <a:rPr lang="tr-TR" dirty="0" smtClean="0"/>
              <a:t>/</a:t>
            </a:r>
            <a:r>
              <a:rPr lang="en-US" dirty="0" smtClean="0"/>
              <a:t> </a:t>
            </a:r>
            <a:r>
              <a:rPr lang="en-US" dirty="0"/>
              <a:t>controlled-release capsules.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18353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Ruminoreticular</a:t>
            </a:r>
            <a:r>
              <a:rPr lang="en-US" b="1" dirty="0"/>
              <a:t> Acidifying Agents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 smtClean="0"/>
              <a:t>Treatment</a:t>
            </a:r>
            <a:r>
              <a:rPr lang="tr-TR" dirty="0" smtClean="0"/>
              <a:t> of </a:t>
            </a:r>
          </a:p>
          <a:p>
            <a:r>
              <a:rPr lang="tr-TR" dirty="0" smtClean="0"/>
              <a:t>R</a:t>
            </a:r>
            <a:r>
              <a:rPr lang="en-US" dirty="0" err="1" smtClean="0"/>
              <a:t>uminal</a:t>
            </a:r>
            <a:r>
              <a:rPr lang="en-US" dirty="0"/>
              <a:t> </a:t>
            </a:r>
            <a:r>
              <a:rPr lang="en-US" dirty="0" smtClean="0"/>
              <a:t>stasis</a:t>
            </a:r>
            <a:r>
              <a:rPr lang="tr-TR" dirty="0" smtClean="0"/>
              <a:t> (</a:t>
            </a:r>
            <a:r>
              <a:rPr lang="en-US" dirty="0" err="1" smtClean="0"/>
              <a:t>intraruminal</a:t>
            </a:r>
            <a:r>
              <a:rPr lang="en-US" dirty="0" smtClean="0"/>
              <a:t> </a:t>
            </a:r>
            <a:r>
              <a:rPr lang="en-US" dirty="0"/>
              <a:t>pH </a:t>
            </a:r>
            <a:r>
              <a:rPr lang="en-US" dirty="0" smtClean="0"/>
              <a:t>&gt;7.5</a:t>
            </a:r>
            <a:r>
              <a:rPr lang="tr-TR" dirty="0" smtClean="0"/>
              <a:t>)</a:t>
            </a:r>
            <a:r>
              <a:rPr lang="en-US" dirty="0" smtClean="0"/>
              <a:t> </a:t>
            </a:r>
            <a:endParaRPr lang="tr-TR" dirty="0" smtClean="0"/>
          </a:p>
          <a:p>
            <a:r>
              <a:rPr lang="tr-TR" dirty="0" smtClean="0"/>
              <a:t>A</a:t>
            </a:r>
            <a:r>
              <a:rPr lang="en-US" dirty="0" smtClean="0"/>
              <a:t>cute </a:t>
            </a:r>
            <a:r>
              <a:rPr lang="en-US" dirty="0"/>
              <a:t>ammonia </a:t>
            </a:r>
            <a:r>
              <a:rPr lang="en-US" dirty="0" smtClean="0"/>
              <a:t>poisoning</a:t>
            </a:r>
            <a:r>
              <a:rPr lang="tr-TR" dirty="0"/>
              <a:t> </a:t>
            </a:r>
            <a:r>
              <a:rPr lang="tr-TR" dirty="0" smtClean="0"/>
              <a:t>(</a:t>
            </a:r>
            <a:r>
              <a:rPr lang="en-US" dirty="0" smtClean="0"/>
              <a:t>increases </a:t>
            </a:r>
            <a:r>
              <a:rPr lang="en-US" dirty="0"/>
              <a:t>the activity of urease and facilitates the absorption of free </a:t>
            </a:r>
            <a:r>
              <a:rPr lang="en-US" dirty="0" smtClean="0"/>
              <a:t>ammonia</a:t>
            </a:r>
            <a:r>
              <a:rPr lang="tr-TR" dirty="0" smtClean="0"/>
              <a:t>)</a:t>
            </a:r>
            <a:r>
              <a:rPr lang="en-US" dirty="0" smtClean="0"/>
              <a:t> 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smtClean="0"/>
              <a:t>Administration </a:t>
            </a:r>
            <a:r>
              <a:rPr lang="en-US" dirty="0"/>
              <a:t>of weak </a:t>
            </a:r>
            <a:r>
              <a:rPr lang="en-US" dirty="0" smtClean="0"/>
              <a:t>acids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cold </a:t>
            </a:r>
            <a:r>
              <a:rPr lang="en-US" dirty="0" smtClean="0"/>
              <a:t>water</a:t>
            </a:r>
            <a:r>
              <a:rPr lang="tr-TR" dirty="0" smtClean="0"/>
              <a:t>-</a:t>
            </a:r>
            <a:r>
              <a:rPr lang="en-US" dirty="0" smtClean="0"/>
              <a:t> return </a:t>
            </a:r>
            <a:r>
              <a:rPr lang="en-US" dirty="0"/>
              <a:t>the pH of </a:t>
            </a:r>
            <a:r>
              <a:rPr lang="en-US" dirty="0" err="1"/>
              <a:t>ruminoreticular</a:t>
            </a:r>
            <a:r>
              <a:rPr lang="en-US" dirty="0"/>
              <a:t> content toward physiologic levels, promotes the uptake of volatile fatty acids, depresses the absorption of ammonia, and inhibits excessive urease activity. </a:t>
            </a:r>
            <a:endParaRPr lang="tr-TR" dirty="0" smtClean="0"/>
          </a:p>
          <a:p>
            <a:endParaRPr lang="tr-TR" dirty="0"/>
          </a:p>
          <a:p>
            <a:r>
              <a:rPr lang="en-US" dirty="0" smtClean="0"/>
              <a:t>Acetic </a:t>
            </a:r>
            <a:r>
              <a:rPr lang="en-US" dirty="0"/>
              <a:t>acid (4%–5%) or vinegar (cattle: 4–8 L; sheep: 250–500 mL) </a:t>
            </a:r>
            <a:endParaRPr lang="tr-TR" dirty="0" smtClean="0"/>
          </a:p>
          <a:p>
            <a:r>
              <a:rPr lang="tr-TR" dirty="0" err="1" smtClean="0"/>
              <a:t>Lactic</a:t>
            </a:r>
            <a:r>
              <a:rPr lang="tr-TR" dirty="0" smtClean="0"/>
              <a:t> </a:t>
            </a:r>
            <a:r>
              <a:rPr lang="tr-TR" dirty="0" err="1" smtClean="0"/>
              <a:t>acid</a:t>
            </a:r>
            <a:r>
              <a:rPr lang="tr-TR" dirty="0" smtClean="0"/>
              <a:t>, </a:t>
            </a:r>
            <a:r>
              <a:rPr lang="tr-TR" dirty="0" err="1" smtClean="0"/>
              <a:t>proprionic</a:t>
            </a:r>
            <a:r>
              <a:rPr lang="tr-TR" dirty="0" smtClean="0"/>
              <a:t> </a:t>
            </a:r>
            <a:r>
              <a:rPr lang="tr-TR" dirty="0" err="1" smtClean="0"/>
              <a:t>acid</a:t>
            </a:r>
            <a:r>
              <a:rPr lang="tr-TR" dirty="0" smtClean="0"/>
              <a:t>, </a:t>
            </a:r>
            <a:r>
              <a:rPr lang="tr-TR" dirty="0" err="1" smtClean="0"/>
              <a:t>ortophosphoric</a:t>
            </a:r>
            <a:r>
              <a:rPr lang="tr-TR" dirty="0" smtClean="0"/>
              <a:t> </a:t>
            </a:r>
            <a:r>
              <a:rPr lang="tr-TR" dirty="0" err="1" smtClean="0"/>
              <a:t>acid</a:t>
            </a:r>
            <a:r>
              <a:rPr lang="tr-TR" dirty="0" smtClean="0"/>
              <a:t>, </a:t>
            </a:r>
            <a:r>
              <a:rPr lang="tr-TR" dirty="0" err="1" smtClean="0"/>
              <a:t>betaine</a:t>
            </a:r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42920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Ruminoreticular</a:t>
            </a:r>
            <a:r>
              <a:rPr lang="en-US" b="1" dirty="0"/>
              <a:t> Antacids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 smtClean="0"/>
              <a:t>Treatment</a:t>
            </a:r>
            <a:r>
              <a:rPr lang="tr-TR" dirty="0" smtClean="0"/>
              <a:t> of </a:t>
            </a:r>
            <a:r>
              <a:rPr lang="en-US" dirty="0" smtClean="0"/>
              <a:t>ruminal </a:t>
            </a:r>
            <a:r>
              <a:rPr lang="en-US" dirty="0"/>
              <a:t>lactic acidosis (pH &lt;5.5) </a:t>
            </a:r>
            <a:r>
              <a:rPr lang="tr-TR" dirty="0" smtClean="0"/>
              <a:t>-</a:t>
            </a:r>
            <a:r>
              <a:rPr lang="en-US" dirty="0" smtClean="0"/>
              <a:t>grain </a:t>
            </a:r>
            <a:r>
              <a:rPr lang="en-US" dirty="0"/>
              <a:t>engorgement or soluble carbohydrate overload. </a:t>
            </a:r>
            <a:endParaRPr lang="tr-TR" dirty="0" smtClean="0"/>
          </a:p>
          <a:p>
            <a:r>
              <a:rPr lang="tr-TR" dirty="0"/>
              <a:t>C</a:t>
            </a:r>
            <a:r>
              <a:rPr lang="en-US" dirty="0" err="1" smtClean="0"/>
              <a:t>orrection</a:t>
            </a:r>
            <a:r>
              <a:rPr lang="en-US" dirty="0" smtClean="0"/>
              <a:t> </a:t>
            </a:r>
            <a:r>
              <a:rPr lang="en-US" dirty="0"/>
              <a:t>of fluid and electrolyte balance and restoration of a viable microbial population. </a:t>
            </a:r>
            <a:endParaRPr lang="tr-TR" dirty="0" smtClean="0"/>
          </a:p>
          <a:p>
            <a:r>
              <a:rPr lang="tr-TR" dirty="0" smtClean="0"/>
              <a:t>M</a:t>
            </a:r>
            <a:r>
              <a:rPr lang="en-US" dirty="0" err="1" smtClean="0"/>
              <a:t>agnesium</a:t>
            </a:r>
            <a:r>
              <a:rPr lang="en-US" dirty="0" smtClean="0"/>
              <a:t> </a:t>
            </a:r>
            <a:r>
              <a:rPr lang="en-US" dirty="0"/>
              <a:t>hydroxide (cattle: 100–300 g; sheep: 10–30 g) and magnesium carbonate (cattle: 10–80 g; sheep: 1–8 g). </a:t>
            </a:r>
            <a:endParaRPr lang="tr-TR" dirty="0" smtClean="0"/>
          </a:p>
          <a:p>
            <a:r>
              <a:rPr lang="en-US" dirty="0" smtClean="0"/>
              <a:t>Antacids ~</a:t>
            </a:r>
            <a:r>
              <a:rPr lang="en-US" dirty="0"/>
              <a:t>10 L </a:t>
            </a:r>
            <a:r>
              <a:rPr lang="en-US" dirty="0" smtClean="0"/>
              <a:t>warm water</a:t>
            </a:r>
            <a:endParaRPr lang="tr-TR" dirty="0" smtClean="0"/>
          </a:p>
          <a:p>
            <a:r>
              <a:rPr lang="en-US" dirty="0" smtClean="0"/>
              <a:t> </a:t>
            </a:r>
            <a:r>
              <a:rPr lang="en-US" dirty="0"/>
              <a:t>PO of activated charcoal (2 g/kg) 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inactivating toxins. </a:t>
            </a:r>
            <a:endParaRPr lang="tr-TR" dirty="0" smtClean="0"/>
          </a:p>
          <a:p>
            <a:r>
              <a:rPr lang="tr-TR" dirty="0" smtClean="0"/>
              <a:t>S</a:t>
            </a:r>
            <a:r>
              <a:rPr lang="en-US" dirty="0" smtClean="0"/>
              <a:t>odium </a:t>
            </a:r>
            <a:r>
              <a:rPr lang="en-US" dirty="0"/>
              <a:t>bicarbonate (baking soda</a:t>
            </a:r>
            <a:r>
              <a:rPr lang="en-US" dirty="0" smtClean="0"/>
              <a:t>)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accompanied by rapid release of large amounts of CO</a:t>
            </a:r>
            <a:r>
              <a:rPr lang="en-US" baseline="-25000" dirty="0"/>
              <a:t>2</a:t>
            </a:r>
            <a:r>
              <a:rPr lang="en-US" dirty="0"/>
              <a:t>. </a:t>
            </a:r>
            <a:endParaRPr lang="tr-TR" dirty="0" smtClean="0"/>
          </a:p>
          <a:p>
            <a:r>
              <a:rPr lang="tr-TR" dirty="0" smtClean="0"/>
              <a:t>D</a:t>
            </a:r>
            <a:r>
              <a:rPr lang="en-US" dirty="0" err="1" smtClean="0"/>
              <a:t>ecreased</a:t>
            </a:r>
            <a:r>
              <a:rPr lang="en-US" dirty="0" smtClean="0"/>
              <a:t> </a:t>
            </a:r>
            <a:r>
              <a:rPr lang="en-US" dirty="0"/>
              <a:t>rumen </a:t>
            </a:r>
            <a:r>
              <a:rPr lang="en-US" dirty="0" smtClean="0"/>
              <a:t>motility</a:t>
            </a:r>
            <a:r>
              <a:rPr lang="tr-TR" dirty="0" smtClean="0"/>
              <a:t>+</a:t>
            </a:r>
            <a:r>
              <a:rPr lang="en-US" dirty="0" smtClean="0"/>
              <a:t> </a:t>
            </a:r>
            <a:r>
              <a:rPr lang="en-US" dirty="0"/>
              <a:t>acute rumen acidosis, </a:t>
            </a:r>
            <a:r>
              <a:rPr lang="tr-TR" dirty="0" smtClean="0"/>
              <a:t>-</a:t>
            </a:r>
            <a:r>
              <a:rPr lang="en-US" dirty="0" smtClean="0"/>
              <a:t>increased risk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life-threatening free gas bloat.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819120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Modulators of </a:t>
            </a:r>
            <a:r>
              <a:rPr lang="en-US" b="1" dirty="0" err="1"/>
              <a:t>Ruminoreticular</a:t>
            </a:r>
            <a:r>
              <a:rPr lang="en-US" b="1" dirty="0"/>
              <a:t> Motility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C</a:t>
            </a:r>
            <a:r>
              <a:rPr lang="en-US" dirty="0" err="1" smtClean="0"/>
              <a:t>holinergics</a:t>
            </a:r>
            <a:r>
              <a:rPr lang="en-US" dirty="0" smtClean="0"/>
              <a:t> (</a:t>
            </a:r>
            <a:r>
              <a:rPr lang="en-US" dirty="0" err="1" smtClean="0"/>
              <a:t>parasympathomimetics</a:t>
            </a:r>
            <a:r>
              <a:rPr lang="tr-TR" dirty="0" smtClean="0"/>
              <a:t>- </a:t>
            </a:r>
            <a:r>
              <a:rPr lang="en-US" dirty="0"/>
              <a:t>neostigmine, </a:t>
            </a:r>
            <a:r>
              <a:rPr lang="en-US" dirty="0" err="1"/>
              <a:t>physostigmine</a:t>
            </a:r>
            <a:r>
              <a:rPr lang="en-US" dirty="0"/>
              <a:t>, </a:t>
            </a:r>
            <a:r>
              <a:rPr lang="en-US" dirty="0" err="1"/>
              <a:t>bethanechol</a:t>
            </a:r>
            <a:r>
              <a:rPr lang="en-US" dirty="0"/>
              <a:t>),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A</a:t>
            </a:r>
            <a:r>
              <a:rPr lang="en-US" dirty="0" err="1" smtClean="0"/>
              <a:t>drenergics</a:t>
            </a:r>
            <a:r>
              <a:rPr lang="en-US" dirty="0" smtClean="0"/>
              <a:t>, </a:t>
            </a:r>
            <a:r>
              <a:rPr lang="en-US" dirty="0" err="1" smtClean="0"/>
              <a:t>antidopaminergics</a:t>
            </a:r>
            <a:r>
              <a:rPr lang="en-US" dirty="0" smtClean="0"/>
              <a:t>, </a:t>
            </a:r>
            <a:r>
              <a:rPr lang="en-US" dirty="0" err="1" smtClean="0"/>
              <a:t>serotonergics</a:t>
            </a:r>
            <a:r>
              <a:rPr lang="en-US" dirty="0" smtClean="0"/>
              <a:t>, motilin agonists, opioid receptor blockers, or sodium channel blockers (lidocaine).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53981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9217" y="0"/>
            <a:ext cx="10515600" cy="1325563"/>
          </a:xfrm>
        </p:spPr>
        <p:txBody>
          <a:bodyPr/>
          <a:lstStyle/>
          <a:p>
            <a:r>
              <a:rPr lang="tr-TR" dirty="0" err="1" smtClean="0"/>
              <a:t>Emetics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0130" y="1325563"/>
            <a:ext cx="11673015" cy="513075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 err="1" smtClean="0"/>
              <a:t>Drugs</a:t>
            </a:r>
            <a:r>
              <a:rPr lang="tr-TR" dirty="0" smtClean="0"/>
              <a:t> </a:t>
            </a:r>
            <a:r>
              <a:rPr lang="tr-TR" dirty="0" err="1" smtClean="0"/>
              <a:t>inducing</a:t>
            </a:r>
            <a:r>
              <a:rPr lang="tr-TR" dirty="0" smtClean="0"/>
              <a:t> </a:t>
            </a:r>
            <a:r>
              <a:rPr lang="tr-TR" dirty="0" err="1" smtClean="0"/>
              <a:t>vomiting</a:t>
            </a:r>
            <a:endParaRPr lang="tr-TR" dirty="0" smtClean="0"/>
          </a:p>
          <a:p>
            <a:r>
              <a:rPr lang="tr-TR" dirty="0" err="1" smtClean="0"/>
              <a:t>Centrally</a:t>
            </a:r>
            <a:r>
              <a:rPr lang="tr-TR" dirty="0" smtClean="0"/>
              <a:t> </a:t>
            </a:r>
            <a:r>
              <a:rPr lang="tr-TR" dirty="0" err="1" smtClean="0"/>
              <a:t>acting</a:t>
            </a:r>
            <a:r>
              <a:rPr lang="tr-TR" dirty="0" smtClean="0"/>
              <a:t> (</a:t>
            </a:r>
            <a:r>
              <a:rPr lang="tr-TR" dirty="0" err="1" smtClean="0"/>
              <a:t>act</a:t>
            </a:r>
            <a:r>
              <a:rPr lang="tr-TR" dirty="0" smtClean="0"/>
              <a:t> on </a:t>
            </a:r>
            <a:r>
              <a:rPr lang="tr-TR" dirty="0" err="1" smtClean="0"/>
              <a:t>chemoreceptor</a:t>
            </a:r>
            <a:r>
              <a:rPr lang="tr-TR" dirty="0" smtClean="0"/>
              <a:t> </a:t>
            </a:r>
            <a:r>
              <a:rPr lang="tr-TR" dirty="0" err="1" smtClean="0"/>
              <a:t>trigger</a:t>
            </a:r>
            <a:r>
              <a:rPr lang="tr-TR" dirty="0" smtClean="0"/>
              <a:t> </a:t>
            </a:r>
            <a:r>
              <a:rPr lang="tr-TR" dirty="0" err="1" smtClean="0"/>
              <a:t>zone</a:t>
            </a:r>
            <a:r>
              <a:rPr lang="tr-TR" dirty="0" smtClean="0"/>
              <a:t>)</a:t>
            </a:r>
          </a:p>
          <a:p>
            <a:pPr lvl="1"/>
            <a:r>
              <a:rPr lang="tr-TR" dirty="0" err="1" smtClean="0"/>
              <a:t>Apomorphine</a:t>
            </a:r>
            <a:endParaRPr lang="tr-TR" dirty="0" smtClean="0"/>
          </a:p>
          <a:p>
            <a:pPr lvl="2"/>
            <a:r>
              <a:rPr lang="tr-TR" dirty="0" err="1" smtClean="0"/>
              <a:t>Morphine</a:t>
            </a:r>
            <a:r>
              <a:rPr lang="tr-TR" dirty="0" smtClean="0"/>
              <a:t> der. </a:t>
            </a:r>
            <a:r>
              <a:rPr lang="tr-TR" dirty="0" err="1" smtClean="0"/>
              <a:t>Semisynthetic</a:t>
            </a:r>
            <a:r>
              <a:rPr lang="tr-TR" dirty="0" smtClean="0"/>
              <a:t>, </a:t>
            </a:r>
            <a:r>
              <a:rPr lang="tr-TR" dirty="0" err="1" smtClean="0"/>
              <a:t>dopaminergic</a:t>
            </a:r>
            <a:r>
              <a:rPr lang="tr-TR" dirty="0" smtClean="0"/>
              <a:t> </a:t>
            </a:r>
            <a:r>
              <a:rPr lang="tr-TR" dirty="0" err="1" smtClean="0"/>
              <a:t>agonist</a:t>
            </a:r>
            <a:r>
              <a:rPr lang="tr-TR" dirty="0" smtClean="0"/>
              <a:t> in CTZ, </a:t>
            </a:r>
            <a:r>
              <a:rPr lang="tr-TR" dirty="0" err="1" smtClean="0"/>
              <a:t>respiratory</a:t>
            </a:r>
            <a:r>
              <a:rPr lang="tr-TR" dirty="0" smtClean="0"/>
              <a:t> </a:t>
            </a:r>
            <a:r>
              <a:rPr lang="tr-TR" dirty="0" err="1" smtClean="0"/>
              <a:t>depression</a:t>
            </a:r>
            <a:endParaRPr lang="tr-TR" dirty="0" smtClean="0"/>
          </a:p>
          <a:p>
            <a:pPr lvl="1"/>
            <a:r>
              <a:rPr lang="tr-TR" dirty="0" err="1" smtClean="0"/>
              <a:t>Prostaglandine</a:t>
            </a:r>
            <a:r>
              <a:rPr lang="tr-TR" dirty="0" smtClean="0"/>
              <a:t> F2</a:t>
            </a:r>
            <a:r>
              <a:rPr lang="el-GR" dirty="0" smtClean="0"/>
              <a:t>α</a:t>
            </a:r>
            <a:endParaRPr lang="tr-TR" dirty="0" smtClean="0"/>
          </a:p>
          <a:p>
            <a:pPr lvl="1"/>
            <a:r>
              <a:rPr lang="tr-TR" dirty="0" err="1" smtClean="0"/>
              <a:t>Xylazine</a:t>
            </a:r>
            <a:endParaRPr lang="tr-TR" dirty="0" smtClean="0"/>
          </a:p>
          <a:p>
            <a:r>
              <a:rPr lang="tr-TR" dirty="0" err="1" smtClean="0"/>
              <a:t>Reflex</a:t>
            </a:r>
            <a:r>
              <a:rPr lang="tr-TR" dirty="0" smtClean="0"/>
              <a:t> </a:t>
            </a:r>
            <a:r>
              <a:rPr lang="tr-TR" dirty="0" err="1" smtClean="0"/>
              <a:t>acting</a:t>
            </a:r>
            <a:endParaRPr lang="tr-TR" dirty="0" smtClean="0"/>
          </a:p>
          <a:p>
            <a:pPr lvl="1"/>
            <a:r>
              <a:rPr lang="tr-TR" dirty="0" err="1" smtClean="0"/>
              <a:t>Sodium</a:t>
            </a:r>
            <a:r>
              <a:rPr lang="tr-TR" dirty="0" smtClean="0"/>
              <a:t> </a:t>
            </a:r>
            <a:r>
              <a:rPr lang="tr-TR" dirty="0" err="1" smtClean="0"/>
              <a:t>chloride</a:t>
            </a:r>
            <a:endParaRPr lang="tr-TR" dirty="0" smtClean="0"/>
          </a:p>
          <a:p>
            <a:pPr lvl="1"/>
            <a:r>
              <a:rPr lang="tr-TR" dirty="0" err="1" smtClean="0"/>
              <a:t>Sodium</a:t>
            </a:r>
            <a:r>
              <a:rPr lang="tr-TR" dirty="0" smtClean="0"/>
              <a:t> </a:t>
            </a:r>
            <a:r>
              <a:rPr lang="tr-TR" dirty="0" err="1" smtClean="0"/>
              <a:t>carbonate</a:t>
            </a:r>
            <a:endParaRPr lang="tr-TR" dirty="0" smtClean="0"/>
          </a:p>
          <a:p>
            <a:pPr lvl="1"/>
            <a:r>
              <a:rPr lang="tr-TR" dirty="0" err="1" smtClean="0"/>
              <a:t>Cupper</a:t>
            </a:r>
            <a:r>
              <a:rPr lang="tr-TR" dirty="0" smtClean="0"/>
              <a:t> </a:t>
            </a:r>
            <a:r>
              <a:rPr lang="tr-TR" dirty="0" err="1" smtClean="0"/>
              <a:t>sulfate</a:t>
            </a:r>
            <a:endParaRPr lang="tr-TR" dirty="0" smtClean="0"/>
          </a:p>
          <a:p>
            <a:pPr lvl="1"/>
            <a:r>
              <a:rPr lang="tr-TR" dirty="0" err="1" smtClean="0"/>
              <a:t>Zinc</a:t>
            </a:r>
            <a:r>
              <a:rPr lang="tr-TR" dirty="0" smtClean="0"/>
              <a:t> </a:t>
            </a:r>
            <a:r>
              <a:rPr lang="tr-TR" dirty="0" err="1" smtClean="0"/>
              <a:t>sulfate</a:t>
            </a:r>
            <a:endParaRPr lang="tr-TR" dirty="0" smtClean="0"/>
          </a:p>
          <a:p>
            <a:pPr lvl="1"/>
            <a:r>
              <a:rPr lang="tr-TR" dirty="0" err="1" smtClean="0"/>
              <a:t>Mustard</a:t>
            </a:r>
            <a:endParaRPr lang="tr-TR" dirty="0" smtClean="0"/>
          </a:p>
          <a:p>
            <a:pPr lvl="1"/>
            <a:r>
              <a:rPr lang="tr-TR" dirty="0" err="1" smtClean="0"/>
              <a:t>Digital</a:t>
            </a:r>
            <a:r>
              <a:rPr lang="tr-TR" dirty="0" smtClean="0"/>
              <a:t> </a:t>
            </a:r>
            <a:r>
              <a:rPr lang="tr-TR" dirty="0" err="1" smtClean="0"/>
              <a:t>powder</a:t>
            </a:r>
            <a:endParaRPr lang="tr-TR" dirty="0" smtClean="0"/>
          </a:p>
          <a:p>
            <a:pPr lvl="1"/>
            <a:r>
              <a:rPr lang="tr-TR" dirty="0" err="1" smtClean="0"/>
              <a:t>Asprin</a:t>
            </a:r>
            <a:endParaRPr lang="tr-TR" dirty="0" smtClean="0"/>
          </a:p>
          <a:p>
            <a:pPr lvl="1"/>
            <a:r>
              <a:rPr lang="tr-TR" dirty="0" err="1" smtClean="0"/>
              <a:t>Hydrogen</a:t>
            </a:r>
            <a:r>
              <a:rPr lang="tr-TR" dirty="0" smtClean="0"/>
              <a:t> </a:t>
            </a:r>
            <a:r>
              <a:rPr lang="tr-TR" dirty="0" err="1" smtClean="0"/>
              <a:t>peroxide</a:t>
            </a:r>
            <a:endParaRPr lang="tr-TR" dirty="0" smtClean="0"/>
          </a:p>
          <a:p>
            <a:r>
              <a:rPr lang="tr-TR" dirty="0" err="1" smtClean="0"/>
              <a:t>Both</a:t>
            </a:r>
            <a:r>
              <a:rPr lang="tr-TR" dirty="0" smtClean="0"/>
              <a:t> </a:t>
            </a:r>
            <a:r>
              <a:rPr lang="tr-TR" dirty="0" err="1" smtClean="0"/>
              <a:t>reflex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centered</a:t>
            </a:r>
            <a:endParaRPr lang="tr-TR" dirty="0" smtClean="0"/>
          </a:p>
          <a:p>
            <a:pPr lvl="1"/>
            <a:r>
              <a:rPr lang="tr-TR" dirty="0" err="1"/>
              <a:t>Ipecacuancha</a:t>
            </a:r>
            <a:r>
              <a:rPr lang="tr-TR" dirty="0"/>
              <a:t> (</a:t>
            </a:r>
            <a:r>
              <a:rPr lang="tr-TR" dirty="0" err="1"/>
              <a:t>Cephalepsis</a:t>
            </a:r>
            <a:r>
              <a:rPr lang="tr-TR" dirty="0"/>
              <a:t> </a:t>
            </a:r>
            <a:r>
              <a:rPr lang="tr-TR" dirty="0" err="1"/>
              <a:t>ipecacuanha</a:t>
            </a:r>
            <a:r>
              <a:rPr lang="tr-TR" dirty="0"/>
              <a:t>)</a:t>
            </a:r>
          </a:p>
          <a:p>
            <a:endParaRPr lang="tr-TR" dirty="0" smtClean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85361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Do not </a:t>
            </a:r>
            <a:r>
              <a:rPr lang="tr-TR" dirty="0" err="1" smtClean="0"/>
              <a:t>induce</a:t>
            </a:r>
            <a:r>
              <a:rPr lang="tr-TR" dirty="0" smtClean="0"/>
              <a:t> </a:t>
            </a:r>
            <a:r>
              <a:rPr lang="tr-TR" dirty="0" err="1" smtClean="0"/>
              <a:t>emesis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Corrosive</a:t>
            </a:r>
            <a:r>
              <a:rPr lang="tr-TR" dirty="0" smtClean="0"/>
              <a:t> </a:t>
            </a:r>
            <a:r>
              <a:rPr lang="tr-TR" dirty="0" err="1" smtClean="0"/>
              <a:t>poisoning</a:t>
            </a:r>
            <a:r>
              <a:rPr lang="tr-TR" dirty="0" smtClean="0"/>
              <a:t> (</a:t>
            </a:r>
            <a:r>
              <a:rPr lang="tr-TR" dirty="0" err="1" smtClean="0"/>
              <a:t>acid</a:t>
            </a:r>
            <a:r>
              <a:rPr lang="tr-TR" dirty="0" smtClean="0"/>
              <a:t>/alkali)</a:t>
            </a:r>
          </a:p>
          <a:p>
            <a:r>
              <a:rPr lang="tr-TR" dirty="0" smtClean="0"/>
              <a:t>CNS </a:t>
            </a:r>
            <a:r>
              <a:rPr lang="tr-TR" dirty="0" err="1" smtClean="0"/>
              <a:t>stimulant</a:t>
            </a:r>
            <a:r>
              <a:rPr lang="tr-TR" dirty="0" smtClean="0"/>
              <a:t> </a:t>
            </a:r>
            <a:r>
              <a:rPr lang="tr-TR" dirty="0" err="1" smtClean="0"/>
              <a:t>poisoning</a:t>
            </a:r>
            <a:endParaRPr lang="tr-TR" dirty="0" smtClean="0"/>
          </a:p>
          <a:p>
            <a:r>
              <a:rPr lang="tr-TR" dirty="0" err="1" smtClean="0"/>
              <a:t>Unconscious</a:t>
            </a:r>
            <a:r>
              <a:rPr lang="tr-TR" dirty="0" smtClean="0"/>
              <a:t> </a:t>
            </a:r>
            <a:r>
              <a:rPr lang="tr-TR" dirty="0" err="1" smtClean="0"/>
              <a:t>animals</a:t>
            </a:r>
            <a:endParaRPr lang="tr-TR" dirty="0" smtClean="0"/>
          </a:p>
          <a:p>
            <a:r>
              <a:rPr lang="tr-TR" dirty="0" err="1" smtClean="0"/>
              <a:t>Morphine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phenothiazine</a:t>
            </a:r>
            <a:r>
              <a:rPr lang="tr-TR" dirty="0" smtClean="0"/>
              <a:t> </a:t>
            </a:r>
            <a:r>
              <a:rPr lang="tr-TR" dirty="0" err="1" smtClean="0"/>
              <a:t>poisoning</a:t>
            </a:r>
            <a:endParaRPr lang="tr-TR" dirty="0" smtClean="0"/>
          </a:p>
          <a:p>
            <a:r>
              <a:rPr lang="tr-TR" dirty="0" err="1" smtClean="0"/>
              <a:t>Rodent</a:t>
            </a:r>
            <a:r>
              <a:rPr lang="tr-TR" dirty="0" smtClean="0"/>
              <a:t>, </a:t>
            </a:r>
            <a:r>
              <a:rPr lang="tr-TR" dirty="0" err="1" smtClean="0"/>
              <a:t>horse</a:t>
            </a:r>
            <a:r>
              <a:rPr lang="tr-TR" dirty="0" smtClean="0"/>
              <a:t>, </a:t>
            </a:r>
            <a:r>
              <a:rPr lang="tr-TR" dirty="0" err="1" smtClean="0"/>
              <a:t>cattle</a:t>
            </a:r>
            <a:endParaRPr lang="tr-TR" dirty="0" smtClean="0"/>
          </a:p>
          <a:p>
            <a:r>
              <a:rPr lang="tr-TR" dirty="0" err="1" smtClean="0"/>
              <a:t>Halogenated</a:t>
            </a:r>
            <a:r>
              <a:rPr lang="tr-TR" dirty="0" smtClean="0"/>
              <a:t> </a:t>
            </a:r>
            <a:r>
              <a:rPr lang="tr-TR" dirty="0" err="1" smtClean="0"/>
              <a:t>compound</a:t>
            </a:r>
            <a:r>
              <a:rPr lang="tr-TR" dirty="0" smtClean="0"/>
              <a:t> </a:t>
            </a:r>
            <a:r>
              <a:rPr lang="tr-TR" dirty="0" err="1" smtClean="0"/>
              <a:t>poisoning</a:t>
            </a:r>
            <a:endParaRPr lang="tr-TR" dirty="0" smtClean="0"/>
          </a:p>
          <a:p>
            <a:r>
              <a:rPr lang="tr-TR" dirty="0" err="1" smtClean="0"/>
              <a:t>After</a:t>
            </a:r>
            <a:r>
              <a:rPr lang="tr-TR" dirty="0" smtClean="0"/>
              <a:t> 2 </a:t>
            </a:r>
            <a:r>
              <a:rPr lang="tr-TR" dirty="0" err="1" smtClean="0"/>
              <a:t>hours</a:t>
            </a:r>
            <a:r>
              <a:rPr lang="tr-TR" dirty="0" smtClean="0"/>
              <a:t> post </a:t>
            </a:r>
            <a:r>
              <a:rPr lang="tr-TR" dirty="0" err="1" smtClean="0"/>
              <a:t>ingestion</a:t>
            </a:r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0750428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Antiemetics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</a:t>
            </a:r>
            <a:r>
              <a:rPr lang="en-US" dirty="0" smtClean="0"/>
              <a:t>rug </a:t>
            </a:r>
            <a:r>
              <a:rPr lang="en-US" dirty="0"/>
              <a:t>that is effective against vomiting and nausea. </a:t>
            </a:r>
            <a:endParaRPr lang="tr-TR" dirty="0" smtClean="0"/>
          </a:p>
          <a:p>
            <a:r>
              <a:rPr lang="tr-TR" dirty="0" smtClean="0"/>
              <a:t>T</a:t>
            </a:r>
            <a:r>
              <a:rPr lang="en-US" dirty="0" err="1" smtClean="0"/>
              <a:t>reat</a:t>
            </a:r>
            <a:r>
              <a:rPr lang="en-US" dirty="0" smtClean="0"/>
              <a:t> </a:t>
            </a:r>
            <a:r>
              <a:rPr lang="en-US" dirty="0"/>
              <a:t>motion sickness and the side effects of opioid analgesics, general </a:t>
            </a:r>
            <a:r>
              <a:rPr lang="en-US" dirty="0" err="1"/>
              <a:t>anaesthetics</a:t>
            </a:r>
            <a:r>
              <a:rPr lang="en-US" dirty="0"/>
              <a:t>, antipsychotic </a:t>
            </a:r>
            <a:r>
              <a:rPr lang="en-US" dirty="0" smtClean="0"/>
              <a:t>medication</a:t>
            </a:r>
            <a:r>
              <a:rPr lang="tr-TR" dirty="0" smtClean="0"/>
              <a:t>, </a:t>
            </a:r>
            <a:r>
              <a:rPr lang="en-US" dirty="0" smtClean="0"/>
              <a:t>severe </a:t>
            </a:r>
            <a:r>
              <a:rPr lang="en-US" dirty="0"/>
              <a:t>cases of </a:t>
            </a:r>
            <a:r>
              <a:rPr lang="en-US" dirty="0" smtClean="0"/>
              <a:t>gastroenteritis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chemotherapy directed against cancer. 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711575"/>
            <a:ext cx="5162550" cy="2600325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8378" y="4546903"/>
            <a:ext cx="3206578" cy="1630060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49999" y="6501370"/>
            <a:ext cx="698801" cy="125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63571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Antiemetics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8600" y="1845276"/>
            <a:ext cx="2539314" cy="323747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sz="3800" dirty="0" smtClean="0">
                <a:solidFill>
                  <a:srgbClr val="FF0000"/>
                </a:solidFill>
              </a:rPr>
              <a:t>1. </a:t>
            </a:r>
            <a:r>
              <a:rPr lang="tr-TR" sz="3800" dirty="0" err="1" smtClean="0">
                <a:solidFill>
                  <a:srgbClr val="FF0000"/>
                </a:solidFill>
              </a:rPr>
              <a:t>Protectors</a:t>
            </a:r>
            <a:r>
              <a:rPr lang="tr-TR" sz="3800" dirty="0" smtClean="0">
                <a:solidFill>
                  <a:srgbClr val="FF0000"/>
                </a:solidFill>
              </a:rPr>
              <a:t> of </a:t>
            </a:r>
            <a:r>
              <a:rPr lang="tr-TR" sz="3800" dirty="0" err="1" smtClean="0">
                <a:solidFill>
                  <a:srgbClr val="FF0000"/>
                </a:solidFill>
              </a:rPr>
              <a:t>gastric</a:t>
            </a:r>
            <a:r>
              <a:rPr lang="tr-TR" sz="3800" dirty="0" smtClean="0">
                <a:solidFill>
                  <a:srgbClr val="FF0000"/>
                </a:solidFill>
              </a:rPr>
              <a:t> </a:t>
            </a:r>
            <a:r>
              <a:rPr lang="tr-TR" sz="3800" dirty="0" err="1" smtClean="0">
                <a:solidFill>
                  <a:srgbClr val="FF0000"/>
                </a:solidFill>
              </a:rPr>
              <a:t>mucosa</a:t>
            </a:r>
            <a:endParaRPr lang="tr-TR" sz="3800" dirty="0" smtClean="0">
              <a:solidFill>
                <a:srgbClr val="FF0000"/>
              </a:solidFill>
            </a:endParaRPr>
          </a:p>
          <a:p>
            <a:r>
              <a:rPr lang="tr-TR" dirty="0" err="1" smtClean="0"/>
              <a:t>Diluted</a:t>
            </a:r>
            <a:r>
              <a:rPr lang="tr-TR" dirty="0" smtClean="0"/>
              <a:t> </a:t>
            </a:r>
            <a:r>
              <a:rPr lang="tr-TR" dirty="0" err="1" smtClean="0"/>
              <a:t>glycerine</a:t>
            </a:r>
            <a:endParaRPr lang="tr-TR" dirty="0" smtClean="0"/>
          </a:p>
          <a:p>
            <a:r>
              <a:rPr lang="tr-TR" dirty="0" err="1" smtClean="0"/>
              <a:t>Gum</a:t>
            </a:r>
            <a:r>
              <a:rPr lang="tr-TR" dirty="0" smtClean="0"/>
              <a:t> (</a:t>
            </a:r>
            <a:r>
              <a:rPr lang="tr-TR" dirty="0" err="1" smtClean="0"/>
              <a:t>arabic</a:t>
            </a:r>
            <a:r>
              <a:rPr lang="tr-TR" dirty="0" smtClean="0"/>
              <a:t> </a:t>
            </a:r>
            <a:r>
              <a:rPr lang="tr-TR" dirty="0" err="1" smtClean="0"/>
              <a:t>gum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Carboxylmethylcellulose</a:t>
            </a:r>
            <a:endParaRPr lang="tr-TR" dirty="0" smtClean="0"/>
          </a:p>
          <a:p>
            <a:r>
              <a:rPr lang="tr-TR" dirty="0" err="1" smtClean="0"/>
              <a:t>Licoriche</a:t>
            </a:r>
            <a:r>
              <a:rPr lang="tr-TR" dirty="0" smtClean="0"/>
              <a:t> </a:t>
            </a:r>
            <a:r>
              <a:rPr lang="tr-TR" dirty="0" err="1" smtClean="0"/>
              <a:t>root</a:t>
            </a:r>
            <a:r>
              <a:rPr lang="tr-TR" dirty="0" smtClean="0"/>
              <a:t> (</a:t>
            </a:r>
            <a:r>
              <a:rPr lang="tr-TR" dirty="0" err="1" smtClean="0"/>
              <a:t>Glycyrrhiza</a:t>
            </a:r>
            <a:r>
              <a:rPr lang="tr-TR" dirty="0" smtClean="0"/>
              <a:t> </a:t>
            </a:r>
            <a:r>
              <a:rPr lang="tr-TR" dirty="0" err="1" smtClean="0"/>
              <a:t>glabra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Propylene</a:t>
            </a:r>
            <a:r>
              <a:rPr lang="tr-TR" dirty="0" smtClean="0"/>
              <a:t> </a:t>
            </a:r>
            <a:r>
              <a:rPr lang="tr-TR" dirty="0" err="1" smtClean="0"/>
              <a:t>glycol</a:t>
            </a:r>
            <a:endParaRPr lang="tr-TR" dirty="0" smtClean="0"/>
          </a:p>
          <a:p>
            <a:r>
              <a:rPr lang="tr-TR" dirty="0" err="1" smtClean="0"/>
              <a:t>Dextrose</a:t>
            </a:r>
            <a:endParaRPr lang="tr-TR" dirty="0"/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2881183" y="1762897"/>
            <a:ext cx="3754396" cy="339012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sz="3400" dirty="0" smtClean="0">
                <a:solidFill>
                  <a:srgbClr val="FF0000"/>
                </a:solidFill>
              </a:rPr>
              <a:t>2. </a:t>
            </a:r>
            <a:r>
              <a:rPr lang="tr-TR" sz="3400" dirty="0" err="1" smtClean="0">
                <a:solidFill>
                  <a:srgbClr val="FF0000"/>
                </a:solidFill>
              </a:rPr>
              <a:t>Local</a:t>
            </a:r>
            <a:r>
              <a:rPr lang="tr-TR" sz="3400" dirty="0" smtClean="0">
                <a:solidFill>
                  <a:srgbClr val="FF0000"/>
                </a:solidFill>
              </a:rPr>
              <a:t> </a:t>
            </a:r>
            <a:r>
              <a:rPr lang="tr-TR" sz="3400" dirty="0" err="1" smtClean="0">
                <a:solidFill>
                  <a:srgbClr val="FF0000"/>
                </a:solidFill>
              </a:rPr>
              <a:t>Acting</a:t>
            </a:r>
            <a:r>
              <a:rPr lang="tr-TR" sz="3400" dirty="0" smtClean="0">
                <a:solidFill>
                  <a:srgbClr val="FF0000"/>
                </a:solidFill>
              </a:rPr>
              <a:t> </a:t>
            </a:r>
            <a:r>
              <a:rPr lang="tr-TR" sz="3400" dirty="0" err="1" smtClean="0">
                <a:solidFill>
                  <a:srgbClr val="FF0000"/>
                </a:solidFill>
              </a:rPr>
              <a:t>Antiemetics</a:t>
            </a:r>
            <a:endParaRPr lang="tr-TR" sz="3400" dirty="0" smtClean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tr-TR" dirty="0" err="1" smtClean="0"/>
              <a:t>Antiacids</a:t>
            </a:r>
            <a:r>
              <a:rPr lang="tr-TR" dirty="0" smtClean="0"/>
              <a:t> (</a:t>
            </a:r>
            <a:r>
              <a:rPr lang="tr-TR" dirty="0" err="1" smtClean="0"/>
              <a:t>magnesium</a:t>
            </a:r>
            <a:r>
              <a:rPr lang="tr-TR" dirty="0" smtClean="0"/>
              <a:t> </a:t>
            </a:r>
            <a:r>
              <a:rPr lang="tr-TR" dirty="0" err="1" smtClean="0"/>
              <a:t>oxide</a:t>
            </a:r>
            <a:r>
              <a:rPr lang="tr-TR" dirty="0" smtClean="0"/>
              <a:t>, </a:t>
            </a:r>
            <a:r>
              <a:rPr lang="tr-TR" dirty="0" err="1" smtClean="0"/>
              <a:t>magnesium</a:t>
            </a:r>
            <a:r>
              <a:rPr lang="tr-TR" dirty="0" smtClean="0"/>
              <a:t> </a:t>
            </a:r>
            <a:r>
              <a:rPr lang="tr-TR" dirty="0" err="1" smtClean="0"/>
              <a:t>carbonate</a:t>
            </a:r>
            <a:r>
              <a:rPr lang="tr-TR" dirty="0" smtClean="0"/>
              <a:t>, </a:t>
            </a:r>
            <a:r>
              <a:rPr lang="tr-TR" dirty="0" err="1" smtClean="0"/>
              <a:t>sodium</a:t>
            </a:r>
            <a:r>
              <a:rPr lang="tr-TR" dirty="0" smtClean="0"/>
              <a:t> </a:t>
            </a:r>
            <a:r>
              <a:rPr lang="tr-TR" dirty="0" err="1" smtClean="0"/>
              <a:t>bicarbonate</a:t>
            </a:r>
            <a:r>
              <a:rPr lang="tr-TR" dirty="0" smtClean="0"/>
              <a:t>, </a:t>
            </a:r>
            <a:r>
              <a:rPr lang="tr-TR" dirty="0" err="1" smtClean="0"/>
              <a:t>calcium</a:t>
            </a:r>
            <a:r>
              <a:rPr lang="tr-TR" dirty="0" smtClean="0"/>
              <a:t> </a:t>
            </a:r>
            <a:r>
              <a:rPr lang="tr-TR" dirty="0" err="1" smtClean="0"/>
              <a:t>carbonate</a:t>
            </a:r>
            <a:r>
              <a:rPr lang="tr-TR" dirty="0" smtClean="0"/>
              <a:t>)</a:t>
            </a:r>
          </a:p>
          <a:p>
            <a:pPr>
              <a:buFontTx/>
              <a:buChar char="-"/>
            </a:pPr>
            <a:r>
              <a:rPr lang="tr-TR" dirty="0" err="1" smtClean="0"/>
              <a:t>Inert</a:t>
            </a:r>
            <a:r>
              <a:rPr lang="tr-TR" dirty="0" smtClean="0"/>
              <a:t> </a:t>
            </a:r>
            <a:r>
              <a:rPr lang="tr-TR" dirty="0" err="1" smtClean="0"/>
              <a:t>covering</a:t>
            </a:r>
            <a:r>
              <a:rPr lang="tr-TR" dirty="0" smtClean="0"/>
              <a:t> </a:t>
            </a:r>
            <a:r>
              <a:rPr lang="tr-TR" dirty="0" err="1" smtClean="0"/>
              <a:t>substances</a:t>
            </a:r>
            <a:r>
              <a:rPr lang="tr-TR" dirty="0" smtClean="0"/>
              <a:t> (</a:t>
            </a:r>
            <a:r>
              <a:rPr lang="tr-TR" dirty="0" err="1" smtClean="0"/>
              <a:t>pectine</a:t>
            </a:r>
            <a:r>
              <a:rPr lang="tr-TR" dirty="0" smtClean="0"/>
              <a:t>, </a:t>
            </a:r>
            <a:r>
              <a:rPr lang="tr-TR" dirty="0" err="1" smtClean="0"/>
              <a:t>caoline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bismuth</a:t>
            </a:r>
            <a:r>
              <a:rPr lang="tr-TR" dirty="0" smtClean="0"/>
              <a:t> </a:t>
            </a:r>
            <a:r>
              <a:rPr lang="tr-TR" dirty="0" err="1" smtClean="0"/>
              <a:t>salts</a:t>
            </a:r>
            <a:r>
              <a:rPr lang="tr-TR" dirty="0" smtClean="0"/>
              <a:t>)</a:t>
            </a:r>
          </a:p>
          <a:p>
            <a:pPr>
              <a:buFontTx/>
              <a:buChar char="-"/>
            </a:pPr>
            <a:r>
              <a:rPr lang="tr-TR" dirty="0" err="1" smtClean="0"/>
              <a:t>Local</a:t>
            </a:r>
            <a:r>
              <a:rPr lang="tr-TR" dirty="0" smtClean="0"/>
              <a:t> </a:t>
            </a:r>
            <a:r>
              <a:rPr lang="tr-TR" dirty="0" err="1" smtClean="0"/>
              <a:t>neuronal</a:t>
            </a:r>
            <a:r>
              <a:rPr lang="tr-TR" dirty="0" smtClean="0"/>
              <a:t> </a:t>
            </a:r>
            <a:r>
              <a:rPr lang="tr-TR" dirty="0" err="1" smtClean="0"/>
              <a:t>deppressants</a:t>
            </a:r>
            <a:r>
              <a:rPr lang="tr-TR" dirty="0" smtClean="0"/>
              <a:t> (</a:t>
            </a:r>
            <a:r>
              <a:rPr lang="tr-TR" dirty="0" err="1" smtClean="0"/>
              <a:t>benzocaine</a:t>
            </a:r>
            <a:r>
              <a:rPr lang="tr-TR" dirty="0" smtClean="0"/>
              <a:t>, </a:t>
            </a:r>
            <a:r>
              <a:rPr lang="tr-TR" dirty="0" err="1" smtClean="0"/>
              <a:t>ametocaine</a:t>
            </a:r>
            <a:r>
              <a:rPr lang="tr-TR" dirty="0" smtClean="0"/>
              <a:t>, </a:t>
            </a:r>
            <a:r>
              <a:rPr lang="tr-TR" dirty="0" err="1" smtClean="0"/>
              <a:t>menthol</a:t>
            </a:r>
            <a:r>
              <a:rPr lang="tr-TR" dirty="0" smtClean="0"/>
              <a:t>)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6748848" y="1762897"/>
            <a:ext cx="4843849" cy="49838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numCol="2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dirty="0" smtClean="0">
                <a:solidFill>
                  <a:srgbClr val="FF0000"/>
                </a:solidFill>
              </a:rPr>
              <a:t>3. Central </a:t>
            </a:r>
            <a:r>
              <a:rPr lang="tr-TR" dirty="0" err="1" smtClean="0">
                <a:solidFill>
                  <a:srgbClr val="FF0000"/>
                </a:solidFill>
              </a:rPr>
              <a:t>Acting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</a:p>
          <a:p>
            <a:pPr>
              <a:buFontTx/>
              <a:buChar char="-"/>
            </a:pPr>
            <a:r>
              <a:rPr lang="tr-TR" dirty="0" err="1" smtClean="0"/>
              <a:t>Sedative-hipnotics</a:t>
            </a:r>
            <a:endParaRPr lang="tr-TR" dirty="0" smtClean="0"/>
          </a:p>
          <a:p>
            <a:pPr lvl="1">
              <a:buFontTx/>
              <a:buChar char="-"/>
            </a:pPr>
            <a:r>
              <a:rPr lang="tr-TR" dirty="0" err="1" smtClean="0"/>
              <a:t>Cloralhydrate</a:t>
            </a:r>
            <a:endParaRPr lang="tr-TR" dirty="0" smtClean="0"/>
          </a:p>
          <a:p>
            <a:pPr lvl="1">
              <a:buFontTx/>
              <a:buChar char="-"/>
            </a:pPr>
            <a:r>
              <a:rPr lang="tr-TR" dirty="0" err="1" smtClean="0"/>
              <a:t>Barbiturates</a:t>
            </a:r>
            <a:endParaRPr lang="tr-TR" dirty="0" smtClean="0"/>
          </a:p>
          <a:p>
            <a:pPr lvl="1">
              <a:buFontTx/>
              <a:buChar char="-"/>
            </a:pPr>
            <a:r>
              <a:rPr lang="tr-TR" dirty="0" err="1" smtClean="0"/>
              <a:t>Sodium</a:t>
            </a:r>
            <a:r>
              <a:rPr lang="tr-TR" dirty="0" smtClean="0"/>
              <a:t> </a:t>
            </a:r>
            <a:r>
              <a:rPr lang="tr-TR" dirty="0" err="1" smtClean="0"/>
              <a:t>bromide</a:t>
            </a:r>
            <a:endParaRPr lang="tr-TR" dirty="0" smtClean="0"/>
          </a:p>
          <a:p>
            <a:pPr lvl="1">
              <a:buFontTx/>
              <a:buChar char="-"/>
            </a:pPr>
            <a:r>
              <a:rPr lang="tr-TR" dirty="0" err="1" smtClean="0"/>
              <a:t>Potassium</a:t>
            </a:r>
            <a:r>
              <a:rPr lang="tr-TR" dirty="0" smtClean="0"/>
              <a:t> </a:t>
            </a:r>
            <a:r>
              <a:rPr lang="tr-TR" dirty="0" err="1" smtClean="0"/>
              <a:t>bromide</a:t>
            </a:r>
            <a:endParaRPr lang="tr-TR" dirty="0" smtClean="0"/>
          </a:p>
          <a:p>
            <a:pPr lvl="1">
              <a:buFontTx/>
              <a:buChar char="-"/>
            </a:pPr>
            <a:r>
              <a:rPr lang="tr-TR" dirty="0" err="1" smtClean="0"/>
              <a:t>Ammonium</a:t>
            </a:r>
            <a:r>
              <a:rPr lang="tr-TR" dirty="0" smtClean="0"/>
              <a:t> </a:t>
            </a:r>
            <a:r>
              <a:rPr lang="tr-TR" dirty="0" err="1" smtClean="0"/>
              <a:t>bromide</a:t>
            </a:r>
            <a:endParaRPr lang="tr-TR" dirty="0" smtClean="0"/>
          </a:p>
          <a:p>
            <a:pPr lvl="1">
              <a:buFontTx/>
              <a:buChar char="-"/>
            </a:pPr>
            <a:r>
              <a:rPr lang="tr-TR" dirty="0" err="1" smtClean="0"/>
              <a:t>Cloretone</a:t>
            </a:r>
            <a:endParaRPr lang="tr-TR" dirty="0" smtClean="0"/>
          </a:p>
          <a:p>
            <a:pPr>
              <a:buFontTx/>
              <a:buChar char="-"/>
            </a:pPr>
            <a:r>
              <a:rPr lang="tr-TR" dirty="0" err="1" smtClean="0"/>
              <a:t>Tranqulisants</a:t>
            </a:r>
            <a:endParaRPr lang="tr-TR" dirty="0" smtClean="0"/>
          </a:p>
          <a:p>
            <a:pPr>
              <a:buFontTx/>
              <a:buChar char="-"/>
            </a:pPr>
            <a:r>
              <a:rPr lang="tr-TR" dirty="0" err="1" smtClean="0"/>
              <a:t>Antihistaminics</a:t>
            </a:r>
            <a:endParaRPr lang="tr-TR" dirty="0" smtClean="0"/>
          </a:p>
          <a:p>
            <a:pPr>
              <a:buFontTx/>
              <a:buChar char="-"/>
            </a:pPr>
            <a:r>
              <a:rPr lang="tr-TR" dirty="0" err="1" smtClean="0"/>
              <a:t>Glycocorticoids</a:t>
            </a:r>
            <a:endParaRPr lang="tr-TR" dirty="0" smtClean="0"/>
          </a:p>
          <a:p>
            <a:pPr>
              <a:buFontTx/>
              <a:buChar char="-"/>
            </a:pPr>
            <a:endParaRPr lang="tr-TR" dirty="0" smtClean="0"/>
          </a:p>
          <a:p>
            <a:pPr>
              <a:buFontTx/>
              <a:buChar char="-"/>
            </a:pPr>
            <a:r>
              <a:rPr lang="tr-TR" dirty="0" err="1" smtClean="0"/>
              <a:t>Dopamine</a:t>
            </a:r>
            <a:r>
              <a:rPr lang="tr-TR" dirty="0" smtClean="0"/>
              <a:t> </a:t>
            </a:r>
            <a:r>
              <a:rPr lang="tr-TR" dirty="0" err="1" smtClean="0"/>
              <a:t>antagonits</a:t>
            </a:r>
            <a:endParaRPr lang="tr-TR" dirty="0" smtClean="0"/>
          </a:p>
          <a:p>
            <a:pPr lvl="1">
              <a:buFontTx/>
              <a:buChar char="-"/>
            </a:pPr>
            <a:r>
              <a:rPr lang="tr-TR" dirty="0" err="1" smtClean="0"/>
              <a:t>Metaclopromide</a:t>
            </a:r>
            <a:endParaRPr lang="tr-TR" dirty="0" smtClean="0"/>
          </a:p>
          <a:p>
            <a:pPr lvl="1">
              <a:buFontTx/>
              <a:buChar char="-"/>
            </a:pPr>
            <a:r>
              <a:rPr lang="tr-TR" dirty="0" err="1" smtClean="0"/>
              <a:t>Cisapride</a:t>
            </a:r>
            <a:endParaRPr lang="tr-TR" dirty="0" smtClean="0"/>
          </a:p>
          <a:p>
            <a:pPr lvl="1">
              <a:buFontTx/>
              <a:buChar char="-"/>
            </a:pPr>
            <a:r>
              <a:rPr lang="tr-TR" dirty="0" err="1" smtClean="0"/>
              <a:t>Haloperidole</a:t>
            </a:r>
            <a:endParaRPr lang="tr-TR" dirty="0" smtClean="0"/>
          </a:p>
          <a:p>
            <a:pPr lvl="1">
              <a:buFontTx/>
              <a:buChar char="-"/>
            </a:pPr>
            <a:r>
              <a:rPr lang="tr-TR" dirty="0" err="1" smtClean="0"/>
              <a:t>Domperidone</a:t>
            </a:r>
            <a:endParaRPr lang="tr-TR" dirty="0" smtClean="0"/>
          </a:p>
          <a:p>
            <a:pPr lvl="1">
              <a:buFontTx/>
              <a:buChar char="-"/>
            </a:pPr>
            <a:r>
              <a:rPr lang="tr-TR" dirty="0" err="1" smtClean="0"/>
              <a:t>Droperidole</a:t>
            </a:r>
            <a:endParaRPr lang="tr-TR" dirty="0" smtClean="0"/>
          </a:p>
          <a:p>
            <a:pPr lvl="1">
              <a:buFontTx/>
              <a:buChar char="-"/>
            </a:pPr>
            <a:r>
              <a:rPr lang="tr-TR" dirty="0" err="1" smtClean="0"/>
              <a:t>Fenothiazine</a:t>
            </a:r>
            <a:r>
              <a:rPr lang="tr-TR" dirty="0" smtClean="0"/>
              <a:t> </a:t>
            </a:r>
            <a:r>
              <a:rPr lang="tr-TR" dirty="0" err="1" smtClean="0"/>
              <a:t>derivate</a:t>
            </a:r>
            <a:r>
              <a:rPr lang="tr-TR" dirty="0" smtClean="0"/>
              <a:t> </a:t>
            </a:r>
            <a:r>
              <a:rPr lang="tr-TR" dirty="0" err="1" smtClean="0"/>
              <a:t>neuroleptics</a:t>
            </a:r>
            <a:endParaRPr lang="tr-TR" dirty="0" smtClean="0"/>
          </a:p>
          <a:p>
            <a:pPr>
              <a:buFontTx/>
              <a:buChar char="-"/>
            </a:pPr>
            <a:r>
              <a:rPr lang="tr-TR" dirty="0" err="1" smtClean="0"/>
              <a:t>Seratonine</a:t>
            </a:r>
            <a:r>
              <a:rPr lang="tr-TR" dirty="0" smtClean="0"/>
              <a:t> </a:t>
            </a:r>
            <a:r>
              <a:rPr lang="tr-TR" dirty="0" err="1" smtClean="0"/>
              <a:t>antagonists</a:t>
            </a:r>
            <a:endParaRPr lang="tr-TR" dirty="0" smtClean="0"/>
          </a:p>
          <a:p>
            <a:pPr lvl="1">
              <a:buFontTx/>
              <a:buChar char="-"/>
            </a:pPr>
            <a:r>
              <a:rPr lang="tr-TR" dirty="0" err="1" smtClean="0"/>
              <a:t>Andosterone</a:t>
            </a:r>
            <a:endParaRPr lang="tr-TR" dirty="0" smtClean="0"/>
          </a:p>
          <a:p>
            <a:pPr lvl="1">
              <a:buFontTx/>
              <a:buChar char="-"/>
            </a:pPr>
            <a:r>
              <a:rPr lang="tr-TR" dirty="0" err="1" smtClean="0"/>
              <a:t>Dolasetrone</a:t>
            </a:r>
            <a:endParaRPr lang="tr-TR" dirty="0" smtClean="0"/>
          </a:p>
          <a:p>
            <a:pPr lvl="1">
              <a:buFontTx/>
              <a:buChar char="-"/>
            </a:pPr>
            <a:r>
              <a:rPr lang="tr-TR" dirty="0" err="1" smtClean="0"/>
              <a:t>Granisetrone</a:t>
            </a:r>
            <a:endParaRPr lang="tr-TR" dirty="0" smtClean="0"/>
          </a:p>
          <a:p>
            <a:pPr lvl="1">
              <a:buFontTx/>
              <a:buChar char="-"/>
            </a:pPr>
            <a:r>
              <a:rPr lang="tr-TR" dirty="0" err="1" smtClean="0"/>
              <a:t>Ciproheptadine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566569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Salivary</a:t>
            </a:r>
            <a:r>
              <a:rPr lang="tr-TR" dirty="0" smtClean="0"/>
              <a:t> </a:t>
            </a:r>
            <a:r>
              <a:rPr lang="tr-TR" dirty="0" err="1" smtClean="0"/>
              <a:t>deppressants</a:t>
            </a: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Parasympatholytics</a:t>
            </a:r>
            <a:endParaRPr lang="tr-TR" dirty="0" smtClean="0"/>
          </a:p>
          <a:p>
            <a:pPr lvl="1"/>
            <a:r>
              <a:rPr lang="tr-TR" dirty="0" smtClean="0"/>
              <a:t>Atropine</a:t>
            </a:r>
          </a:p>
          <a:p>
            <a:r>
              <a:rPr lang="tr-TR" dirty="0" err="1" smtClean="0"/>
              <a:t>Caoline</a:t>
            </a:r>
            <a:endParaRPr lang="tr-TR" dirty="0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8264" y="1619679"/>
            <a:ext cx="4972050" cy="3743325"/>
          </a:xfrm>
          <a:prstGeom prst="rect">
            <a:avLst/>
          </a:prstGeom>
        </p:spPr>
      </p:pic>
      <p:sp>
        <p:nvSpPr>
          <p:cNvPr id="8" name="Metin kutusu 7"/>
          <p:cNvSpPr txBox="1"/>
          <p:nvPr/>
        </p:nvSpPr>
        <p:spPr>
          <a:xfrm>
            <a:off x="7143010" y="1027906"/>
            <a:ext cx="2922698" cy="408623"/>
          </a:xfrm>
          <a:prstGeom prst="wedgeRoundRectCallout">
            <a:avLst>
              <a:gd name="adj1" fmla="val -58884"/>
              <a:gd name="adj2" fmla="val 100804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tr-TR" dirty="0" err="1" smtClean="0"/>
              <a:t>Cause</a:t>
            </a:r>
            <a:r>
              <a:rPr lang="tr-TR" dirty="0" smtClean="0"/>
              <a:t> </a:t>
            </a:r>
            <a:r>
              <a:rPr lang="tr-TR" dirty="0" err="1" smtClean="0"/>
              <a:t>dry</a:t>
            </a:r>
            <a:r>
              <a:rPr lang="tr-TR" dirty="0" smtClean="0"/>
              <a:t> </a:t>
            </a:r>
            <a:r>
              <a:rPr lang="tr-TR" dirty="0" err="1" smtClean="0"/>
              <a:t>mouth-xerostomia</a:t>
            </a:r>
            <a:endParaRPr lang="tr-TR" dirty="0"/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944" y="4115185"/>
            <a:ext cx="4924425" cy="1000125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15125" y="5242911"/>
            <a:ext cx="4638675" cy="238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88993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Antiemetic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 smtClean="0"/>
              <a:t>Anticholinergics</a:t>
            </a:r>
            <a:r>
              <a:rPr lang="tr-TR" dirty="0" smtClean="0"/>
              <a:t>: </a:t>
            </a:r>
            <a:r>
              <a:rPr lang="tr-TR" dirty="0" err="1" smtClean="0"/>
              <a:t>Hyocine</a:t>
            </a:r>
            <a:r>
              <a:rPr lang="tr-TR" dirty="0" smtClean="0"/>
              <a:t>, </a:t>
            </a:r>
            <a:r>
              <a:rPr lang="tr-TR" dirty="0" err="1" smtClean="0"/>
              <a:t>Dicyclomine</a:t>
            </a:r>
            <a:endParaRPr lang="tr-TR" dirty="0" smtClean="0"/>
          </a:p>
          <a:p>
            <a:r>
              <a:rPr lang="tr-TR" dirty="0" smtClean="0"/>
              <a:t>H1 </a:t>
            </a:r>
            <a:r>
              <a:rPr lang="tr-TR" dirty="0" err="1" smtClean="0"/>
              <a:t>antihistminics</a:t>
            </a:r>
            <a:r>
              <a:rPr lang="tr-TR" dirty="0" smtClean="0"/>
              <a:t>: </a:t>
            </a:r>
            <a:r>
              <a:rPr lang="tr-TR" dirty="0" err="1" smtClean="0"/>
              <a:t>Diphenhydramide</a:t>
            </a:r>
            <a:r>
              <a:rPr lang="tr-TR" dirty="0" smtClean="0"/>
              <a:t>, </a:t>
            </a:r>
            <a:r>
              <a:rPr lang="tr-TR" dirty="0" err="1" smtClean="0"/>
              <a:t>doxylamine</a:t>
            </a:r>
            <a:r>
              <a:rPr lang="tr-TR" dirty="0" smtClean="0"/>
              <a:t>, </a:t>
            </a:r>
            <a:r>
              <a:rPr lang="tr-TR" dirty="0" err="1" smtClean="0"/>
              <a:t>cyclizine</a:t>
            </a:r>
            <a:r>
              <a:rPr lang="tr-TR" dirty="0" smtClean="0"/>
              <a:t>, </a:t>
            </a:r>
            <a:r>
              <a:rPr lang="tr-TR" dirty="0" err="1" smtClean="0"/>
              <a:t>meclizine</a:t>
            </a:r>
            <a:r>
              <a:rPr lang="tr-TR" dirty="0" smtClean="0"/>
              <a:t>, </a:t>
            </a:r>
            <a:r>
              <a:rPr lang="tr-TR" dirty="0" err="1" smtClean="0"/>
              <a:t>cinnarazine</a:t>
            </a:r>
            <a:r>
              <a:rPr lang="tr-TR" dirty="0" smtClean="0"/>
              <a:t>, </a:t>
            </a:r>
            <a:r>
              <a:rPr lang="tr-TR" dirty="0" err="1" smtClean="0"/>
              <a:t>promethazine</a:t>
            </a:r>
            <a:r>
              <a:rPr lang="tr-TR" dirty="0" smtClean="0"/>
              <a:t>, </a:t>
            </a:r>
            <a:r>
              <a:rPr lang="tr-TR" dirty="0" err="1" smtClean="0"/>
              <a:t>dimenhydrinate</a:t>
            </a:r>
            <a:endParaRPr lang="tr-TR" dirty="0" smtClean="0"/>
          </a:p>
          <a:p>
            <a:r>
              <a:rPr lang="tr-TR" dirty="0" err="1" smtClean="0"/>
              <a:t>Neuroleptics</a:t>
            </a:r>
            <a:r>
              <a:rPr lang="tr-TR" dirty="0" smtClean="0"/>
              <a:t> (D2 </a:t>
            </a:r>
            <a:r>
              <a:rPr lang="tr-TR" dirty="0" err="1" smtClean="0"/>
              <a:t>blockers</a:t>
            </a:r>
            <a:r>
              <a:rPr lang="tr-TR" dirty="0" smtClean="0"/>
              <a:t>): (</a:t>
            </a:r>
            <a:r>
              <a:rPr lang="tr-TR" dirty="0" err="1" smtClean="0"/>
              <a:t>Phenothiazine</a:t>
            </a:r>
            <a:r>
              <a:rPr lang="tr-TR" dirty="0" smtClean="0"/>
              <a:t>- </a:t>
            </a:r>
            <a:r>
              <a:rPr lang="tr-TR" dirty="0" err="1" smtClean="0"/>
              <a:t>acepromazine</a:t>
            </a:r>
            <a:r>
              <a:rPr lang="tr-TR" dirty="0" smtClean="0"/>
              <a:t>, </a:t>
            </a:r>
            <a:r>
              <a:rPr lang="tr-TR" dirty="0" err="1" smtClean="0"/>
              <a:t>chlorpromazine</a:t>
            </a:r>
            <a:r>
              <a:rPr lang="tr-TR" dirty="0" smtClean="0"/>
              <a:t>, </a:t>
            </a:r>
            <a:r>
              <a:rPr lang="tr-TR" dirty="0" err="1" smtClean="0"/>
              <a:t>prochlorperazine</a:t>
            </a:r>
            <a:r>
              <a:rPr lang="tr-TR" dirty="0" smtClean="0"/>
              <a:t>, </a:t>
            </a:r>
            <a:r>
              <a:rPr lang="tr-TR" dirty="0" err="1" smtClean="0"/>
              <a:t>haloperidole</a:t>
            </a:r>
            <a:endParaRPr lang="tr-TR" dirty="0" smtClean="0"/>
          </a:p>
          <a:p>
            <a:r>
              <a:rPr lang="tr-TR" dirty="0" err="1" smtClean="0"/>
              <a:t>Prokinetics</a:t>
            </a:r>
            <a:r>
              <a:rPr lang="tr-TR" dirty="0" smtClean="0"/>
              <a:t>: </a:t>
            </a:r>
            <a:r>
              <a:rPr lang="tr-TR" dirty="0" err="1" smtClean="0"/>
              <a:t>metoclopramide</a:t>
            </a:r>
            <a:r>
              <a:rPr lang="tr-TR" dirty="0" smtClean="0"/>
              <a:t>, </a:t>
            </a:r>
            <a:r>
              <a:rPr lang="tr-TR" dirty="0" err="1" smtClean="0"/>
              <a:t>domperidone</a:t>
            </a:r>
            <a:r>
              <a:rPr lang="tr-TR" dirty="0" smtClean="0"/>
              <a:t>, </a:t>
            </a:r>
            <a:r>
              <a:rPr lang="tr-TR" dirty="0" err="1" smtClean="0"/>
              <a:t>cisapride</a:t>
            </a:r>
            <a:r>
              <a:rPr lang="tr-TR" dirty="0" smtClean="0"/>
              <a:t>, </a:t>
            </a:r>
            <a:r>
              <a:rPr lang="tr-TR" dirty="0" err="1" smtClean="0"/>
              <a:t>mosapride</a:t>
            </a:r>
            <a:r>
              <a:rPr lang="tr-TR" dirty="0" smtClean="0"/>
              <a:t>, </a:t>
            </a:r>
            <a:r>
              <a:rPr lang="tr-TR" dirty="0" err="1" smtClean="0"/>
              <a:t>tegaserod</a:t>
            </a:r>
            <a:endParaRPr lang="tr-TR" dirty="0" smtClean="0"/>
          </a:p>
          <a:p>
            <a:r>
              <a:rPr lang="tr-TR" dirty="0" smtClean="0"/>
              <a:t>5HT3 </a:t>
            </a:r>
            <a:r>
              <a:rPr lang="tr-TR" dirty="0" err="1" smtClean="0"/>
              <a:t>antagonists</a:t>
            </a:r>
            <a:r>
              <a:rPr lang="tr-TR" dirty="0" smtClean="0"/>
              <a:t>: </a:t>
            </a:r>
            <a:r>
              <a:rPr lang="tr-TR" dirty="0" err="1" smtClean="0"/>
              <a:t>onsansetron</a:t>
            </a:r>
            <a:r>
              <a:rPr lang="tr-TR" dirty="0" smtClean="0"/>
              <a:t>, </a:t>
            </a:r>
            <a:r>
              <a:rPr lang="tr-TR" dirty="0" err="1" smtClean="0"/>
              <a:t>granisetron</a:t>
            </a:r>
            <a:r>
              <a:rPr lang="tr-TR" dirty="0" smtClean="0"/>
              <a:t>, </a:t>
            </a:r>
            <a:r>
              <a:rPr lang="tr-TR" dirty="0" err="1" smtClean="0"/>
              <a:t>dolasetron</a:t>
            </a:r>
            <a:endParaRPr lang="tr-TR" dirty="0" smtClean="0"/>
          </a:p>
          <a:p>
            <a:r>
              <a:rPr lang="tr-TR" dirty="0" err="1" smtClean="0"/>
              <a:t>Glycocorticoids</a:t>
            </a:r>
            <a:r>
              <a:rPr lang="tr-TR" dirty="0" smtClean="0"/>
              <a:t> (</a:t>
            </a:r>
            <a:r>
              <a:rPr lang="tr-TR" dirty="0" err="1" smtClean="0"/>
              <a:t>betametasone</a:t>
            </a:r>
            <a:r>
              <a:rPr lang="tr-TR" dirty="0" smtClean="0"/>
              <a:t>, </a:t>
            </a:r>
            <a:r>
              <a:rPr lang="tr-TR" dirty="0" err="1" smtClean="0"/>
              <a:t>dexamethasone</a:t>
            </a:r>
            <a:r>
              <a:rPr lang="tr-TR" dirty="0" smtClean="0"/>
              <a:t>) </a:t>
            </a:r>
          </a:p>
          <a:p>
            <a:r>
              <a:rPr lang="tr-TR" dirty="0" err="1" smtClean="0"/>
              <a:t>Cannabinoids</a:t>
            </a:r>
            <a:r>
              <a:rPr lang="tr-TR" dirty="0" smtClean="0"/>
              <a:t> (</a:t>
            </a:r>
            <a:r>
              <a:rPr lang="tr-TR" dirty="0" err="1" smtClean="0"/>
              <a:t>Dronabiol</a:t>
            </a:r>
            <a:r>
              <a:rPr lang="tr-TR" dirty="0" smtClean="0"/>
              <a:t>)</a:t>
            </a:r>
          </a:p>
          <a:p>
            <a:r>
              <a:rPr lang="tr-TR" dirty="0"/>
              <a:t>NK1 </a:t>
            </a:r>
            <a:r>
              <a:rPr lang="tr-TR" dirty="0" err="1"/>
              <a:t>receptor</a:t>
            </a:r>
            <a:r>
              <a:rPr lang="tr-TR" dirty="0"/>
              <a:t> </a:t>
            </a:r>
            <a:r>
              <a:rPr lang="tr-TR" dirty="0" err="1" smtClean="0"/>
              <a:t>antagonists</a:t>
            </a:r>
            <a:r>
              <a:rPr lang="tr-TR" dirty="0" smtClean="0"/>
              <a:t> (</a:t>
            </a:r>
            <a:r>
              <a:rPr lang="tr-TR" dirty="0" err="1" smtClean="0"/>
              <a:t>substance</a:t>
            </a:r>
            <a:r>
              <a:rPr lang="tr-TR" dirty="0" smtClean="0"/>
              <a:t> P </a:t>
            </a:r>
            <a:r>
              <a:rPr lang="tr-TR" dirty="0" err="1" smtClean="0"/>
              <a:t>antg</a:t>
            </a:r>
            <a:r>
              <a:rPr lang="tr-TR" dirty="0" smtClean="0"/>
              <a:t>)- </a:t>
            </a:r>
            <a:r>
              <a:rPr lang="tr-TR" dirty="0" err="1" smtClean="0"/>
              <a:t>aprepitant</a:t>
            </a:r>
            <a:r>
              <a:rPr lang="tr-TR" dirty="0" smtClean="0"/>
              <a:t>, </a:t>
            </a:r>
            <a:r>
              <a:rPr lang="tr-TR" dirty="0" err="1" smtClean="0"/>
              <a:t>maropitant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7915056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Motion </a:t>
            </a:r>
            <a:r>
              <a:rPr lang="tr-TR" dirty="0" err="1" smtClean="0"/>
              <a:t>sickness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 smtClean="0"/>
              <a:t>Neuroleptics</a:t>
            </a:r>
            <a:endParaRPr lang="tr-TR" dirty="0" smtClean="0"/>
          </a:p>
          <a:p>
            <a:pPr lvl="1"/>
            <a:r>
              <a:rPr lang="tr-TR" dirty="0" err="1" smtClean="0"/>
              <a:t>Acepromazine</a:t>
            </a:r>
            <a:endParaRPr lang="tr-TR" dirty="0" smtClean="0"/>
          </a:p>
          <a:p>
            <a:pPr lvl="1"/>
            <a:r>
              <a:rPr lang="tr-TR" dirty="0" err="1" smtClean="0"/>
              <a:t>Chlorpromazine</a:t>
            </a:r>
            <a:endParaRPr lang="tr-TR" dirty="0" smtClean="0"/>
          </a:p>
          <a:p>
            <a:pPr lvl="1"/>
            <a:r>
              <a:rPr lang="tr-TR" dirty="0" err="1" smtClean="0"/>
              <a:t>Triflupromazine</a:t>
            </a:r>
            <a:endParaRPr lang="tr-TR" dirty="0" smtClean="0"/>
          </a:p>
          <a:p>
            <a:pPr lvl="1"/>
            <a:r>
              <a:rPr lang="tr-TR" dirty="0" err="1" smtClean="0"/>
              <a:t>Triethylperazine</a:t>
            </a:r>
            <a:endParaRPr lang="tr-TR" dirty="0" smtClean="0"/>
          </a:p>
          <a:p>
            <a:pPr lvl="1"/>
            <a:r>
              <a:rPr lang="tr-TR" dirty="0" err="1" smtClean="0"/>
              <a:t>Droperidole</a:t>
            </a:r>
            <a:endParaRPr lang="tr-TR" dirty="0" smtClean="0"/>
          </a:p>
          <a:p>
            <a:pPr lvl="1"/>
            <a:r>
              <a:rPr lang="tr-TR" dirty="0" err="1" smtClean="0"/>
              <a:t>Haloperidole</a:t>
            </a:r>
            <a:endParaRPr lang="tr-TR" dirty="0" smtClean="0"/>
          </a:p>
          <a:p>
            <a:pPr lvl="1"/>
            <a:r>
              <a:rPr lang="tr-TR" dirty="0" err="1" smtClean="0"/>
              <a:t>Pimozide</a:t>
            </a:r>
            <a:endParaRPr lang="tr-TR" dirty="0" smtClean="0"/>
          </a:p>
          <a:p>
            <a:r>
              <a:rPr lang="tr-TR" dirty="0" smtClean="0"/>
              <a:t>Atropin </a:t>
            </a:r>
            <a:r>
              <a:rPr lang="tr-TR" dirty="0" err="1" smtClean="0"/>
              <a:t>like</a:t>
            </a:r>
            <a:r>
              <a:rPr lang="tr-TR" dirty="0" smtClean="0"/>
              <a:t> </a:t>
            </a:r>
            <a:r>
              <a:rPr lang="tr-TR" dirty="0" err="1" smtClean="0"/>
              <a:t>drugs</a:t>
            </a:r>
            <a:r>
              <a:rPr lang="tr-TR" dirty="0" smtClean="0"/>
              <a:t> (atropine, </a:t>
            </a:r>
            <a:r>
              <a:rPr lang="tr-TR" dirty="0" err="1" smtClean="0"/>
              <a:t>propantheline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Antihistaminics</a:t>
            </a:r>
            <a:r>
              <a:rPr lang="tr-TR" dirty="0" smtClean="0"/>
              <a:t> (</a:t>
            </a:r>
            <a:r>
              <a:rPr lang="tr-TR" dirty="0" err="1" smtClean="0"/>
              <a:t>dimenhydrinate</a:t>
            </a:r>
            <a:r>
              <a:rPr lang="tr-TR" dirty="0" smtClean="0"/>
              <a:t>, </a:t>
            </a:r>
            <a:r>
              <a:rPr lang="tr-TR" dirty="0" err="1" smtClean="0"/>
              <a:t>diphenhydramine</a:t>
            </a:r>
            <a:r>
              <a:rPr lang="tr-TR" dirty="0" smtClean="0"/>
              <a:t>, </a:t>
            </a:r>
            <a:r>
              <a:rPr lang="tr-TR" dirty="0" err="1" smtClean="0"/>
              <a:t>promethasine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Substance</a:t>
            </a:r>
            <a:r>
              <a:rPr lang="tr-TR" dirty="0" smtClean="0"/>
              <a:t> P </a:t>
            </a:r>
            <a:r>
              <a:rPr lang="tr-TR" dirty="0" err="1" smtClean="0"/>
              <a:t>receptor</a:t>
            </a:r>
            <a:r>
              <a:rPr lang="tr-TR" dirty="0" smtClean="0"/>
              <a:t> </a:t>
            </a:r>
            <a:r>
              <a:rPr lang="tr-TR" dirty="0" err="1" smtClean="0"/>
              <a:t>antagonists</a:t>
            </a:r>
            <a:r>
              <a:rPr lang="tr-TR" dirty="0" smtClean="0"/>
              <a:t> (</a:t>
            </a:r>
            <a:r>
              <a:rPr lang="tr-TR" dirty="0" err="1" smtClean="0"/>
              <a:t>aprepitant</a:t>
            </a:r>
            <a:r>
              <a:rPr lang="tr-TR" dirty="0" smtClean="0"/>
              <a:t>, </a:t>
            </a:r>
            <a:r>
              <a:rPr lang="tr-TR" dirty="0" err="1" smtClean="0"/>
              <a:t>maropitant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Dopamine</a:t>
            </a:r>
            <a:r>
              <a:rPr lang="tr-TR" dirty="0" smtClean="0"/>
              <a:t> </a:t>
            </a:r>
            <a:r>
              <a:rPr lang="tr-TR" dirty="0" err="1" smtClean="0"/>
              <a:t>antagonists</a:t>
            </a:r>
            <a:r>
              <a:rPr lang="tr-TR" dirty="0" smtClean="0"/>
              <a:t> (</a:t>
            </a:r>
            <a:r>
              <a:rPr lang="tr-TR" dirty="0" err="1" smtClean="0"/>
              <a:t>methylchlopromide</a:t>
            </a:r>
            <a:r>
              <a:rPr lang="tr-TR" dirty="0" smtClean="0"/>
              <a:t>, </a:t>
            </a:r>
            <a:r>
              <a:rPr lang="tr-TR" dirty="0" err="1" smtClean="0"/>
              <a:t>domperidone</a:t>
            </a:r>
            <a:r>
              <a:rPr lang="tr-TR" dirty="0" smtClean="0"/>
              <a:t>, </a:t>
            </a:r>
            <a:r>
              <a:rPr lang="tr-TR" dirty="0" err="1" smtClean="0"/>
              <a:t>trimethobenzamide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64621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Digestives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Sodium</a:t>
            </a:r>
            <a:r>
              <a:rPr lang="tr-TR" dirty="0" smtClean="0"/>
              <a:t> </a:t>
            </a:r>
            <a:r>
              <a:rPr lang="tr-TR" dirty="0" err="1" smtClean="0"/>
              <a:t>chloride</a:t>
            </a:r>
            <a:endParaRPr lang="tr-TR" dirty="0" smtClean="0"/>
          </a:p>
          <a:p>
            <a:r>
              <a:rPr lang="tr-TR" dirty="0" err="1" smtClean="0"/>
              <a:t>Sodium</a:t>
            </a:r>
            <a:r>
              <a:rPr lang="tr-TR" dirty="0" smtClean="0"/>
              <a:t> </a:t>
            </a:r>
            <a:r>
              <a:rPr lang="tr-TR" dirty="0" err="1" smtClean="0"/>
              <a:t>sulphate</a:t>
            </a:r>
            <a:endParaRPr lang="tr-TR" dirty="0" smtClean="0"/>
          </a:p>
          <a:p>
            <a:r>
              <a:rPr lang="tr-TR" dirty="0" err="1" smtClean="0"/>
              <a:t>Synthetic</a:t>
            </a:r>
            <a:r>
              <a:rPr lang="tr-TR" dirty="0" smtClean="0"/>
              <a:t> </a:t>
            </a:r>
            <a:r>
              <a:rPr lang="tr-TR" dirty="0" err="1" smtClean="0"/>
              <a:t>carlsbad</a:t>
            </a:r>
            <a:r>
              <a:rPr lang="tr-TR" dirty="0" smtClean="0"/>
              <a:t> salt</a:t>
            </a:r>
          </a:p>
          <a:p>
            <a:r>
              <a:rPr lang="tr-TR" dirty="0" smtClean="0"/>
              <a:t>Pepsin</a:t>
            </a:r>
          </a:p>
          <a:p>
            <a:r>
              <a:rPr lang="tr-TR" dirty="0" err="1" smtClean="0"/>
              <a:t>Pancreatic</a:t>
            </a:r>
            <a:r>
              <a:rPr lang="tr-TR" dirty="0" smtClean="0"/>
              <a:t> </a:t>
            </a:r>
            <a:r>
              <a:rPr lang="tr-TR" dirty="0" err="1" smtClean="0"/>
              <a:t>enzymes</a:t>
            </a:r>
            <a:endParaRPr lang="tr-TR" dirty="0" smtClean="0"/>
          </a:p>
          <a:p>
            <a:r>
              <a:rPr lang="tr-TR" dirty="0" err="1" smtClean="0"/>
              <a:t>Pankreatine</a:t>
            </a:r>
            <a:endParaRPr lang="tr-TR" dirty="0" smtClean="0"/>
          </a:p>
          <a:p>
            <a:r>
              <a:rPr lang="tr-TR" dirty="0" err="1" smtClean="0"/>
              <a:t>Pankrelipase</a:t>
            </a:r>
            <a:endParaRPr lang="tr-TR" dirty="0" smtClean="0"/>
          </a:p>
          <a:p>
            <a:r>
              <a:rPr lang="tr-TR" dirty="0" err="1" smtClean="0"/>
              <a:t>Prokinetics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2771884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Prokinetics</a:t>
            </a:r>
            <a:r>
              <a:rPr lang="tr-TR" dirty="0" smtClean="0"/>
              <a:t> (</a:t>
            </a:r>
            <a:r>
              <a:rPr lang="en-US" dirty="0"/>
              <a:t>gastroprokinetic agent, </a:t>
            </a:r>
            <a:r>
              <a:rPr lang="en-US" dirty="0" err="1" smtClean="0"/>
              <a:t>gastrokinetic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</a:t>
            </a:r>
            <a:r>
              <a:rPr lang="en-US" dirty="0" err="1" smtClean="0"/>
              <a:t>nhances</a:t>
            </a:r>
            <a:r>
              <a:rPr lang="en-US" dirty="0" smtClean="0"/>
              <a:t> </a:t>
            </a:r>
            <a:r>
              <a:rPr lang="en-US" dirty="0"/>
              <a:t>gastrointestinal motility by increasing the frequency of contractions in </a:t>
            </a:r>
            <a:r>
              <a:rPr lang="en-US" dirty="0" smtClean="0"/>
              <a:t>the </a:t>
            </a:r>
            <a:r>
              <a:rPr lang="en-US" dirty="0"/>
              <a:t>intestine or making them stronger, but without disrupting their </a:t>
            </a:r>
            <a:r>
              <a:rPr lang="en-US" dirty="0" smtClean="0"/>
              <a:t>rhythm</a:t>
            </a:r>
            <a:endParaRPr lang="tr-TR" dirty="0" smtClean="0"/>
          </a:p>
          <a:p>
            <a:r>
              <a:rPr lang="tr-TR" dirty="0"/>
              <a:t>G</a:t>
            </a:r>
            <a:r>
              <a:rPr lang="en-US" dirty="0" err="1" smtClean="0"/>
              <a:t>astro</a:t>
            </a:r>
            <a:r>
              <a:rPr lang="en-US" dirty="0" smtClean="0"/>
              <a:t>-esophageal </a:t>
            </a:r>
            <a:r>
              <a:rPr lang="en-US" dirty="0"/>
              <a:t>reflux (in some instances), gastroparesis, intestinal pseudo-obstruction, and colonic inertia.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093895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Prokinetics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numCol="2">
            <a:normAutofit lnSpcReduction="10000"/>
          </a:bodyPr>
          <a:lstStyle/>
          <a:p>
            <a:r>
              <a:rPr lang="tr-TR" dirty="0" err="1" smtClean="0"/>
              <a:t>Metaclopromide</a:t>
            </a:r>
            <a:endParaRPr lang="tr-TR" dirty="0" smtClean="0"/>
          </a:p>
          <a:p>
            <a:r>
              <a:rPr lang="tr-TR" dirty="0" err="1" smtClean="0"/>
              <a:t>Domperidone</a:t>
            </a:r>
            <a:endParaRPr lang="tr-TR" dirty="0" smtClean="0"/>
          </a:p>
          <a:p>
            <a:r>
              <a:rPr lang="tr-TR" dirty="0" err="1" smtClean="0"/>
              <a:t>Cisapride</a:t>
            </a:r>
            <a:endParaRPr lang="tr-TR" dirty="0" smtClean="0"/>
          </a:p>
          <a:p>
            <a:r>
              <a:rPr lang="tr-TR" dirty="0" err="1" smtClean="0"/>
              <a:t>Mosaprid</a:t>
            </a:r>
            <a:endParaRPr lang="tr-TR" dirty="0" smtClean="0"/>
          </a:p>
          <a:p>
            <a:r>
              <a:rPr lang="tr-TR" dirty="0" err="1" smtClean="0"/>
              <a:t>Tegaserid</a:t>
            </a:r>
            <a:endParaRPr lang="tr-TR" dirty="0" smtClean="0"/>
          </a:p>
          <a:p>
            <a:r>
              <a:rPr lang="tr-TR" dirty="0" err="1" smtClean="0"/>
              <a:t>Opioid</a:t>
            </a:r>
            <a:r>
              <a:rPr lang="tr-TR" dirty="0" smtClean="0"/>
              <a:t> </a:t>
            </a:r>
            <a:r>
              <a:rPr lang="tr-TR" dirty="0" err="1" smtClean="0"/>
              <a:t>antagonists</a:t>
            </a:r>
            <a:r>
              <a:rPr lang="tr-TR" dirty="0" smtClean="0"/>
              <a:t> (</a:t>
            </a:r>
            <a:r>
              <a:rPr lang="tr-TR" dirty="0" err="1" smtClean="0"/>
              <a:t>aluimopan</a:t>
            </a:r>
            <a:r>
              <a:rPr lang="tr-TR" dirty="0" smtClean="0"/>
              <a:t>, </a:t>
            </a:r>
            <a:r>
              <a:rPr lang="tr-TR" dirty="0" err="1" smtClean="0"/>
              <a:t>methylantrexone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Motilin</a:t>
            </a:r>
            <a:endParaRPr lang="tr-TR" dirty="0" smtClean="0"/>
          </a:p>
          <a:p>
            <a:r>
              <a:rPr lang="tr-TR" dirty="0" err="1" smtClean="0"/>
              <a:t>Pentagastrine</a:t>
            </a:r>
            <a:endParaRPr lang="tr-TR" dirty="0" smtClean="0"/>
          </a:p>
          <a:p>
            <a:r>
              <a:rPr lang="tr-TR" dirty="0" err="1" smtClean="0"/>
              <a:t>Histamin</a:t>
            </a:r>
            <a:r>
              <a:rPr lang="tr-TR" dirty="0" smtClean="0"/>
              <a:t> 2 </a:t>
            </a:r>
            <a:r>
              <a:rPr lang="tr-TR" dirty="0" err="1" smtClean="0"/>
              <a:t>receptor</a:t>
            </a:r>
            <a:r>
              <a:rPr lang="tr-TR" dirty="0" smtClean="0"/>
              <a:t> </a:t>
            </a:r>
            <a:r>
              <a:rPr lang="tr-TR" dirty="0" err="1" smtClean="0"/>
              <a:t>blockers</a:t>
            </a:r>
            <a:endParaRPr lang="tr-TR" dirty="0" smtClean="0"/>
          </a:p>
          <a:p>
            <a:r>
              <a:rPr lang="tr-TR" dirty="0" err="1" smtClean="0"/>
              <a:t>Trimethobenzamide</a:t>
            </a:r>
            <a:endParaRPr lang="tr-TR" dirty="0" smtClean="0"/>
          </a:p>
          <a:p>
            <a:r>
              <a:rPr lang="tr-TR" dirty="0" err="1" smtClean="0"/>
              <a:t>Betasole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histamin</a:t>
            </a:r>
            <a:r>
              <a:rPr lang="tr-TR" dirty="0" smtClean="0"/>
              <a:t> </a:t>
            </a:r>
            <a:r>
              <a:rPr lang="tr-TR" dirty="0" err="1" smtClean="0"/>
              <a:t>acid</a:t>
            </a:r>
            <a:r>
              <a:rPr lang="tr-TR" dirty="0" smtClean="0"/>
              <a:t> </a:t>
            </a:r>
            <a:r>
              <a:rPr lang="tr-TR" dirty="0" err="1" smtClean="0"/>
              <a:t>phosphate</a:t>
            </a:r>
            <a:endParaRPr lang="tr-TR" dirty="0" smtClean="0"/>
          </a:p>
          <a:p>
            <a:r>
              <a:rPr lang="tr-TR" dirty="0" err="1" smtClean="0"/>
              <a:t>Lidocaine</a:t>
            </a:r>
            <a:endParaRPr lang="tr-TR" dirty="0" smtClean="0"/>
          </a:p>
          <a:p>
            <a:r>
              <a:rPr lang="tr-TR" dirty="0" err="1" smtClean="0"/>
              <a:t>Erythromycine</a:t>
            </a:r>
            <a:endParaRPr lang="tr-TR" dirty="0" smtClean="0"/>
          </a:p>
          <a:p>
            <a:r>
              <a:rPr lang="tr-TR" dirty="0" err="1" smtClean="0"/>
              <a:t>Parasympathomimetics</a:t>
            </a:r>
            <a:r>
              <a:rPr lang="tr-TR" dirty="0" smtClean="0"/>
              <a:t> (</a:t>
            </a:r>
            <a:r>
              <a:rPr lang="tr-TR" dirty="0" err="1" smtClean="0"/>
              <a:t>carbamylcholine</a:t>
            </a:r>
            <a:r>
              <a:rPr lang="tr-TR" dirty="0" smtClean="0"/>
              <a:t>, </a:t>
            </a:r>
            <a:r>
              <a:rPr lang="tr-TR" dirty="0" err="1" smtClean="0"/>
              <a:t>physistigmine</a:t>
            </a:r>
            <a:r>
              <a:rPr lang="tr-TR" dirty="0" smtClean="0"/>
              <a:t>, </a:t>
            </a:r>
            <a:r>
              <a:rPr lang="tr-TR" dirty="0" err="1" smtClean="0"/>
              <a:t>neostigmine</a:t>
            </a:r>
            <a:r>
              <a:rPr lang="tr-TR" dirty="0" smtClean="0"/>
              <a:t>, </a:t>
            </a:r>
            <a:r>
              <a:rPr lang="tr-TR" dirty="0" err="1" smtClean="0"/>
              <a:t>arecholine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73781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Metochlopromide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b="1" dirty="0" smtClean="0"/>
              <a:t>D</a:t>
            </a:r>
            <a:r>
              <a:rPr lang="en-US" dirty="0" err="1" smtClean="0"/>
              <a:t>opaminergic</a:t>
            </a:r>
            <a:r>
              <a:rPr lang="en-US" dirty="0" smtClean="0"/>
              <a:t> </a:t>
            </a:r>
            <a:r>
              <a:rPr lang="en-US" dirty="0"/>
              <a:t>antagonist </a:t>
            </a:r>
            <a:r>
              <a:rPr lang="tr-TR" dirty="0" smtClean="0"/>
              <a:t>(D2) </a:t>
            </a:r>
          </a:p>
          <a:p>
            <a:r>
              <a:rPr lang="en-US" dirty="0" smtClean="0"/>
              <a:t>5-HT3 </a:t>
            </a:r>
            <a:r>
              <a:rPr lang="en-US" dirty="0"/>
              <a:t>receptor antagonist </a:t>
            </a:r>
            <a:endParaRPr lang="tr-TR" dirty="0" smtClean="0"/>
          </a:p>
          <a:p>
            <a:r>
              <a:rPr lang="en-US" dirty="0" smtClean="0"/>
              <a:t>5-HT4 </a:t>
            </a:r>
            <a:r>
              <a:rPr lang="en-US" dirty="0"/>
              <a:t>receptor agonist </a:t>
            </a:r>
            <a:endParaRPr lang="tr-TR" dirty="0" smtClean="0"/>
          </a:p>
          <a:p>
            <a:r>
              <a:rPr lang="en-US" dirty="0"/>
              <a:t>increases </a:t>
            </a:r>
            <a:r>
              <a:rPr lang="tr-TR" dirty="0" err="1" smtClean="0"/>
              <a:t>intrinsic</a:t>
            </a:r>
            <a:r>
              <a:rPr lang="en-US" dirty="0" smtClean="0"/>
              <a:t> </a:t>
            </a:r>
            <a:r>
              <a:rPr lang="en-US" dirty="0"/>
              <a:t>acetylcholine </a:t>
            </a:r>
            <a:r>
              <a:rPr lang="en-US" dirty="0" smtClean="0"/>
              <a:t>release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increase</a:t>
            </a:r>
            <a:r>
              <a:rPr lang="tr-TR" dirty="0" smtClean="0"/>
              <a:t> </a:t>
            </a:r>
            <a:r>
              <a:rPr lang="tr-TR" dirty="0" err="1" smtClean="0"/>
              <a:t>receptor</a:t>
            </a:r>
            <a:r>
              <a:rPr lang="tr-TR" dirty="0" smtClean="0"/>
              <a:t> </a:t>
            </a:r>
            <a:r>
              <a:rPr lang="tr-TR" dirty="0" err="1" smtClean="0"/>
              <a:t>sensitivity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ACh</a:t>
            </a:r>
            <a:r>
              <a:rPr lang="tr-TR" dirty="0" smtClean="0"/>
              <a:t> R</a:t>
            </a:r>
            <a:endParaRPr lang="tr-TR" dirty="0"/>
          </a:p>
          <a:p>
            <a:endParaRPr lang="tr-TR" dirty="0" smtClean="0"/>
          </a:p>
          <a:p>
            <a:r>
              <a:rPr lang="tr-TR" dirty="0" smtClean="0"/>
              <a:t>S</a:t>
            </a:r>
            <a:r>
              <a:rPr lang="en-US" dirty="0" err="1" smtClean="0"/>
              <a:t>timulates</a:t>
            </a:r>
            <a:r>
              <a:rPr lang="en-US" dirty="0" smtClean="0"/>
              <a:t> </a:t>
            </a:r>
            <a:r>
              <a:rPr lang="en-US" dirty="0"/>
              <a:t>and coordinates esophageal, gastric, pyloric, and duodenal motor activity. </a:t>
            </a:r>
            <a:endParaRPr lang="tr-TR" dirty="0" smtClean="0"/>
          </a:p>
          <a:p>
            <a:r>
              <a:rPr lang="tr-TR" dirty="0" smtClean="0"/>
              <a:t>I</a:t>
            </a:r>
            <a:r>
              <a:rPr lang="en-US" dirty="0" err="1" smtClean="0"/>
              <a:t>ncreases</a:t>
            </a:r>
            <a:r>
              <a:rPr lang="en-US" dirty="0" smtClean="0"/>
              <a:t> </a:t>
            </a:r>
            <a:r>
              <a:rPr lang="en-US" dirty="0"/>
              <a:t>lower esophageal sphincter tone and stimulates gastric contractions, while relaxing the pylorus and duodenum. </a:t>
            </a:r>
            <a:endParaRPr lang="tr-TR" dirty="0" smtClean="0"/>
          </a:p>
          <a:p>
            <a:r>
              <a:rPr lang="tr-TR" dirty="0" smtClean="0"/>
              <a:t>S</a:t>
            </a:r>
            <a:r>
              <a:rPr lang="en-US" dirty="0" err="1" smtClean="0"/>
              <a:t>peeds</a:t>
            </a:r>
            <a:r>
              <a:rPr lang="en-US" dirty="0" smtClean="0"/>
              <a:t> </a:t>
            </a:r>
            <a:r>
              <a:rPr lang="en-US" dirty="0"/>
              <a:t>gastric emptying of liquids but may slow the emptying of </a:t>
            </a:r>
            <a:r>
              <a:rPr lang="en-US" dirty="0" smtClean="0"/>
              <a:t>solids</a:t>
            </a:r>
            <a:endParaRPr lang="tr-TR" dirty="0" smtClean="0"/>
          </a:p>
          <a:p>
            <a:r>
              <a:rPr lang="tr-TR" dirty="0" err="1" smtClean="0"/>
              <a:t>Antiemetics</a:t>
            </a:r>
            <a:r>
              <a:rPr lang="tr-TR" dirty="0" smtClean="0"/>
              <a:t> (</a:t>
            </a:r>
            <a:r>
              <a:rPr lang="tr-TR" dirty="0" err="1" smtClean="0"/>
              <a:t>chemotherapy</a:t>
            </a:r>
            <a:r>
              <a:rPr lang="tr-TR" dirty="0" smtClean="0"/>
              <a:t>, </a:t>
            </a:r>
            <a:r>
              <a:rPr lang="tr-TR" dirty="0" err="1" smtClean="0"/>
              <a:t>parvoviral</a:t>
            </a:r>
            <a:r>
              <a:rPr lang="tr-TR" dirty="0" smtClean="0"/>
              <a:t> </a:t>
            </a:r>
            <a:r>
              <a:rPr lang="tr-TR" dirty="0" err="1" smtClean="0"/>
              <a:t>enteritis</a:t>
            </a:r>
            <a:r>
              <a:rPr lang="tr-TR" dirty="0" smtClean="0"/>
              <a:t>)</a:t>
            </a:r>
            <a:r>
              <a:rPr lang="en-US" dirty="0" smtClean="0"/>
              <a:t> </a:t>
            </a:r>
            <a:r>
              <a:rPr lang="en-US" dirty="0"/>
              <a:t>gastroesophageal reflux and postoperative ileus.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863944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Cisapride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smtClean="0"/>
              <a:t>D</a:t>
            </a:r>
            <a:r>
              <a:rPr lang="en-US" dirty="0" err="1" smtClean="0"/>
              <a:t>oes</a:t>
            </a:r>
            <a:r>
              <a:rPr lang="en-US" dirty="0" smtClean="0"/>
              <a:t> </a:t>
            </a:r>
            <a:r>
              <a:rPr lang="en-US" dirty="0"/>
              <a:t>not cross the blood-brain barrier or have </a:t>
            </a:r>
            <a:r>
              <a:rPr lang="en-US" dirty="0" err="1"/>
              <a:t>antidopaminergic</a:t>
            </a:r>
            <a:r>
              <a:rPr lang="en-US" dirty="0"/>
              <a:t> effects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tr-TR" dirty="0" smtClean="0"/>
              <a:t>No </a:t>
            </a:r>
            <a:r>
              <a:rPr lang="en-US" dirty="0" smtClean="0"/>
              <a:t>antiemetic </a:t>
            </a:r>
            <a:r>
              <a:rPr lang="en-US" dirty="0"/>
              <a:t>action or cause extrapyramidal effects (extreme CNS stimulation). </a:t>
            </a:r>
            <a:endParaRPr lang="tr-TR" dirty="0" smtClean="0"/>
          </a:p>
          <a:p>
            <a:r>
              <a:rPr lang="tr-TR" dirty="0" smtClean="0"/>
              <a:t>S</a:t>
            </a:r>
            <a:r>
              <a:rPr lang="en-US" dirty="0" err="1" smtClean="0"/>
              <a:t>erotonin</a:t>
            </a:r>
            <a:r>
              <a:rPr lang="en-US" dirty="0" smtClean="0"/>
              <a:t> </a:t>
            </a:r>
            <a:r>
              <a:rPr lang="en-US" dirty="0"/>
              <a:t>5-HT4 agonist with some 5-HT3 antagonist </a:t>
            </a:r>
            <a:r>
              <a:rPr lang="en-US" dirty="0" smtClean="0"/>
              <a:t>activity</a:t>
            </a:r>
            <a:endParaRPr lang="tr-TR" dirty="0" smtClean="0"/>
          </a:p>
          <a:p>
            <a:r>
              <a:rPr lang="tr-TR" dirty="0"/>
              <a:t>I</a:t>
            </a:r>
            <a:r>
              <a:rPr lang="en-US" dirty="0" err="1" smtClean="0"/>
              <a:t>ncreased</a:t>
            </a:r>
            <a:r>
              <a:rPr lang="en-US" dirty="0" smtClean="0"/>
              <a:t> </a:t>
            </a:r>
            <a:r>
              <a:rPr lang="en-US" dirty="0"/>
              <a:t>GI motility and increased heart rate. </a:t>
            </a:r>
            <a:endParaRPr lang="tr-TR" dirty="0" smtClean="0"/>
          </a:p>
          <a:p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increase</a:t>
            </a:r>
            <a:r>
              <a:rPr lang="en-US" dirty="0" smtClean="0"/>
              <a:t> </a:t>
            </a:r>
            <a:r>
              <a:rPr lang="en-US" dirty="0"/>
              <a:t>motility of the colon, as well as that of the esophagus, stomach, and small intestine. </a:t>
            </a:r>
            <a:endParaRPr lang="tr-TR" dirty="0" smtClean="0"/>
          </a:p>
          <a:p>
            <a:r>
              <a:rPr lang="tr-TR" dirty="0" smtClean="0"/>
              <a:t>G</a:t>
            </a:r>
            <a:r>
              <a:rPr lang="en-US" dirty="0" err="1" smtClean="0"/>
              <a:t>astric</a:t>
            </a:r>
            <a:r>
              <a:rPr lang="en-US" dirty="0" smtClean="0"/>
              <a:t> </a:t>
            </a:r>
            <a:r>
              <a:rPr lang="en-US" dirty="0"/>
              <a:t>stasis, idiopathic constipation, and postoperative ileus in dogs and cats. 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7272876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Domperidone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P</a:t>
            </a:r>
            <a:r>
              <a:rPr lang="en-US" dirty="0" err="1" smtClean="0"/>
              <a:t>eripheral</a:t>
            </a:r>
            <a:r>
              <a:rPr lang="en-US" dirty="0"/>
              <a:t> dopamine receptor antagonist </a:t>
            </a:r>
            <a:endParaRPr lang="tr-TR" dirty="0" smtClean="0"/>
          </a:p>
          <a:p>
            <a:r>
              <a:rPr lang="tr-TR" dirty="0"/>
              <a:t>A</a:t>
            </a:r>
            <a:r>
              <a:rPr lang="en-US" dirty="0" err="1" smtClean="0"/>
              <a:t>galactia</a:t>
            </a:r>
            <a:r>
              <a:rPr lang="en-US" dirty="0" smtClean="0"/>
              <a:t> </a:t>
            </a:r>
            <a:endParaRPr lang="tr-TR" dirty="0" smtClean="0"/>
          </a:p>
          <a:p>
            <a:r>
              <a:rPr lang="tr-TR" dirty="0" smtClean="0"/>
              <a:t>M</a:t>
            </a:r>
            <a:r>
              <a:rPr lang="en-US" dirty="0" err="1" smtClean="0"/>
              <a:t>otility</a:t>
            </a:r>
            <a:r>
              <a:rPr lang="en-US" dirty="0" smtClean="0"/>
              <a:t> </a:t>
            </a:r>
            <a:r>
              <a:rPr lang="en-US" dirty="0"/>
              <a:t>of gastric and small-intestinal smooth muscle and has some effect on esophageal motility. </a:t>
            </a:r>
            <a:endParaRPr lang="tr-TR" dirty="0" smtClean="0"/>
          </a:p>
          <a:p>
            <a:r>
              <a:rPr lang="tr-TR" dirty="0" smtClean="0"/>
              <a:t>A</a:t>
            </a:r>
            <a:r>
              <a:rPr lang="en-US" dirty="0" err="1" smtClean="0"/>
              <a:t>ntiemetic</a:t>
            </a:r>
            <a:r>
              <a:rPr lang="en-US" dirty="0" smtClean="0"/>
              <a:t> </a:t>
            </a:r>
            <a:endParaRPr lang="tr-TR" dirty="0" smtClean="0"/>
          </a:p>
          <a:p>
            <a:r>
              <a:rPr lang="tr-TR" dirty="0" err="1" smtClean="0"/>
              <a:t>Relatively</a:t>
            </a:r>
            <a:r>
              <a:rPr lang="tr-TR" dirty="0" smtClean="0"/>
              <a:t> </a:t>
            </a:r>
            <a:r>
              <a:rPr lang="tr-TR" dirty="0" err="1" smtClean="0"/>
              <a:t>safe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22490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7350" y="1314450"/>
            <a:ext cx="8877300" cy="422910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9051" y="6388100"/>
            <a:ext cx="8629650" cy="20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03925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Mild</a:t>
            </a:r>
            <a:r>
              <a:rPr lang="tr-TR" dirty="0" smtClean="0"/>
              <a:t> </a:t>
            </a:r>
            <a:r>
              <a:rPr lang="tr-TR" dirty="0" err="1" smtClean="0"/>
              <a:t>diarrheal-laxative</a:t>
            </a:r>
            <a:endParaRPr lang="tr-TR" dirty="0" smtClean="0"/>
          </a:p>
          <a:p>
            <a:r>
              <a:rPr lang="tr-TR" dirty="0" err="1" smtClean="0"/>
              <a:t>Medium</a:t>
            </a:r>
            <a:r>
              <a:rPr lang="tr-TR" dirty="0" smtClean="0"/>
              <a:t> </a:t>
            </a:r>
            <a:r>
              <a:rPr lang="tr-TR" dirty="0" err="1" smtClean="0"/>
              <a:t>diarrheal</a:t>
            </a:r>
            <a:r>
              <a:rPr lang="tr-TR" dirty="0" smtClean="0"/>
              <a:t>- </a:t>
            </a:r>
            <a:r>
              <a:rPr lang="tr-TR" dirty="0" err="1" smtClean="0"/>
              <a:t>purgative</a:t>
            </a:r>
            <a:r>
              <a:rPr lang="tr-TR" dirty="0" smtClean="0"/>
              <a:t>, </a:t>
            </a:r>
            <a:r>
              <a:rPr lang="tr-TR" dirty="0" err="1" smtClean="0"/>
              <a:t>cathartic</a:t>
            </a:r>
            <a:endParaRPr lang="tr-TR" dirty="0"/>
          </a:p>
          <a:p>
            <a:r>
              <a:rPr lang="tr-TR" dirty="0" err="1" smtClean="0"/>
              <a:t>Strong</a:t>
            </a:r>
            <a:r>
              <a:rPr lang="tr-TR" dirty="0" smtClean="0"/>
              <a:t> </a:t>
            </a:r>
            <a:r>
              <a:rPr lang="tr-TR" dirty="0" err="1" smtClean="0"/>
              <a:t>diarrheal</a:t>
            </a:r>
            <a:r>
              <a:rPr lang="tr-TR" dirty="0" smtClean="0"/>
              <a:t>- </a:t>
            </a:r>
            <a:r>
              <a:rPr lang="tr-TR" dirty="0" err="1" smtClean="0"/>
              <a:t>drastics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8754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Appetite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tr-TR" u="sng" dirty="0" err="1" smtClean="0"/>
              <a:t>Stimulants</a:t>
            </a:r>
            <a:endParaRPr lang="tr-TR" u="sng" dirty="0" smtClean="0"/>
          </a:p>
          <a:p>
            <a:r>
              <a:rPr lang="tr-TR" dirty="0" err="1" smtClean="0"/>
              <a:t>Benzodiazepine</a:t>
            </a:r>
            <a:r>
              <a:rPr lang="tr-TR" dirty="0" smtClean="0"/>
              <a:t> (</a:t>
            </a:r>
            <a:r>
              <a:rPr lang="tr-TR" dirty="0" err="1" smtClean="0"/>
              <a:t>alfazepame</a:t>
            </a:r>
            <a:r>
              <a:rPr lang="tr-TR" dirty="0" smtClean="0"/>
              <a:t>, </a:t>
            </a:r>
            <a:r>
              <a:rPr lang="tr-TR" dirty="0" err="1" smtClean="0"/>
              <a:t>Diazepame</a:t>
            </a:r>
            <a:r>
              <a:rPr lang="tr-TR" dirty="0" smtClean="0"/>
              <a:t>, </a:t>
            </a:r>
            <a:r>
              <a:rPr lang="tr-TR" dirty="0" err="1" smtClean="0"/>
              <a:t>chlordiazepside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Anticonvulsants</a:t>
            </a:r>
            <a:r>
              <a:rPr lang="tr-TR" dirty="0" smtClean="0"/>
              <a:t> (</a:t>
            </a:r>
            <a:r>
              <a:rPr lang="tr-TR" dirty="0" err="1" smtClean="0"/>
              <a:t>gabapentine</a:t>
            </a:r>
            <a:r>
              <a:rPr lang="tr-TR" dirty="0" smtClean="0"/>
              <a:t>, </a:t>
            </a:r>
            <a:r>
              <a:rPr lang="tr-TR" dirty="0" err="1" smtClean="0"/>
              <a:t>pregabaline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Antideppressants</a:t>
            </a:r>
            <a:r>
              <a:rPr lang="tr-TR" dirty="0" smtClean="0"/>
              <a:t>- </a:t>
            </a:r>
            <a:r>
              <a:rPr lang="tr-TR" dirty="0" err="1" smtClean="0"/>
              <a:t>Seratonine</a:t>
            </a:r>
            <a:r>
              <a:rPr lang="tr-TR" dirty="0" smtClean="0"/>
              <a:t> </a:t>
            </a:r>
            <a:r>
              <a:rPr lang="tr-TR" dirty="0" err="1" smtClean="0"/>
              <a:t>receptor</a:t>
            </a:r>
            <a:r>
              <a:rPr lang="tr-TR" dirty="0" smtClean="0"/>
              <a:t> </a:t>
            </a:r>
            <a:r>
              <a:rPr lang="tr-TR" dirty="0" err="1" smtClean="0"/>
              <a:t>blockers</a:t>
            </a:r>
            <a:r>
              <a:rPr lang="tr-TR" dirty="0" smtClean="0"/>
              <a:t>(S1A-R)- </a:t>
            </a:r>
            <a:r>
              <a:rPr lang="tr-TR" dirty="0" err="1" smtClean="0"/>
              <a:t>mirtozopine</a:t>
            </a:r>
            <a:r>
              <a:rPr lang="tr-TR" dirty="0" smtClean="0"/>
              <a:t>, </a:t>
            </a:r>
            <a:r>
              <a:rPr lang="tr-TR" dirty="0" err="1" smtClean="0"/>
              <a:t>amitriptyline</a:t>
            </a:r>
            <a:endParaRPr lang="tr-TR" dirty="0" smtClean="0"/>
          </a:p>
          <a:p>
            <a:r>
              <a:rPr lang="tr-TR" dirty="0" err="1" smtClean="0"/>
              <a:t>Antipsychotics</a:t>
            </a:r>
            <a:r>
              <a:rPr lang="tr-TR" dirty="0" smtClean="0"/>
              <a:t> (</a:t>
            </a:r>
            <a:r>
              <a:rPr lang="tr-TR" dirty="0" err="1" smtClean="0"/>
              <a:t>olanzapine</a:t>
            </a:r>
            <a:r>
              <a:rPr lang="tr-TR" dirty="0" smtClean="0"/>
              <a:t>, </a:t>
            </a:r>
            <a:r>
              <a:rPr lang="tr-TR" dirty="0" err="1" smtClean="0"/>
              <a:t>quetiapine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Anabolic</a:t>
            </a:r>
            <a:r>
              <a:rPr lang="tr-TR" dirty="0" smtClean="0"/>
              <a:t> </a:t>
            </a:r>
            <a:r>
              <a:rPr lang="tr-TR" dirty="0" err="1" smtClean="0"/>
              <a:t>steroids</a:t>
            </a:r>
            <a:r>
              <a:rPr lang="tr-TR" dirty="0" smtClean="0"/>
              <a:t> (</a:t>
            </a:r>
            <a:r>
              <a:rPr lang="tr-TR" dirty="0" err="1" smtClean="0"/>
              <a:t>oxandrolone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Cannabinoids</a:t>
            </a:r>
            <a:r>
              <a:rPr lang="tr-TR" dirty="0" smtClean="0"/>
              <a:t> (</a:t>
            </a:r>
            <a:r>
              <a:rPr lang="tr-TR" dirty="0" err="1" smtClean="0"/>
              <a:t>dronabiol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Corticosteroids</a:t>
            </a:r>
            <a:r>
              <a:rPr lang="tr-TR" dirty="0" smtClean="0"/>
              <a:t> (</a:t>
            </a:r>
            <a:r>
              <a:rPr lang="tr-TR" dirty="0" err="1" smtClean="0"/>
              <a:t>Dexamethasone</a:t>
            </a:r>
            <a:r>
              <a:rPr lang="tr-TR" dirty="0" smtClean="0"/>
              <a:t>, </a:t>
            </a:r>
            <a:r>
              <a:rPr lang="tr-TR" dirty="0" err="1" smtClean="0"/>
              <a:t>prednisone</a:t>
            </a:r>
            <a:r>
              <a:rPr lang="tr-TR" dirty="0" smtClean="0"/>
              <a:t>, </a:t>
            </a:r>
            <a:r>
              <a:rPr lang="tr-TR" dirty="0" err="1" smtClean="0"/>
              <a:t>hydrocortisone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Pregnane</a:t>
            </a:r>
            <a:r>
              <a:rPr lang="tr-TR" dirty="0" smtClean="0"/>
              <a:t> </a:t>
            </a:r>
            <a:r>
              <a:rPr lang="tr-TR" dirty="0" err="1" smtClean="0"/>
              <a:t>steroids</a:t>
            </a:r>
            <a:r>
              <a:rPr lang="tr-TR" dirty="0" smtClean="0"/>
              <a:t> (</a:t>
            </a:r>
            <a:r>
              <a:rPr lang="tr-TR" dirty="0" err="1" smtClean="0"/>
              <a:t>megestrol</a:t>
            </a:r>
            <a:r>
              <a:rPr lang="tr-TR" dirty="0" smtClean="0"/>
              <a:t>, </a:t>
            </a:r>
            <a:r>
              <a:rPr lang="tr-TR" dirty="0" err="1" smtClean="0"/>
              <a:t>medroxyprogesterone</a:t>
            </a:r>
            <a:r>
              <a:rPr lang="tr-TR" dirty="0"/>
              <a:t>)</a:t>
            </a:r>
            <a:endParaRPr lang="tr-TR" dirty="0" smtClean="0"/>
          </a:p>
          <a:p>
            <a:r>
              <a:rPr lang="tr-TR" dirty="0" err="1" smtClean="0"/>
              <a:t>Prokinetics</a:t>
            </a:r>
            <a:r>
              <a:rPr lang="tr-TR" dirty="0" smtClean="0"/>
              <a:t>- </a:t>
            </a:r>
            <a:r>
              <a:rPr lang="tr-TR" dirty="0" err="1" smtClean="0"/>
              <a:t>Metaclopromide</a:t>
            </a:r>
            <a:endParaRPr lang="tr-TR" dirty="0" smtClean="0"/>
          </a:p>
          <a:p>
            <a:r>
              <a:rPr lang="tr-TR" dirty="0" err="1" smtClean="0"/>
              <a:t>Hydrazine</a:t>
            </a:r>
            <a:r>
              <a:rPr lang="tr-TR" dirty="0" smtClean="0"/>
              <a:t> </a:t>
            </a:r>
            <a:r>
              <a:rPr lang="tr-TR" dirty="0" err="1" smtClean="0"/>
              <a:t>sulfate</a:t>
            </a:r>
            <a:r>
              <a:rPr lang="tr-TR" dirty="0" smtClean="0"/>
              <a:t> (</a:t>
            </a:r>
            <a:r>
              <a:rPr lang="tr-TR" dirty="0" err="1" smtClean="0"/>
              <a:t>bloks</a:t>
            </a:r>
            <a:r>
              <a:rPr lang="tr-TR" dirty="0" smtClean="0"/>
              <a:t> </a:t>
            </a:r>
            <a:r>
              <a:rPr lang="tr-TR" dirty="0" err="1" smtClean="0"/>
              <a:t>glyconeogenesis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vitamines</a:t>
            </a:r>
            <a:r>
              <a:rPr lang="tr-TR" dirty="0" smtClean="0"/>
              <a:t> (A </a:t>
            </a:r>
            <a:r>
              <a:rPr lang="tr-TR" dirty="0" err="1" smtClean="0"/>
              <a:t>and</a:t>
            </a:r>
            <a:r>
              <a:rPr lang="tr-TR" dirty="0" smtClean="0"/>
              <a:t> B), </a:t>
            </a:r>
            <a:r>
              <a:rPr lang="tr-TR" dirty="0" err="1" smtClean="0"/>
              <a:t>anabolic</a:t>
            </a:r>
            <a:r>
              <a:rPr lang="tr-TR" dirty="0" smtClean="0"/>
              <a:t> </a:t>
            </a:r>
            <a:r>
              <a:rPr lang="tr-TR" dirty="0" err="1" smtClean="0"/>
              <a:t>substances</a:t>
            </a:r>
            <a:endParaRPr lang="tr-TR" dirty="0" smtClean="0"/>
          </a:p>
          <a:p>
            <a:r>
              <a:rPr lang="tr-TR" dirty="0" err="1" smtClean="0"/>
              <a:t>Reflex</a:t>
            </a:r>
            <a:r>
              <a:rPr lang="tr-TR" dirty="0" smtClean="0"/>
              <a:t> </a:t>
            </a:r>
            <a:r>
              <a:rPr lang="tr-TR" dirty="0" err="1" smtClean="0"/>
              <a:t>stimulants</a:t>
            </a:r>
            <a:r>
              <a:rPr lang="tr-TR" dirty="0" smtClean="0"/>
              <a:t> (</a:t>
            </a:r>
            <a:r>
              <a:rPr lang="tr-TR" dirty="0" err="1" smtClean="0"/>
              <a:t>stryknine</a:t>
            </a:r>
            <a:r>
              <a:rPr lang="tr-TR" dirty="0" smtClean="0"/>
              <a:t>, </a:t>
            </a:r>
            <a:r>
              <a:rPr lang="tr-TR" dirty="0" err="1" smtClean="0"/>
              <a:t>jensiane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221351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Diarrheal</a:t>
            </a:r>
            <a:r>
              <a:rPr lang="tr-TR" dirty="0" smtClean="0"/>
              <a:t> </a:t>
            </a:r>
            <a:r>
              <a:rPr lang="tr-TR" dirty="0" err="1" smtClean="0"/>
              <a:t>drugs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tr-TR" dirty="0" smtClean="0"/>
              <a:t>1. </a:t>
            </a:r>
            <a:r>
              <a:rPr lang="tr-TR" dirty="0" err="1" smtClean="0"/>
              <a:t>Oil-Mechanic</a:t>
            </a:r>
            <a:r>
              <a:rPr lang="tr-TR" dirty="0" smtClean="0"/>
              <a:t> </a:t>
            </a:r>
            <a:r>
              <a:rPr lang="tr-TR" dirty="0" err="1" smtClean="0"/>
              <a:t>stimulants</a:t>
            </a:r>
            <a:endParaRPr lang="tr-TR" dirty="0" smtClean="0"/>
          </a:p>
          <a:p>
            <a:pPr lvl="1"/>
            <a:r>
              <a:rPr lang="tr-TR" dirty="0" smtClean="0"/>
              <a:t>Liquid parafine</a:t>
            </a:r>
          </a:p>
          <a:p>
            <a:pPr lvl="1"/>
            <a:r>
              <a:rPr lang="tr-TR" dirty="0" err="1" smtClean="0"/>
              <a:t>Dioctylsulfosuxinate</a:t>
            </a:r>
            <a:endParaRPr lang="tr-TR" dirty="0" smtClean="0"/>
          </a:p>
          <a:p>
            <a:r>
              <a:rPr lang="tr-TR" dirty="0" smtClean="0"/>
              <a:t>2. </a:t>
            </a:r>
            <a:r>
              <a:rPr lang="tr-TR" dirty="0" err="1" smtClean="0"/>
              <a:t>Intestinal</a:t>
            </a:r>
            <a:r>
              <a:rPr lang="tr-TR" dirty="0" smtClean="0"/>
              <a:t> </a:t>
            </a:r>
            <a:r>
              <a:rPr lang="tr-TR" dirty="0" err="1" smtClean="0"/>
              <a:t>volume</a:t>
            </a:r>
            <a:r>
              <a:rPr lang="tr-TR" dirty="0" smtClean="0"/>
              <a:t> </a:t>
            </a:r>
            <a:r>
              <a:rPr lang="tr-TR" dirty="0" err="1" smtClean="0"/>
              <a:t>increasing</a:t>
            </a:r>
            <a:endParaRPr lang="tr-TR" dirty="0" smtClean="0"/>
          </a:p>
          <a:p>
            <a:pPr lvl="1"/>
            <a:r>
              <a:rPr lang="tr-TR" dirty="0" smtClean="0"/>
              <a:t>Simple  </a:t>
            </a:r>
            <a:r>
              <a:rPr lang="tr-TR" dirty="0" err="1" smtClean="0"/>
              <a:t>volume</a:t>
            </a:r>
            <a:r>
              <a:rPr lang="tr-TR" dirty="0" smtClean="0"/>
              <a:t> </a:t>
            </a:r>
            <a:r>
              <a:rPr lang="tr-TR" dirty="0" err="1" smtClean="0"/>
              <a:t>increasers</a:t>
            </a:r>
            <a:endParaRPr lang="tr-TR" dirty="0" smtClean="0"/>
          </a:p>
          <a:p>
            <a:pPr lvl="2"/>
            <a:r>
              <a:rPr lang="tr-TR" dirty="0" err="1" smtClean="0"/>
              <a:t>Agar-agar</a:t>
            </a:r>
            <a:endParaRPr lang="tr-TR" dirty="0" smtClean="0"/>
          </a:p>
          <a:p>
            <a:pPr lvl="2"/>
            <a:r>
              <a:rPr lang="tr-TR" dirty="0" err="1" smtClean="0"/>
              <a:t>Sorbitol</a:t>
            </a:r>
            <a:endParaRPr lang="tr-TR" dirty="0" smtClean="0"/>
          </a:p>
          <a:p>
            <a:pPr lvl="2"/>
            <a:r>
              <a:rPr lang="tr-TR" dirty="0" err="1" smtClean="0"/>
              <a:t>Mannitol</a:t>
            </a:r>
            <a:endParaRPr lang="tr-TR" dirty="0" smtClean="0"/>
          </a:p>
          <a:p>
            <a:pPr lvl="2"/>
            <a:r>
              <a:rPr lang="tr-TR" dirty="0" err="1" smtClean="0"/>
              <a:t>Methylcellulose</a:t>
            </a:r>
            <a:endParaRPr lang="tr-TR" dirty="0" smtClean="0"/>
          </a:p>
          <a:p>
            <a:pPr lvl="2"/>
            <a:r>
              <a:rPr lang="tr-TR" dirty="0" err="1" smtClean="0"/>
              <a:t>Carboxymethylcellulose</a:t>
            </a:r>
            <a:endParaRPr lang="tr-TR" dirty="0" smtClean="0"/>
          </a:p>
          <a:p>
            <a:pPr lvl="2"/>
            <a:r>
              <a:rPr lang="tr-TR" dirty="0" err="1" smtClean="0"/>
              <a:t>Brab</a:t>
            </a:r>
            <a:endParaRPr lang="tr-TR" dirty="0" smtClean="0"/>
          </a:p>
          <a:p>
            <a:pPr lvl="2"/>
            <a:r>
              <a:rPr lang="tr-TR" dirty="0" err="1" smtClean="0"/>
              <a:t>Psylium</a:t>
            </a:r>
            <a:endParaRPr lang="tr-TR" dirty="0" smtClean="0"/>
          </a:p>
          <a:p>
            <a:pPr lvl="2"/>
            <a:r>
              <a:rPr lang="tr-TR" dirty="0" err="1" smtClean="0"/>
              <a:t>Lactulose</a:t>
            </a:r>
            <a:endParaRPr lang="tr-TR" dirty="0" smtClean="0"/>
          </a:p>
          <a:p>
            <a:pPr lvl="1"/>
            <a:r>
              <a:rPr lang="tr-TR" dirty="0" smtClean="0"/>
              <a:t>Salt </a:t>
            </a:r>
            <a:r>
              <a:rPr lang="tr-TR" dirty="0" err="1" smtClean="0"/>
              <a:t>based</a:t>
            </a:r>
            <a:r>
              <a:rPr lang="tr-TR" dirty="0" smtClean="0"/>
              <a:t> </a:t>
            </a:r>
            <a:r>
              <a:rPr lang="tr-TR" dirty="0" err="1" smtClean="0"/>
              <a:t>stimulants</a:t>
            </a:r>
            <a:endParaRPr lang="tr-TR" dirty="0" smtClean="0"/>
          </a:p>
          <a:p>
            <a:pPr lvl="2"/>
            <a:r>
              <a:rPr lang="tr-TR" dirty="0" err="1" smtClean="0"/>
              <a:t>Magnesium</a:t>
            </a:r>
            <a:r>
              <a:rPr lang="tr-TR" dirty="0" smtClean="0"/>
              <a:t> </a:t>
            </a:r>
            <a:r>
              <a:rPr lang="tr-TR" dirty="0" err="1" smtClean="0"/>
              <a:t>sulphate</a:t>
            </a:r>
            <a:r>
              <a:rPr lang="tr-TR" dirty="0" smtClean="0"/>
              <a:t> (</a:t>
            </a:r>
            <a:r>
              <a:rPr lang="tr-TR" dirty="0" err="1" smtClean="0"/>
              <a:t>Epson</a:t>
            </a:r>
            <a:r>
              <a:rPr lang="tr-TR" dirty="0" smtClean="0"/>
              <a:t> salt)</a:t>
            </a:r>
          </a:p>
          <a:p>
            <a:pPr lvl="2"/>
            <a:r>
              <a:rPr lang="tr-TR" dirty="0" err="1" smtClean="0"/>
              <a:t>Sodium</a:t>
            </a:r>
            <a:r>
              <a:rPr lang="tr-TR" dirty="0" smtClean="0"/>
              <a:t> </a:t>
            </a:r>
            <a:r>
              <a:rPr lang="tr-TR" dirty="0" err="1" smtClean="0"/>
              <a:t>sulphate</a:t>
            </a:r>
            <a:r>
              <a:rPr lang="tr-TR" dirty="0" smtClean="0"/>
              <a:t> (</a:t>
            </a:r>
            <a:r>
              <a:rPr lang="tr-TR" dirty="0" err="1" smtClean="0"/>
              <a:t>Glauber</a:t>
            </a:r>
            <a:r>
              <a:rPr lang="tr-TR" dirty="0" smtClean="0"/>
              <a:t> salt)</a:t>
            </a:r>
          </a:p>
          <a:p>
            <a:pPr lvl="2"/>
            <a:r>
              <a:rPr lang="tr-TR" dirty="0" err="1" smtClean="0"/>
              <a:t>Sodium</a:t>
            </a:r>
            <a:r>
              <a:rPr lang="tr-TR" dirty="0" smtClean="0"/>
              <a:t> </a:t>
            </a:r>
            <a:r>
              <a:rPr lang="tr-TR" dirty="0" err="1" smtClean="0"/>
              <a:t>phosphate</a:t>
            </a:r>
            <a:endParaRPr lang="tr-TR" dirty="0" smtClean="0"/>
          </a:p>
          <a:p>
            <a:pPr lvl="2"/>
            <a:r>
              <a:rPr lang="tr-TR" dirty="0" err="1" smtClean="0"/>
              <a:t>Potasium</a:t>
            </a:r>
            <a:r>
              <a:rPr lang="tr-TR" dirty="0" smtClean="0"/>
              <a:t> </a:t>
            </a:r>
            <a:r>
              <a:rPr lang="tr-TR" dirty="0" err="1" smtClean="0"/>
              <a:t>sodium</a:t>
            </a:r>
            <a:r>
              <a:rPr lang="tr-TR" dirty="0" smtClean="0"/>
              <a:t> </a:t>
            </a:r>
            <a:r>
              <a:rPr lang="tr-TR" dirty="0" err="1" smtClean="0"/>
              <a:t>tartarate</a:t>
            </a:r>
            <a:r>
              <a:rPr lang="tr-TR" dirty="0" smtClean="0"/>
              <a:t> (</a:t>
            </a:r>
            <a:r>
              <a:rPr lang="tr-TR" dirty="0" err="1" smtClean="0"/>
              <a:t>Rochella</a:t>
            </a:r>
            <a:r>
              <a:rPr lang="tr-TR" dirty="0" smtClean="0"/>
              <a:t> salt)</a:t>
            </a:r>
          </a:p>
        </p:txBody>
      </p:sp>
    </p:spTree>
    <p:extLst>
      <p:ext uri="{BB962C8B-B14F-4D97-AF65-F5344CB8AC3E}">
        <p14:creationId xmlns:p14="http://schemas.microsoft.com/office/powerpoint/2010/main" val="322361619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Diarrheal</a:t>
            </a:r>
            <a:r>
              <a:rPr lang="tr-TR" dirty="0"/>
              <a:t> </a:t>
            </a:r>
            <a:r>
              <a:rPr lang="tr-TR" dirty="0" err="1"/>
              <a:t>drugs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85000" lnSpcReduction="20000"/>
          </a:bodyPr>
          <a:lstStyle/>
          <a:p>
            <a:r>
              <a:rPr lang="tr-TR" dirty="0" smtClean="0"/>
              <a:t>3. </a:t>
            </a:r>
            <a:r>
              <a:rPr lang="tr-TR" dirty="0" err="1" smtClean="0"/>
              <a:t>Irritants</a:t>
            </a:r>
            <a:endParaRPr lang="tr-TR" dirty="0"/>
          </a:p>
          <a:p>
            <a:pPr lvl="1"/>
            <a:r>
              <a:rPr lang="tr-TR" dirty="0"/>
              <a:t>Direct </a:t>
            </a:r>
            <a:r>
              <a:rPr lang="tr-TR" dirty="0" err="1"/>
              <a:t>acting</a:t>
            </a:r>
            <a:endParaRPr lang="tr-TR" dirty="0"/>
          </a:p>
          <a:p>
            <a:pPr lvl="2"/>
            <a:r>
              <a:rPr lang="tr-TR" dirty="0" err="1"/>
              <a:t>Diphenylmethane</a:t>
            </a:r>
            <a:r>
              <a:rPr lang="tr-TR" dirty="0"/>
              <a:t> </a:t>
            </a:r>
            <a:r>
              <a:rPr lang="tr-TR" dirty="0" err="1" smtClean="0"/>
              <a:t>derivate</a:t>
            </a:r>
            <a:endParaRPr lang="tr-TR" dirty="0" smtClean="0"/>
          </a:p>
          <a:p>
            <a:pPr lvl="3"/>
            <a:r>
              <a:rPr lang="tr-TR" dirty="0" err="1" smtClean="0"/>
              <a:t>Phenolphthalein</a:t>
            </a:r>
            <a:endParaRPr lang="tr-TR" dirty="0" smtClean="0"/>
          </a:p>
          <a:p>
            <a:pPr lvl="3"/>
            <a:r>
              <a:rPr lang="tr-TR" dirty="0" err="1" smtClean="0"/>
              <a:t>Bisacodyl</a:t>
            </a:r>
            <a:endParaRPr lang="tr-TR" dirty="0"/>
          </a:p>
          <a:p>
            <a:pPr lvl="2"/>
            <a:r>
              <a:rPr lang="tr-TR" dirty="0" err="1"/>
              <a:t>Plant</a:t>
            </a:r>
            <a:r>
              <a:rPr lang="tr-TR" dirty="0"/>
              <a:t> </a:t>
            </a:r>
            <a:r>
              <a:rPr lang="tr-TR" dirty="0" err="1" smtClean="0"/>
              <a:t>oils</a:t>
            </a:r>
            <a:endParaRPr lang="tr-TR" dirty="0" smtClean="0"/>
          </a:p>
          <a:p>
            <a:pPr lvl="3"/>
            <a:r>
              <a:rPr lang="tr-TR" dirty="0" err="1" smtClean="0"/>
              <a:t>Glycerine</a:t>
            </a:r>
            <a:endParaRPr lang="tr-TR" dirty="0" smtClean="0"/>
          </a:p>
          <a:p>
            <a:pPr lvl="3"/>
            <a:r>
              <a:rPr lang="tr-TR" dirty="0" err="1" smtClean="0"/>
              <a:t>Lax</a:t>
            </a:r>
            <a:r>
              <a:rPr lang="tr-TR" dirty="0" smtClean="0"/>
              <a:t> </a:t>
            </a:r>
            <a:r>
              <a:rPr lang="tr-TR" dirty="0" err="1" smtClean="0"/>
              <a:t>seed</a:t>
            </a:r>
            <a:r>
              <a:rPr lang="tr-TR" dirty="0" smtClean="0"/>
              <a:t> </a:t>
            </a:r>
            <a:r>
              <a:rPr lang="tr-TR" dirty="0" err="1" smtClean="0"/>
              <a:t>oil</a:t>
            </a:r>
            <a:endParaRPr lang="tr-TR" dirty="0" smtClean="0"/>
          </a:p>
          <a:p>
            <a:pPr lvl="3"/>
            <a:r>
              <a:rPr lang="tr-TR" dirty="0" err="1" smtClean="0"/>
              <a:t>Olive</a:t>
            </a:r>
            <a:r>
              <a:rPr lang="tr-TR" dirty="0" smtClean="0"/>
              <a:t> </a:t>
            </a:r>
            <a:r>
              <a:rPr lang="tr-TR" dirty="0" err="1" smtClean="0"/>
              <a:t>oil</a:t>
            </a:r>
            <a:endParaRPr lang="tr-TR" dirty="0" smtClean="0"/>
          </a:p>
          <a:p>
            <a:pPr lvl="3"/>
            <a:r>
              <a:rPr lang="tr-TR" dirty="0" err="1" smtClean="0"/>
              <a:t>Other</a:t>
            </a:r>
            <a:r>
              <a:rPr lang="tr-TR" dirty="0" smtClean="0"/>
              <a:t> (</a:t>
            </a:r>
            <a:r>
              <a:rPr lang="tr-TR" dirty="0" err="1" smtClean="0"/>
              <a:t>cotton</a:t>
            </a:r>
            <a:r>
              <a:rPr lang="tr-TR" dirty="0" smtClean="0"/>
              <a:t>, </a:t>
            </a:r>
            <a:r>
              <a:rPr lang="tr-TR" dirty="0" err="1" smtClean="0"/>
              <a:t>corn</a:t>
            </a:r>
            <a:r>
              <a:rPr lang="tr-TR" dirty="0" smtClean="0"/>
              <a:t>, </a:t>
            </a:r>
            <a:r>
              <a:rPr lang="tr-TR" dirty="0" err="1" smtClean="0"/>
              <a:t>almond</a:t>
            </a:r>
            <a:r>
              <a:rPr lang="tr-TR" dirty="0" smtClean="0"/>
              <a:t>, </a:t>
            </a:r>
            <a:r>
              <a:rPr lang="tr-TR" dirty="0" err="1" smtClean="0"/>
              <a:t>nut</a:t>
            </a:r>
            <a:r>
              <a:rPr lang="tr-TR" dirty="0" smtClean="0"/>
              <a:t>)</a:t>
            </a:r>
            <a:endParaRPr lang="tr-TR" dirty="0"/>
          </a:p>
          <a:p>
            <a:pPr lvl="2"/>
            <a:r>
              <a:rPr lang="tr-TR" dirty="0" err="1"/>
              <a:t>Mercuric</a:t>
            </a:r>
            <a:r>
              <a:rPr lang="tr-TR" dirty="0"/>
              <a:t> </a:t>
            </a:r>
            <a:r>
              <a:rPr lang="tr-TR" dirty="0" err="1" smtClean="0"/>
              <a:t>compounds</a:t>
            </a:r>
            <a:endParaRPr lang="tr-TR" dirty="0" smtClean="0"/>
          </a:p>
          <a:p>
            <a:pPr lvl="3"/>
            <a:r>
              <a:rPr lang="tr-TR" dirty="0" err="1" smtClean="0"/>
              <a:t>Calomel</a:t>
            </a:r>
            <a:endParaRPr lang="tr-TR" dirty="0" smtClean="0"/>
          </a:p>
          <a:p>
            <a:pPr lvl="3"/>
            <a:r>
              <a:rPr lang="tr-TR" dirty="0" err="1" smtClean="0"/>
              <a:t>Metalic</a:t>
            </a:r>
            <a:r>
              <a:rPr lang="tr-TR" dirty="0" smtClean="0"/>
              <a:t> </a:t>
            </a:r>
            <a:r>
              <a:rPr lang="tr-TR" dirty="0" err="1" smtClean="0"/>
              <a:t>mercury</a:t>
            </a:r>
            <a:endParaRPr lang="tr-TR" dirty="0" smtClean="0"/>
          </a:p>
          <a:p>
            <a:pPr lvl="3"/>
            <a:r>
              <a:rPr lang="tr-TR" dirty="0" err="1" smtClean="0"/>
              <a:t>Other</a:t>
            </a:r>
            <a:r>
              <a:rPr lang="tr-TR" dirty="0" smtClean="0"/>
              <a:t> (</a:t>
            </a:r>
            <a:r>
              <a:rPr lang="tr-TR" dirty="0" err="1" smtClean="0"/>
              <a:t>liquoriche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Grey</a:t>
            </a:r>
            <a:r>
              <a:rPr lang="tr-TR" dirty="0" smtClean="0"/>
              <a:t> </a:t>
            </a:r>
            <a:r>
              <a:rPr lang="tr-TR" dirty="0" err="1" smtClean="0"/>
              <a:t>powder</a:t>
            </a:r>
            <a:r>
              <a:rPr lang="tr-TR" dirty="0" smtClean="0"/>
              <a:t>)</a:t>
            </a:r>
          </a:p>
          <a:p>
            <a:pPr lvl="3"/>
            <a:r>
              <a:rPr lang="tr-TR" dirty="0" err="1" smtClean="0"/>
              <a:t>Sulphur</a:t>
            </a:r>
            <a:endParaRPr lang="tr-TR" dirty="0" smtClean="0"/>
          </a:p>
          <a:p>
            <a:pPr lvl="1"/>
            <a:r>
              <a:rPr lang="tr-TR" dirty="0" err="1" smtClean="0"/>
              <a:t>Indirect</a:t>
            </a:r>
            <a:r>
              <a:rPr lang="tr-TR" dirty="0" smtClean="0"/>
              <a:t> </a:t>
            </a:r>
            <a:r>
              <a:rPr lang="tr-TR" dirty="0" err="1" smtClean="0"/>
              <a:t>acting</a:t>
            </a:r>
            <a:r>
              <a:rPr lang="tr-TR" dirty="0" smtClean="0"/>
              <a:t> (</a:t>
            </a:r>
            <a:r>
              <a:rPr lang="tr-TR" dirty="0" err="1" smtClean="0"/>
              <a:t>Antraquinone</a:t>
            </a:r>
            <a:r>
              <a:rPr lang="tr-TR" dirty="0" smtClean="0"/>
              <a:t>, </a:t>
            </a:r>
            <a:r>
              <a:rPr lang="tr-TR" dirty="0" err="1" smtClean="0"/>
              <a:t>antracene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emodine</a:t>
            </a:r>
            <a:r>
              <a:rPr lang="tr-TR" dirty="0" smtClean="0"/>
              <a:t>)</a:t>
            </a:r>
          </a:p>
          <a:p>
            <a:pPr lvl="2"/>
            <a:r>
              <a:rPr lang="tr-TR" dirty="0" err="1" smtClean="0"/>
              <a:t>Dantrone</a:t>
            </a:r>
            <a:r>
              <a:rPr lang="tr-TR" dirty="0" smtClean="0"/>
              <a:t> (</a:t>
            </a:r>
            <a:r>
              <a:rPr lang="tr-TR" dirty="0" err="1" smtClean="0"/>
              <a:t>synthetic</a:t>
            </a:r>
            <a:r>
              <a:rPr lang="tr-TR" dirty="0" smtClean="0"/>
              <a:t> </a:t>
            </a:r>
            <a:r>
              <a:rPr lang="tr-TR" dirty="0" err="1" smtClean="0"/>
              <a:t>antracene</a:t>
            </a:r>
            <a:r>
              <a:rPr lang="tr-TR" dirty="0" smtClean="0"/>
              <a:t>)</a:t>
            </a:r>
          </a:p>
          <a:p>
            <a:pPr lvl="2"/>
            <a:r>
              <a:rPr lang="tr-TR" dirty="0" err="1" smtClean="0"/>
              <a:t>Senna</a:t>
            </a:r>
            <a:r>
              <a:rPr lang="tr-TR" dirty="0" smtClean="0"/>
              <a:t> </a:t>
            </a:r>
            <a:r>
              <a:rPr lang="tr-TR" dirty="0" err="1" smtClean="0"/>
              <a:t>leaf</a:t>
            </a:r>
            <a:r>
              <a:rPr lang="tr-TR" dirty="0" smtClean="0"/>
              <a:t> (</a:t>
            </a:r>
            <a:r>
              <a:rPr lang="tr-TR" dirty="0" err="1" smtClean="0"/>
              <a:t>emodine</a:t>
            </a:r>
            <a:r>
              <a:rPr lang="tr-TR" dirty="0" smtClean="0"/>
              <a:t>, </a:t>
            </a:r>
            <a:r>
              <a:rPr lang="tr-TR" dirty="0" err="1" smtClean="0"/>
              <a:t>cryzophanic</a:t>
            </a:r>
            <a:r>
              <a:rPr lang="tr-TR" dirty="0" smtClean="0"/>
              <a:t> </a:t>
            </a:r>
            <a:r>
              <a:rPr lang="tr-TR" dirty="0" err="1" smtClean="0"/>
              <a:t>acid</a:t>
            </a:r>
            <a:r>
              <a:rPr lang="tr-TR" dirty="0" smtClean="0"/>
              <a:t>, </a:t>
            </a:r>
            <a:r>
              <a:rPr lang="tr-TR" dirty="0" err="1" smtClean="0"/>
              <a:t>catartin</a:t>
            </a:r>
            <a:r>
              <a:rPr lang="tr-TR" dirty="0" smtClean="0"/>
              <a:t> </a:t>
            </a:r>
            <a:r>
              <a:rPr lang="tr-TR" dirty="0" err="1" smtClean="0"/>
              <a:t>acid</a:t>
            </a:r>
            <a:r>
              <a:rPr lang="tr-TR" dirty="0" smtClean="0"/>
              <a:t>, </a:t>
            </a:r>
            <a:r>
              <a:rPr lang="tr-TR" dirty="0" err="1" smtClean="0"/>
              <a:t>antraglycoside</a:t>
            </a:r>
            <a:r>
              <a:rPr lang="tr-TR" dirty="0" smtClean="0"/>
              <a:t>)</a:t>
            </a:r>
          </a:p>
          <a:p>
            <a:pPr lvl="2"/>
            <a:r>
              <a:rPr lang="tr-TR" dirty="0" err="1" smtClean="0"/>
              <a:t>Ravend</a:t>
            </a:r>
            <a:r>
              <a:rPr lang="tr-TR" dirty="0" smtClean="0"/>
              <a:t> </a:t>
            </a:r>
            <a:r>
              <a:rPr lang="tr-TR" dirty="0" err="1" smtClean="0"/>
              <a:t>rhizome</a:t>
            </a:r>
            <a:r>
              <a:rPr lang="tr-TR" dirty="0" smtClean="0"/>
              <a:t> (</a:t>
            </a:r>
            <a:r>
              <a:rPr lang="tr-TR" dirty="0" err="1" smtClean="0"/>
              <a:t>Emodine</a:t>
            </a:r>
            <a:r>
              <a:rPr lang="tr-TR" dirty="0" smtClean="0"/>
              <a:t>, </a:t>
            </a:r>
            <a:r>
              <a:rPr lang="tr-TR" dirty="0" err="1" smtClean="0"/>
              <a:t>cryzofanic</a:t>
            </a:r>
            <a:r>
              <a:rPr lang="tr-TR" dirty="0" smtClean="0"/>
              <a:t> </a:t>
            </a:r>
            <a:r>
              <a:rPr lang="tr-TR" dirty="0" err="1" smtClean="0"/>
              <a:t>acid</a:t>
            </a:r>
            <a:r>
              <a:rPr lang="tr-TR" dirty="0" smtClean="0"/>
              <a:t>)</a:t>
            </a:r>
          </a:p>
          <a:p>
            <a:pPr lvl="2"/>
            <a:r>
              <a:rPr lang="tr-TR" dirty="0" err="1" smtClean="0"/>
              <a:t>Aloes</a:t>
            </a:r>
            <a:r>
              <a:rPr lang="tr-TR" dirty="0" smtClean="0"/>
              <a:t> (</a:t>
            </a:r>
            <a:r>
              <a:rPr lang="tr-TR" dirty="0" err="1" smtClean="0"/>
              <a:t>aloin</a:t>
            </a:r>
            <a:r>
              <a:rPr lang="tr-TR" dirty="0" smtClean="0"/>
              <a:t>)</a:t>
            </a:r>
          </a:p>
          <a:p>
            <a:pPr lvl="2"/>
            <a:r>
              <a:rPr lang="tr-TR" dirty="0" err="1" smtClean="0"/>
              <a:t>Cascara</a:t>
            </a:r>
            <a:r>
              <a:rPr lang="tr-TR" dirty="0" smtClean="0"/>
              <a:t> </a:t>
            </a:r>
            <a:r>
              <a:rPr lang="tr-TR" dirty="0" err="1" smtClean="0"/>
              <a:t>sagrada</a:t>
            </a:r>
            <a:r>
              <a:rPr lang="tr-TR" dirty="0" smtClean="0"/>
              <a:t> (</a:t>
            </a:r>
            <a:r>
              <a:rPr lang="tr-TR" dirty="0" err="1" smtClean="0"/>
              <a:t>rhamnin</a:t>
            </a:r>
            <a:r>
              <a:rPr lang="tr-TR" dirty="0" smtClean="0"/>
              <a:t>)</a:t>
            </a:r>
            <a:endParaRPr lang="tr-TR" dirty="0"/>
          </a:p>
          <a:p>
            <a:pPr lvl="1"/>
            <a:r>
              <a:rPr lang="tr-TR" dirty="0" err="1" smtClean="0"/>
              <a:t>Drastic</a:t>
            </a:r>
            <a:r>
              <a:rPr lang="tr-TR" dirty="0" smtClean="0"/>
              <a:t> </a:t>
            </a:r>
            <a:r>
              <a:rPr lang="tr-TR" dirty="0" err="1" smtClean="0"/>
              <a:t>resin</a:t>
            </a:r>
            <a:endParaRPr lang="tr-TR" dirty="0" smtClean="0"/>
          </a:p>
          <a:p>
            <a:pPr lvl="2"/>
            <a:r>
              <a:rPr lang="tr-TR" dirty="0" err="1" smtClean="0"/>
              <a:t>Podophillin</a:t>
            </a:r>
            <a:r>
              <a:rPr lang="tr-TR" dirty="0" smtClean="0"/>
              <a:t> (</a:t>
            </a:r>
            <a:r>
              <a:rPr lang="tr-TR" dirty="0" err="1" smtClean="0"/>
              <a:t>calomel</a:t>
            </a:r>
            <a:r>
              <a:rPr lang="tr-TR" dirty="0" smtClean="0"/>
              <a:t> </a:t>
            </a:r>
            <a:r>
              <a:rPr lang="tr-TR" dirty="0" err="1" smtClean="0"/>
              <a:t>vegetale</a:t>
            </a:r>
            <a:r>
              <a:rPr lang="tr-TR" dirty="0" smtClean="0"/>
              <a:t>)</a:t>
            </a:r>
          </a:p>
          <a:p>
            <a:pPr lvl="2"/>
            <a:r>
              <a:rPr lang="tr-TR" dirty="0" err="1" smtClean="0"/>
              <a:t>Calopa</a:t>
            </a:r>
            <a:r>
              <a:rPr lang="tr-TR" dirty="0" smtClean="0"/>
              <a:t> </a:t>
            </a:r>
            <a:r>
              <a:rPr lang="tr-TR" dirty="0" err="1" smtClean="0"/>
              <a:t>tuberi</a:t>
            </a:r>
            <a:r>
              <a:rPr lang="tr-TR" dirty="0" smtClean="0"/>
              <a:t> (</a:t>
            </a:r>
            <a:r>
              <a:rPr lang="tr-TR" dirty="0" err="1" smtClean="0"/>
              <a:t>Recine</a:t>
            </a:r>
            <a:r>
              <a:rPr lang="tr-TR" dirty="0" smtClean="0"/>
              <a:t> de </a:t>
            </a:r>
            <a:r>
              <a:rPr lang="tr-TR" dirty="0" err="1" smtClean="0"/>
              <a:t>jalap</a:t>
            </a:r>
            <a:r>
              <a:rPr lang="tr-TR" dirty="0" smtClean="0"/>
              <a:t>)</a:t>
            </a:r>
          </a:p>
          <a:p>
            <a:pPr lvl="2"/>
            <a:r>
              <a:rPr lang="tr-TR" dirty="0" err="1" smtClean="0"/>
              <a:t>Gamboge</a:t>
            </a:r>
            <a:r>
              <a:rPr lang="tr-TR" dirty="0" smtClean="0"/>
              <a:t> (</a:t>
            </a:r>
            <a:r>
              <a:rPr lang="tr-TR" dirty="0" err="1" smtClean="0"/>
              <a:t>Cambogia</a:t>
            </a:r>
            <a:r>
              <a:rPr lang="tr-TR" dirty="0" smtClean="0"/>
              <a:t>)</a:t>
            </a:r>
          </a:p>
          <a:p>
            <a:pPr lvl="2"/>
            <a:r>
              <a:rPr lang="tr-TR" dirty="0" err="1" smtClean="0"/>
              <a:t>Barium</a:t>
            </a:r>
            <a:r>
              <a:rPr lang="tr-TR" dirty="0" smtClean="0"/>
              <a:t> </a:t>
            </a:r>
            <a:r>
              <a:rPr lang="tr-TR" dirty="0" err="1" smtClean="0"/>
              <a:t>chloride</a:t>
            </a:r>
            <a:endParaRPr lang="tr-TR" dirty="0" smtClean="0"/>
          </a:p>
          <a:p>
            <a:pPr lvl="2"/>
            <a:r>
              <a:rPr lang="tr-TR" dirty="0" err="1" smtClean="0"/>
              <a:t>Croton</a:t>
            </a:r>
            <a:r>
              <a:rPr lang="tr-TR" dirty="0" smtClean="0"/>
              <a:t> </a:t>
            </a:r>
            <a:r>
              <a:rPr lang="tr-TR" dirty="0" err="1" smtClean="0"/>
              <a:t>oil</a:t>
            </a:r>
            <a:endParaRPr lang="tr-TR" dirty="0" smtClean="0"/>
          </a:p>
          <a:p>
            <a:r>
              <a:rPr lang="tr-TR" dirty="0" smtClean="0"/>
              <a:t>4. </a:t>
            </a:r>
            <a:r>
              <a:rPr lang="tr-TR" dirty="0" err="1" smtClean="0"/>
              <a:t>Parasympathomimetics</a:t>
            </a:r>
            <a:endParaRPr lang="tr-TR" dirty="0" smtClean="0"/>
          </a:p>
          <a:p>
            <a:pPr lvl="2"/>
            <a:r>
              <a:rPr lang="tr-TR" dirty="0" err="1" smtClean="0"/>
              <a:t>Arecholine</a:t>
            </a:r>
            <a:endParaRPr lang="tr-TR" dirty="0" smtClean="0"/>
          </a:p>
          <a:p>
            <a:pPr lvl="2"/>
            <a:r>
              <a:rPr lang="tr-TR" dirty="0" err="1" smtClean="0"/>
              <a:t>Carbacol</a:t>
            </a:r>
            <a:endParaRPr lang="tr-TR" dirty="0" smtClean="0"/>
          </a:p>
          <a:p>
            <a:pPr lvl="2"/>
            <a:r>
              <a:rPr lang="tr-TR" dirty="0" err="1" smtClean="0"/>
              <a:t>Physostigmine</a:t>
            </a:r>
            <a:endParaRPr lang="tr-TR" dirty="0" smtClean="0"/>
          </a:p>
          <a:p>
            <a:pPr lvl="2"/>
            <a:r>
              <a:rPr lang="tr-TR" dirty="0" err="1" smtClean="0"/>
              <a:t>Neostigmine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3034525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Cathartics and laxatives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Laxatives, purgatives, or aperients are substances that loosen stools </a:t>
            </a:r>
            <a:r>
              <a:rPr lang="en-US" dirty="0" smtClean="0"/>
              <a:t>and</a:t>
            </a:r>
            <a:r>
              <a:rPr lang="tr-TR" dirty="0" smtClean="0"/>
              <a:t>/</a:t>
            </a:r>
            <a:r>
              <a:rPr lang="tr-TR" dirty="0" err="1" smtClean="0"/>
              <a:t>or</a:t>
            </a:r>
            <a:r>
              <a:rPr lang="en-US" dirty="0" smtClean="0"/>
              <a:t> </a:t>
            </a:r>
            <a:r>
              <a:rPr lang="en-US" dirty="0"/>
              <a:t>increase bowel </a:t>
            </a:r>
            <a:r>
              <a:rPr lang="en-US" dirty="0" smtClean="0"/>
              <a:t>movements</a:t>
            </a:r>
            <a:r>
              <a:rPr lang="tr-TR" dirty="0" smtClean="0"/>
              <a:t>.</a:t>
            </a:r>
          </a:p>
          <a:p>
            <a:r>
              <a:rPr lang="en-US" dirty="0"/>
              <a:t>Cathartics and laxatives increase the motility of the intestine or increase the bulk of feces. 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712438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13610" y="316999"/>
            <a:ext cx="10515600" cy="1325563"/>
          </a:xfrm>
        </p:spPr>
        <p:txBody>
          <a:bodyPr/>
          <a:lstStyle/>
          <a:p>
            <a:r>
              <a:rPr lang="en-US" dirty="0" smtClean="0"/>
              <a:t>Cathartics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10916" y="1768947"/>
            <a:ext cx="4423610" cy="4423306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sz="3800" dirty="0" smtClean="0">
                <a:solidFill>
                  <a:srgbClr val="FF0000"/>
                </a:solidFill>
              </a:rPr>
              <a:t>1. </a:t>
            </a:r>
            <a:r>
              <a:rPr lang="tr-TR" sz="3800" dirty="0" err="1" smtClean="0">
                <a:solidFill>
                  <a:srgbClr val="FF0000"/>
                </a:solidFill>
              </a:rPr>
              <a:t>Stimulant</a:t>
            </a:r>
            <a:r>
              <a:rPr lang="tr-TR" sz="3800" dirty="0" smtClean="0">
                <a:solidFill>
                  <a:srgbClr val="FF0000"/>
                </a:solidFill>
              </a:rPr>
              <a:t> </a:t>
            </a:r>
            <a:r>
              <a:rPr lang="tr-TR" sz="3800" dirty="0" err="1" smtClean="0">
                <a:solidFill>
                  <a:srgbClr val="FF0000"/>
                </a:solidFill>
              </a:rPr>
              <a:t>cathartics</a:t>
            </a:r>
            <a:endParaRPr lang="tr-TR" sz="3800" dirty="0" smtClean="0">
              <a:solidFill>
                <a:srgbClr val="FF0000"/>
              </a:solidFill>
            </a:endParaRPr>
          </a:p>
          <a:p>
            <a:r>
              <a:rPr lang="en-US" dirty="0"/>
              <a:t>to stimulate intestinal motility via an irritant effect on the mucosa or stimulation of intramural nerve </a:t>
            </a:r>
            <a:r>
              <a:rPr lang="en-US" dirty="0" err="1"/>
              <a:t>plexi</a:t>
            </a:r>
            <a:endParaRPr lang="tr-TR" dirty="0" smtClean="0"/>
          </a:p>
          <a:p>
            <a:r>
              <a:rPr lang="tr-TR" dirty="0" err="1" smtClean="0"/>
              <a:t>Emodine</a:t>
            </a:r>
            <a:endParaRPr lang="tr-TR" dirty="0" smtClean="0"/>
          </a:p>
          <a:p>
            <a:r>
              <a:rPr lang="tr-TR" dirty="0" err="1" smtClean="0"/>
              <a:t>Vegetable</a:t>
            </a:r>
            <a:r>
              <a:rPr lang="tr-TR" dirty="0" smtClean="0"/>
              <a:t> </a:t>
            </a:r>
            <a:r>
              <a:rPr lang="tr-TR" dirty="0" err="1" smtClean="0"/>
              <a:t>oils</a:t>
            </a:r>
            <a:endParaRPr lang="tr-TR" dirty="0" smtClean="0"/>
          </a:p>
          <a:p>
            <a:r>
              <a:rPr lang="tr-TR" dirty="0" err="1" smtClean="0"/>
              <a:t>Senna</a:t>
            </a:r>
            <a:endParaRPr lang="tr-TR" dirty="0" smtClean="0"/>
          </a:p>
          <a:p>
            <a:r>
              <a:rPr lang="tr-TR" dirty="0" err="1" smtClean="0"/>
              <a:t>Bisacodyl</a:t>
            </a:r>
            <a:endParaRPr lang="tr-TR" dirty="0"/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6394404" y="1981377"/>
            <a:ext cx="3754396" cy="339012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sz="3400" dirty="0" smtClean="0">
                <a:solidFill>
                  <a:srgbClr val="FF0000"/>
                </a:solidFill>
              </a:rPr>
              <a:t>2. </a:t>
            </a:r>
            <a:r>
              <a:rPr lang="tr-TR" sz="3400" dirty="0" err="1" smtClean="0">
                <a:solidFill>
                  <a:srgbClr val="FF0000"/>
                </a:solidFill>
              </a:rPr>
              <a:t>Hyperosmotic</a:t>
            </a:r>
            <a:r>
              <a:rPr lang="tr-TR" sz="3400" dirty="0" smtClean="0">
                <a:solidFill>
                  <a:srgbClr val="FF0000"/>
                </a:solidFill>
              </a:rPr>
              <a:t> </a:t>
            </a:r>
            <a:r>
              <a:rPr lang="tr-TR" sz="3400" dirty="0" err="1" smtClean="0">
                <a:solidFill>
                  <a:srgbClr val="FF0000"/>
                </a:solidFill>
              </a:rPr>
              <a:t>cathartics</a:t>
            </a:r>
            <a:endParaRPr lang="tr-TR" sz="3400" dirty="0" smtClean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tr-TR" sz="2400" dirty="0" err="1" smtClean="0"/>
              <a:t>Poorly</a:t>
            </a:r>
            <a:r>
              <a:rPr lang="tr-TR" sz="2400" dirty="0" smtClean="0"/>
              <a:t> </a:t>
            </a:r>
            <a:r>
              <a:rPr lang="tr-TR" sz="2400" dirty="0" err="1" smtClean="0"/>
              <a:t>absorbed</a:t>
            </a:r>
            <a:r>
              <a:rPr lang="tr-TR" sz="2400" dirty="0" smtClean="0"/>
              <a:t> in GI- </a:t>
            </a:r>
            <a:r>
              <a:rPr lang="tr-TR" sz="2400" dirty="0" err="1" smtClean="0"/>
              <a:t>draw</a:t>
            </a:r>
            <a:r>
              <a:rPr lang="tr-TR" sz="2400" dirty="0" smtClean="0"/>
              <a:t> </a:t>
            </a:r>
            <a:r>
              <a:rPr lang="tr-TR" sz="2400" dirty="0" err="1" smtClean="0"/>
              <a:t>fluid</a:t>
            </a:r>
            <a:endParaRPr lang="tr-TR" sz="2400" dirty="0"/>
          </a:p>
          <a:p>
            <a:pPr>
              <a:buFontTx/>
              <a:buChar char="-"/>
            </a:pPr>
            <a:r>
              <a:rPr lang="tr-TR" dirty="0" err="1" smtClean="0"/>
              <a:t>Magnesium</a:t>
            </a:r>
            <a:r>
              <a:rPr lang="tr-TR" dirty="0" smtClean="0"/>
              <a:t> salt, </a:t>
            </a:r>
            <a:r>
              <a:rPr lang="tr-TR" dirty="0" err="1" smtClean="0"/>
              <a:t>sodiım</a:t>
            </a:r>
            <a:r>
              <a:rPr lang="tr-TR" dirty="0" smtClean="0"/>
              <a:t> </a:t>
            </a:r>
            <a:r>
              <a:rPr lang="tr-TR" dirty="0" err="1" smtClean="0"/>
              <a:t>salts</a:t>
            </a:r>
            <a:r>
              <a:rPr lang="tr-TR" dirty="0" smtClean="0"/>
              <a:t>, </a:t>
            </a:r>
            <a:r>
              <a:rPr lang="tr-TR" dirty="0" err="1" smtClean="0"/>
              <a:t>sugar</a:t>
            </a:r>
            <a:r>
              <a:rPr lang="tr-TR" dirty="0" smtClean="0"/>
              <a:t> </a:t>
            </a:r>
            <a:r>
              <a:rPr lang="tr-TR" dirty="0" err="1" smtClean="0"/>
              <a:t>alcohol</a:t>
            </a:r>
            <a:r>
              <a:rPr lang="tr-TR" dirty="0" smtClean="0"/>
              <a:t>, </a:t>
            </a:r>
            <a:r>
              <a:rPr lang="tr-TR" dirty="0" err="1" smtClean="0"/>
              <a:t>polyethylene</a:t>
            </a:r>
            <a:r>
              <a:rPr lang="tr-TR" dirty="0" smtClean="0"/>
              <a:t> </a:t>
            </a:r>
            <a:r>
              <a:rPr lang="tr-TR" dirty="0" err="1" smtClean="0"/>
              <a:t>glycol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96234642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13610" y="316999"/>
            <a:ext cx="10515600" cy="1325563"/>
          </a:xfrm>
        </p:spPr>
        <p:txBody>
          <a:bodyPr/>
          <a:lstStyle/>
          <a:p>
            <a:r>
              <a:rPr lang="tr-TR" dirty="0" err="1" smtClean="0"/>
              <a:t>Laxatives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10916" y="1768946"/>
            <a:ext cx="3396916" cy="3974127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sz="3800" dirty="0" smtClean="0">
                <a:solidFill>
                  <a:srgbClr val="FF0000"/>
                </a:solidFill>
              </a:rPr>
              <a:t>1. </a:t>
            </a:r>
            <a:r>
              <a:rPr lang="tr-TR" sz="3800" dirty="0" err="1" smtClean="0">
                <a:solidFill>
                  <a:srgbClr val="FF0000"/>
                </a:solidFill>
              </a:rPr>
              <a:t>Bulk</a:t>
            </a:r>
            <a:r>
              <a:rPr lang="tr-TR" sz="3800" dirty="0" smtClean="0">
                <a:solidFill>
                  <a:srgbClr val="FF0000"/>
                </a:solidFill>
              </a:rPr>
              <a:t> (</a:t>
            </a:r>
            <a:r>
              <a:rPr lang="tr-TR" sz="3800" dirty="0" err="1" smtClean="0">
                <a:solidFill>
                  <a:srgbClr val="FF0000"/>
                </a:solidFill>
              </a:rPr>
              <a:t>hydrophilic</a:t>
            </a:r>
            <a:r>
              <a:rPr lang="tr-TR" sz="3800" dirty="0" smtClean="0">
                <a:solidFill>
                  <a:srgbClr val="FF0000"/>
                </a:solidFill>
              </a:rPr>
              <a:t> </a:t>
            </a:r>
            <a:r>
              <a:rPr lang="tr-TR" sz="3800" dirty="0" err="1" smtClean="0">
                <a:solidFill>
                  <a:srgbClr val="FF0000"/>
                </a:solidFill>
              </a:rPr>
              <a:t>colloid</a:t>
            </a:r>
            <a:r>
              <a:rPr lang="tr-TR" sz="3800" dirty="0" smtClean="0">
                <a:solidFill>
                  <a:srgbClr val="FF0000"/>
                </a:solidFill>
              </a:rPr>
              <a:t>)</a:t>
            </a:r>
          </a:p>
          <a:p>
            <a:r>
              <a:rPr lang="tr-TR" dirty="0" err="1" smtClean="0"/>
              <a:t>Use</a:t>
            </a:r>
            <a:r>
              <a:rPr lang="tr-TR" dirty="0" smtClean="0"/>
              <a:t> fiber-</a:t>
            </a:r>
            <a:r>
              <a:rPr lang="tr-TR" dirty="0" err="1" smtClean="0"/>
              <a:t>draw</a:t>
            </a:r>
            <a:r>
              <a:rPr lang="tr-TR" dirty="0" smtClean="0"/>
              <a:t> </a:t>
            </a:r>
            <a:r>
              <a:rPr lang="tr-TR" dirty="0" err="1" smtClean="0"/>
              <a:t>water</a:t>
            </a:r>
            <a:endParaRPr lang="tr-TR" dirty="0" smtClean="0"/>
          </a:p>
          <a:p>
            <a:r>
              <a:rPr lang="tr-TR" dirty="0" err="1" smtClean="0"/>
              <a:t>Carbohydrate</a:t>
            </a:r>
            <a:r>
              <a:rPr lang="tr-TR" dirty="0" smtClean="0"/>
              <a:t> (</a:t>
            </a:r>
            <a:r>
              <a:rPr lang="tr-TR" dirty="0" err="1" smtClean="0"/>
              <a:t>corn</a:t>
            </a:r>
            <a:r>
              <a:rPr lang="tr-TR" dirty="0" smtClean="0"/>
              <a:t>, </a:t>
            </a:r>
            <a:r>
              <a:rPr lang="tr-TR" dirty="0" err="1" smtClean="0"/>
              <a:t>soybean</a:t>
            </a:r>
            <a:r>
              <a:rPr lang="tr-TR" dirty="0" smtClean="0"/>
              <a:t>, </a:t>
            </a:r>
            <a:r>
              <a:rPr lang="tr-TR" dirty="0" err="1" smtClean="0"/>
              <a:t>rice</a:t>
            </a:r>
            <a:r>
              <a:rPr lang="tr-TR" dirty="0" smtClean="0"/>
              <a:t> </a:t>
            </a:r>
            <a:r>
              <a:rPr lang="tr-TR" dirty="0" err="1" smtClean="0"/>
              <a:t>hull</a:t>
            </a:r>
            <a:r>
              <a:rPr lang="tr-TR" dirty="0" smtClean="0"/>
              <a:t>, </a:t>
            </a:r>
            <a:r>
              <a:rPr lang="tr-TR" dirty="0" err="1" smtClean="0"/>
              <a:t>peanut</a:t>
            </a:r>
            <a:endParaRPr lang="tr-TR" dirty="0" smtClean="0"/>
          </a:p>
          <a:p>
            <a:r>
              <a:rPr lang="tr-TR" dirty="0" err="1" smtClean="0"/>
              <a:t>Cellulose</a:t>
            </a:r>
            <a:r>
              <a:rPr lang="tr-TR" dirty="0" smtClean="0"/>
              <a:t>, </a:t>
            </a:r>
            <a:r>
              <a:rPr lang="tr-TR" dirty="0" err="1" smtClean="0"/>
              <a:t>hemicellulose</a:t>
            </a:r>
            <a:r>
              <a:rPr lang="tr-TR" dirty="0" smtClean="0"/>
              <a:t>, peçtin, </a:t>
            </a:r>
            <a:r>
              <a:rPr lang="tr-TR" dirty="0" err="1" smtClean="0"/>
              <a:t>gums</a:t>
            </a:r>
            <a:r>
              <a:rPr lang="tr-TR" dirty="0" smtClean="0"/>
              <a:t>, </a:t>
            </a:r>
            <a:r>
              <a:rPr lang="tr-TR" dirty="0" err="1" smtClean="0"/>
              <a:t>resistent</a:t>
            </a:r>
            <a:r>
              <a:rPr lang="tr-TR" dirty="0" smtClean="0"/>
              <a:t> </a:t>
            </a:r>
            <a:r>
              <a:rPr lang="tr-TR" dirty="0" err="1" smtClean="0"/>
              <a:t>starch</a:t>
            </a:r>
            <a:endParaRPr lang="tr-TR" dirty="0"/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5480004" y="1768947"/>
            <a:ext cx="3754396" cy="339012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sz="3400" dirty="0" smtClean="0">
                <a:solidFill>
                  <a:srgbClr val="FF0000"/>
                </a:solidFill>
              </a:rPr>
              <a:t>2. </a:t>
            </a:r>
            <a:r>
              <a:rPr lang="tr-TR" sz="3400" dirty="0" err="1" smtClean="0">
                <a:solidFill>
                  <a:srgbClr val="FF0000"/>
                </a:solidFill>
              </a:rPr>
              <a:t>Lubricant</a:t>
            </a:r>
            <a:endParaRPr lang="tr-TR" sz="3400" dirty="0" smtClean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tr-TR" dirty="0" err="1" smtClean="0"/>
              <a:t>Coat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surface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feces-water-immiscible</a:t>
            </a:r>
            <a:r>
              <a:rPr lang="tr-TR" dirty="0" smtClean="0"/>
              <a:t> </a:t>
            </a:r>
            <a:r>
              <a:rPr lang="tr-TR" dirty="0" err="1" smtClean="0"/>
              <a:t>film,increase</a:t>
            </a:r>
            <a:r>
              <a:rPr lang="tr-TR" dirty="0" smtClean="0"/>
              <a:t> </a:t>
            </a:r>
            <a:r>
              <a:rPr lang="tr-TR" dirty="0" err="1" smtClean="0"/>
              <a:t>water</a:t>
            </a:r>
            <a:r>
              <a:rPr lang="tr-TR" dirty="0" smtClean="0"/>
              <a:t> </a:t>
            </a:r>
            <a:r>
              <a:rPr lang="tr-TR" dirty="0" err="1" smtClean="0"/>
              <a:t>content</a:t>
            </a:r>
            <a:endParaRPr lang="tr-TR" dirty="0" smtClean="0"/>
          </a:p>
          <a:p>
            <a:pPr>
              <a:buFontTx/>
              <a:buChar char="-"/>
            </a:pPr>
            <a:r>
              <a:rPr lang="tr-TR" dirty="0" smtClean="0"/>
              <a:t>Mineral </a:t>
            </a:r>
            <a:r>
              <a:rPr lang="tr-TR" dirty="0" err="1" smtClean="0"/>
              <a:t>oil</a:t>
            </a:r>
            <a:r>
              <a:rPr lang="tr-TR" dirty="0" smtClean="0"/>
              <a:t>, </a:t>
            </a:r>
            <a:r>
              <a:rPr lang="tr-TR" dirty="0" err="1" smtClean="0"/>
              <a:t>white</a:t>
            </a:r>
            <a:r>
              <a:rPr lang="tr-TR" dirty="0" smtClean="0"/>
              <a:t> </a:t>
            </a:r>
            <a:r>
              <a:rPr lang="tr-TR" dirty="0" err="1" smtClean="0"/>
              <a:t>petroleum</a:t>
            </a:r>
            <a:endParaRPr lang="tr-TR" dirty="0" smtClean="0"/>
          </a:p>
          <a:p>
            <a:pPr lvl="1">
              <a:buFontTx/>
              <a:buChar char="-"/>
            </a:pPr>
            <a:r>
              <a:rPr lang="tr-TR" dirty="0" err="1" smtClean="0"/>
              <a:t>Hairball-cat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53616571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800" y="71437"/>
            <a:ext cx="8315325" cy="6657975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7325" y="6600825"/>
            <a:ext cx="6924675" cy="257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34565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r>
              <a:rPr lang="tr-TR" dirty="0" err="1" smtClean="0"/>
              <a:t>Fecal</a:t>
            </a:r>
            <a:r>
              <a:rPr lang="tr-TR" dirty="0" smtClean="0"/>
              <a:t> </a:t>
            </a:r>
            <a:r>
              <a:rPr lang="tr-TR" dirty="0" err="1" smtClean="0"/>
              <a:t>softeners</a:t>
            </a:r>
            <a:r>
              <a:rPr lang="tr-TR" dirty="0" smtClean="0"/>
              <a:t> (</a:t>
            </a:r>
            <a:r>
              <a:rPr lang="tr-TR" dirty="0" err="1" smtClean="0"/>
              <a:t>Surfactants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Docusate sodium, docusate calcium, </a:t>
            </a:r>
            <a:r>
              <a:rPr lang="it-IT" dirty="0" smtClean="0"/>
              <a:t>docusate potassium</a:t>
            </a:r>
            <a:endParaRPr lang="tr-TR" dirty="0" smtClean="0"/>
          </a:p>
          <a:p>
            <a:r>
              <a:rPr lang="tr-TR" dirty="0" smtClean="0"/>
              <a:t>S</a:t>
            </a:r>
            <a:r>
              <a:rPr lang="en-US" dirty="0" smtClean="0"/>
              <a:t>alts </a:t>
            </a:r>
            <a:r>
              <a:rPr lang="tr-TR" dirty="0" smtClean="0"/>
              <a:t>- </a:t>
            </a:r>
            <a:r>
              <a:rPr lang="en-US" dirty="0" smtClean="0"/>
              <a:t>decrease </a:t>
            </a:r>
            <a:r>
              <a:rPr lang="en-US" dirty="0"/>
              <a:t>surface tension and allow water to accumulate in the feces.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580788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Antidiarrheals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 smtClean="0"/>
              <a:t>Chemotherapeutics</a:t>
            </a:r>
            <a:r>
              <a:rPr lang="tr-TR" dirty="0" smtClean="0"/>
              <a:t> (</a:t>
            </a:r>
            <a:r>
              <a:rPr lang="tr-TR" dirty="0" err="1" smtClean="0"/>
              <a:t>antibiotics</a:t>
            </a:r>
            <a:r>
              <a:rPr lang="tr-TR" dirty="0" smtClean="0"/>
              <a:t>, </a:t>
            </a:r>
            <a:r>
              <a:rPr lang="tr-TR" dirty="0" err="1" smtClean="0"/>
              <a:t>anthelmintics</a:t>
            </a:r>
            <a:r>
              <a:rPr lang="tr-TR" dirty="0" smtClean="0"/>
              <a:t>, </a:t>
            </a:r>
            <a:r>
              <a:rPr lang="tr-TR" dirty="0" err="1" smtClean="0"/>
              <a:t>antiprotozoer</a:t>
            </a:r>
            <a:r>
              <a:rPr lang="tr-TR" dirty="0" smtClean="0"/>
              <a:t> </a:t>
            </a:r>
            <a:r>
              <a:rPr lang="tr-TR" dirty="0" err="1" smtClean="0"/>
              <a:t>drugs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Surface</a:t>
            </a:r>
            <a:r>
              <a:rPr lang="tr-TR" dirty="0" smtClean="0"/>
              <a:t> (</a:t>
            </a:r>
            <a:r>
              <a:rPr lang="tr-TR" dirty="0" err="1" smtClean="0"/>
              <a:t>activated</a:t>
            </a:r>
            <a:r>
              <a:rPr lang="tr-TR" dirty="0" smtClean="0"/>
              <a:t> </a:t>
            </a:r>
            <a:r>
              <a:rPr lang="tr-TR" dirty="0" err="1" smtClean="0"/>
              <a:t>carbon</a:t>
            </a:r>
            <a:r>
              <a:rPr lang="tr-TR" dirty="0" smtClean="0"/>
              <a:t>, </a:t>
            </a:r>
            <a:r>
              <a:rPr lang="tr-TR" dirty="0" err="1" smtClean="0"/>
              <a:t>chaoline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Protectants</a:t>
            </a:r>
            <a:r>
              <a:rPr lang="tr-TR" dirty="0" smtClean="0"/>
              <a:t> (</a:t>
            </a:r>
            <a:r>
              <a:rPr lang="tr-TR" dirty="0" err="1" smtClean="0"/>
              <a:t>bismuth</a:t>
            </a:r>
            <a:r>
              <a:rPr lang="tr-TR" dirty="0" smtClean="0"/>
              <a:t> </a:t>
            </a:r>
            <a:r>
              <a:rPr lang="tr-TR" dirty="0" err="1" smtClean="0"/>
              <a:t>sulbsalycilate</a:t>
            </a:r>
            <a:r>
              <a:rPr lang="tr-TR" dirty="0" smtClean="0"/>
              <a:t>, </a:t>
            </a:r>
            <a:r>
              <a:rPr lang="tr-TR" dirty="0" err="1" smtClean="0"/>
              <a:t>bismuth</a:t>
            </a:r>
            <a:r>
              <a:rPr lang="tr-TR" dirty="0" smtClean="0"/>
              <a:t> </a:t>
            </a:r>
            <a:r>
              <a:rPr lang="tr-TR" dirty="0" err="1" smtClean="0"/>
              <a:t>subcarbonate</a:t>
            </a:r>
            <a:r>
              <a:rPr lang="tr-TR" dirty="0" smtClean="0"/>
              <a:t>, </a:t>
            </a:r>
            <a:r>
              <a:rPr lang="tr-TR" dirty="0" err="1" smtClean="0"/>
              <a:t>pectine</a:t>
            </a:r>
            <a:r>
              <a:rPr lang="tr-TR" dirty="0" smtClean="0"/>
              <a:t>, </a:t>
            </a:r>
            <a:r>
              <a:rPr lang="tr-TR" dirty="0" err="1" smtClean="0"/>
              <a:t>tannic</a:t>
            </a:r>
            <a:r>
              <a:rPr lang="tr-TR" dirty="0" smtClean="0"/>
              <a:t> </a:t>
            </a:r>
            <a:r>
              <a:rPr lang="tr-TR" dirty="0" err="1" smtClean="0"/>
              <a:t>acid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Spasm</a:t>
            </a:r>
            <a:r>
              <a:rPr lang="tr-TR" dirty="0" smtClean="0"/>
              <a:t> </a:t>
            </a:r>
            <a:r>
              <a:rPr lang="tr-TR" dirty="0" err="1" smtClean="0"/>
              <a:t>relievers</a:t>
            </a:r>
            <a:r>
              <a:rPr lang="tr-TR" dirty="0" smtClean="0"/>
              <a:t> (</a:t>
            </a:r>
            <a:r>
              <a:rPr lang="tr-TR" dirty="0" err="1" smtClean="0"/>
              <a:t>morphine</a:t>
            </a:r>
            <a:r>
              <a:rPr lang="tr-TR" dirty="0" smtClean="0"/>
              <a:t>, </a:t>
            </a:r>
            <a:r>
              <a:rPr lang="tr-TR" dirty="0" err="1" smtClean="0"/>
              <a:t>diphenoxylate</a:t>
            </a:r>
            <a:r>
              <a:rPr lang="tr-TR" dirty="0" smtClean="0"/>
              <a:t>, </a:t>
            </a:r>
            <a:r>
              <a:rPr lang="tr-TR" dirty="0" err="1" smtClean="0"/>
              <a:t>loperamide</a:t>
            </a:r>
            <a:r>
              <a:rPr lang="tr-TR" dirty="0" smtClean="0"/>
              <a:t>, atropine)</a:t>
            </a:r>
          </a:p>
          <a:p>
            <a:r>
              <a:rPr lang="tr-TR" dirty="0" err="1" smtClean="0"/>
              <a:t>Astringents</a:t>
            </a:r>
            <a:r>
              <a:rPr lang="tr-TR" dirty="0" smtClean="0"/>
              <a:t> (</a:t>
            </a:r>
            <a:r>
              <a:rPr lang="tr-TR" dirty="0" err="1" smtClean="0"/>
              <a:t>tannic</a:t>
            </a:r>
            <a:r>
              <a:rPr lang="tr-TR" dirty="0" smtClean="0"/>
              <a:t> </a:t>
            </a:r>
            <a:r>
              <a:rPr lang="tr-TR" dirty="0" err="1" smtClean="0"/>
              <a:t>acid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Water-electrolytes</a:t>
            </a:r>
            <a:endParaRPr lang="tr-TR" dirty="0" smtClean="0"/>
          </a:p>
          <a:p>
            <a:r>
              <a:rPr lang="tr-TR" dirty="0" err="1" smtClean="0"/>
              <a:t>Other</a:t>
            </a:r>
            <a:r>
              <a:rPr lang="tr-TR" dirty="0" smtClean="0"/>
              <a:t> (</a:t>
            </a:r>
            <a:r>
              <a:rPr lang="tr-TR" dirty="0" err="1" smtClean="0"/>
              <a:t>clorpromazine</a:t>
            </a:r>
            <a:r>
              <a:rPr lang="tr-TR" dirty="0" smtClean="0"/>
              <a:t>, </a:t>
            </a:r>
            <a:r>
              <a:rPr lang="tr-TR" dirty="0" err="1" smtClean="0"/>
              <a:t>clonidine</a:t>
            </a:r>
            <a:r>
              <a:rPr lang="tr-TR" dirty="0" smtClean="0"/>
              <a:t>, </a:t>
            </a:r>
            <a:r>
              <a:rPr lang="tr-TR" dirty="0" err="1" smtClean="0"/>
              <a:t>asprine</a:t>
            </a:r>
            <a:r>
              <a:rPr lang="tr-TR" dirty="0" smtClean="0"/>
              <a:t>, </a:t>
            </a:r>
            <a:r>
              <a:rPr lang="tr-TR" dirty="0" err="1" smtClean="0"/>
              <a:t>indomethasine</a:t>
            </a:r>
            <a:r>
              <a:rPr lang="tr-TR" dirty="0" smtClean="0"/>
              <a:t>, </a:t>
            </a:r>
            <a:r>
              <a:rPr lang="tr-TR" dirty="0" err="1" smtClean="0"/>
              <a:t>flunixine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Pre</a:t>
            </a:r>
            <a:r>
              <a:rPr lang="tr-TR" dirty="0" smtClean="0"/>
              <a:t>/</a:t>
            </a:r>
            <a:r>
              <a:rPr lang="tr-TR" dirty="0" err="1" smtClean="0"/>
              <a:t>probiotics</a:t>
            </a:r>
            <a:endParaRPr lang="tr-TR" dirty="0" smtClean="0"/>
          </a:p>
          <a:p>
            <a:r>
              <a:rPr lang="tr-TR" dirty="0" err="1" smtClean="0"/>
              <a:t>Antimicrobials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816704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Antidiarhheals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err="1" smtClean="0"/>
              <a:t>Motility</a:t>
            </a:r>
            <a:r>
              <a:rPr lang="tr-TR" dirty="0" smtClean="0"/>
              <a:t> </a:t>
            </a:r>
            <a:r>
              <a:rPr lang="tr-TR" dirty="0" err="1" smtClean="0"/>
              <a:t>decreasing</a:t>
            </a:r>
            <a:endParaRPr lang="tr-TR" dirty="0" smtClean="0"/>
          </a:p>
          <a:p>
            <a:pPr lvl="1"/>
            <a:r>
              <a:rPr lang="tr-TR" dirty="0" err="1" smtClean="0"/>
              <a:t>Opiats</a:t>
            </a:r>
            <a:endParaRPr lang="tr-TR" dirty="0" smtClean="0"/>
          </a:p>
          <a:p>
            <a:pPr lvl="2"/>
            <a:r>
              <a:rPr lang="tr-TR" dirty="0" err="1" smtClean="0"/>
              <a:t>Loperamide</a:t>
            </a:r>
            <a:r>
              <a:rPr lang="tr-TR" dirty="0" smtClean="0"/>
              <a:t> (</a:t>
            </a:r>
            <a:r>
              <a:rPr lang="tr-TR" dirty="0" err="1" smtClean="0"/>
              <a:t>beware</a:t>
            </a:r>
            <a:r>
              <a:rPr lang="tr-TR" dirty="0" smtClean="0"/>
              <a:t> of </a:t>
            </a:r>
            <a:r>
              <a:rPr lang="tr-TR" dirty="0" err="1" smtClean="0"/>
              <a:t>Collies</a:t>
            </a:r>
            <a:r>
              <a:rPr lang="tr-TR" dirty="0" smtClean="0"/>
              <a:t>)</a:t>
            </a:r>
          </a:p>
          <a:p>
            <a:pPr lvl="2"/>
            <a:r>
              <a:rPr lang="tr-TR" dirty="0" err="1" smtClean="0"/>
              <a:t>Dephenoxylate</a:t>
            </a:r>
            <a:r>
              <a:rPr lang="tr-TR" dirty="0" smtClean="0"/>
              <a:t> (</a:t>
            </a:r>
            <a:r>
              <a:rPr lang="tr-TR" dirty="0" err="1" smtClean="0"/>
              <a:t>stimulation</a:t>
            </a:r>
            <a:r>
              <a:rPr lang="tr-TR" dirty="0" smtClean="0"/>
              <a:t> in </a:t>
            </a:r>
            <a:r>
              <a:rPr lang="tr-TR" dirty="0" err="1" smtClean="0"/>
              <a:t>cats</a:t>
            </a:r>
            <a:r>
              <a:rPr lang="tr-TR" dirty="0" smtClean="0"/>
              <a:t>)</a:t>
            </a:r>
          </a:p>
          <a:p>
            <a:pPr lvl="2"/>
            <a:r>
              <a:rPr lang="tr-TR" dirty="0" err="1" smtClean="0"/>
              <a:t>Codein</a:t>
            </a:r>
            <a:endParaRPr lang="tr-TR" dirty="0" smtClean="0"/>
          </a:p>
          <a:p>
            <a:pPr lvl="2"/>
            <a:r>
              <a:rPr lang="tr-TR" dirty="0" err="1" smtClean="0"/>
              <a:t>Opium</a:t>
            </a:r>
            <a:r>
              <a:rPr lang="tr-TR" dirty="0" smtClean="0"/>
              <a:t> </a:t>
            </a:r>
            <a:r>
              <a:rPr lang="tr-TR" dirty="0" err="1" smtClean="0"/>
              <a:t>tincture</a:t>
            </a:r>
            <a:endParaRPr lang="tr-TR" dirty="0" smtClean="0"/>
          </a:p>
          <a:p>
            <a:pPr lvl="1"/>
            <a:r>
              <a:rPr lang="tr-TR" dirty="0" err="1" smtClean="0"/>
              <a:t>Hyosine</a:t>
            </a:r>
            <a:r>
              <a:rPr lang="tr-TR" dirty="0" smtClean="0"/>
              <a:t>-N-</a:t>
            </a:r>
            <a:r>
              <a:rPr lang="tr-TR" dirty="0" err="1" smtClean="0"/>
              <a:t>buthyl</a:t>
            </a:r>
            <a:r>
              <a:rPr lang="tr-TR" dirty="0" smtClean="0"/>
              <a:t> </a:t>
            </a:r>
            <a:r>
              <a:rPr lang="tr-TR" dirty="0" err="1" smtClean="0"/>
              <a:t>bromide</a:t>
            </a:r>
            <a:endParaRPr lang="tr-TR" dirty="0" smtClean="0"/>
          </a:p>
          <a:p>
            <a:pPr lvl="1"/>
            <a:r>
              <a:rPr lang="tr-TR" dirty="0" err="1" smtClean="0"/>
              <a:t>Detomidine</a:t>
            </a:r>
            <a:endParaRPr lang="tr-TR" dirty="0" smtClean="0"/>
          </a:p>
          <a:p>
            <a:pPr lvl="1"/>
            <a:r>
              <a:rPr lang="tr-TR" dirty="0" err="1" smtClean="0"/>
              <a:t>Xylasine</a:t>
            </a:r>
            <a:endParaRPr lang="tr-TR" dirty="0" smtClean="0"/>
          </a:p>
          <a:p>
            <a:r>
              <a:rPr lang="tr-TR" dirty="0" err="1" smtClean="0"/>
              <a:t>Adsorbants</a:t>
            </a:r>
            <a:endParaRPr lang="tr-TR" dirty="0" smtClean="0"/>
          </a:p>
          <a:p>
            <a:pPr lvl="1"/>
            <a:r>
              <a:rPr lang="tr-TR" dirty="0" err="1" smtClean="0"/>
              <a:t>Activated</a:t>
            </a:r>
            <a:r>
              <a:rPr lang="tr-TR" dirty="0" smtClean="0"/>
              <a:t> </a:t>
            </a:r>
            <a:r>
              <a:rPr lang="tr-TR" dirty="0" err="1" smtClean="0"/>
              <a:t>charcaol</a:t>
            </a:r>
            <a:endParaRPr lang="tr-TR" dirty="0" smtClean="0"/>
          </a:p>
          <a:p>
            <a:pPr lvl="1"/>
            <a:r>
              <a:rPr lang="tr-TR" dirty="0" smtClean="0"/>
              <a:t>Universal </a:t>
            </a:r>
            <a:r>
              <a:rPr lang="tr-TR" dirty="0" err="1" smtClean="0"/>
              <a:t>antidote</a:t>
            </a:r>
            <a:endParaRPr lang="tr-TR" dirty="0" smtClean="0"/>
          </a:p>
          <a:p>
            <a:pPr lvl="1"/>
            <a:r>
              <a:rPr lang="tr-TR" dirty="0" smtClean="0"/>
              <a:t>Kaolin-</a:t>
            </a:r>
            <a:r>
              <a:rPr lang="tr-TR" dirty="0" err="1" smtClean="0"/>
              <a:t>pectin</a:t>
            </a:r>
            <a:endParaRPr lang="tr-TR" dirty="0" smtClean="0"/>
          </a:p>
          <a:p>
            <a:pPr lvl="1"/>
            <a:r>
              <a:rPr lang="tr-TR" dirty="0" err="1" smtClean="0"/>
              <a:t>Methylcellulose</a:t>
            </a:r>
            <a:endParaRPr lang="tr-TR" dirty="0" smtClean="0"/>
          </a:p>
          <a:p>
            <a:pPr lvl="1"/>
            <a:r>
              <a:rPr lang="tr-TR" dirty="0" err="1" smtClean="0"/>
              <a:t>Magnesium</a:t>
            </a:r>
            <a:r>
              <a:rPr lang="tr-TR" dirty="0" smtClean="0"/>
              <a:t> </a:t>
            </a:r>
            <a:r>
              <a:rPr lang="tr-TR" dirty="0" err="1" smtClean="0"/>
              <a:t>aluminium</a:t>
            </a:r>
            <a:r>
              <a:rPr lang="tr-TR" dirty="0" smtClean="0"/>
              <a:t> </a:t>
            </a:r>
            <a:r>
              <a:rPr lang="tr-TR" dirty="0" err="1" smtClean="0"/>
              <a:t>silicate</a:t>
            </a:r>
            <a:endParaRPr lang="tr-TR" dirty="0" smtClean="0"/>
          </a:p>
          <a:p>
            <a:r>
              <a:rPr lang="tr-TR" dirty="0" err="1" smtClean="0"/>
              <a:t>Alter</a:t>
            </a:r>
            <a:r>
              <a:rPr lang="tr-TR" dirty="0" smtClean="0"/>
              <a:t> </a:t>
            </a:r>
            <a:r>
              <a:rPr lang="tr-TR" dirty="0" err="1" smtClean="0"/>
              <a:t>water-electrolyte</a:t>
            </a:r>
            <a:r>
              <a:rPr lang="tr-TR" dirty="0" smtClean="0"/>
              <a:t> transport</a:t>
            </a:r>
          </a:p>
          <a:p>
            <a:pPr lvl="1"/>
            <a:r>
              <a:rPr lang="tr-TR" dirty="0" smtClean="0"/>
              <a:t>NSAID (PG </a:t>
            </a:r>
            <a:r>
              <a:rPr lang="tr-TR" dirty="0" err="1" smtClean="0"/>
              <a:t>synthetase</a:t>
            </a:r>
            <a:r>
              <a:rPr lang="tr-TR" dirty="0" smtClean="0"/>
              <a:t> </a:t>
            </a:r>
            <a:r>
              <a:rPr lang="tr-TR" dirty="0" err="1" smtClean="0"/>
              <a:t>inhibitors</a:t>
            </a:r>
            <a:r>
              <a:rPr lang="tr-TR" dirty="0" smtClean="0"/>
              <a:t>)</a:t>
            </a:r>
          </a:p>
          <a:p>
            <a:pPr lvl="1"/>
            <a:r>
              <a:rPr lang="tr-TR" dirty="0" err="1" smtClean="0"/>
              <a:t>Bismuth</a:t>
            </a:r>
            <a:r>
              <a:rPr lang="tr-TR" dirty="0" smtClean="0"/>
              <a:t> </a:t>
            </a:r>
            <a:r>
              <a:rPr lang="tr-TR" dirty="0" err="1" smtClean="0"/>
              <a:t>subsalycilate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041" y="1320034"/>
            <a:ext cx="7029450" cy="413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3156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Adsorbants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err="1" smtClean="0"/>
              <a:t>Activated</a:t>
            </a:r>
            <a:r>
              <a:rPr lang="tr-TR" dirty="0" smtClean="0"/>
              <a:t> </a:t>
            </a:r>
            <a:r>
              <a:rPr lang="tr-TR" dirty="0" err="1" smtClean="0"/>
              <a:t>charcoal</a:t>
            </a:r>
            <a:endParaRPr lang="tr-TR" dirty="0" smtClean="0"/>
          </a:p>
          <a:p>
            <a:r>
              <a:rPr lang="tr-TR" dirty="0" smtClean="0"/>
              <a:t>F</a:t>
            </a:r>
            <a:r>
              <a:rPr lang="en-US" dirty="0" err="1" smtClean="0"/>
              <a:t>orm</a:t>
            </a:r>
            <a:r>
              <a:rPr lang="en-US" dirty="0" smtClean="0"/>
              <a:t> </a:t>
            </a:r>
            <a:r>
              <a:rPr lang="en-US" dirty="0"/>
              <a:t>of carbon processed to have small, low-volume pores that increase the surface area available for adsorption or chemical reactions.</a:t>
            </a:r>
            <a:endParaRPr lang="tr-TR" dirty="0"/>
          </a:p>
          <a:p>
            <a:r>
              <a:rPr lang="tr-TR" dirty="0" smtClean="0"/>
              <a:t>1-3 g/kg</a:t>
            </a:r>
          </a:p>
          <a:p>
            <a:r>
              <a:rPr lang="tr-TR" dirty="0" err="1" smtClean="0"/>
              <a:t>Carbon</a:t>
            </a:r>
            <a:r>
              <a:rPr lang="tr-TR" dirty="0" smtClean="0"/>
              <a:t> </a:t>
            </a:r>
            <a:r>
              <a:rPr lang="tr-TR" dirty="0" err="1" smtClean="0"/>
              <a:t>vegetale+Carbon</a:t>
            </a:r>
            <a:r>
              <a:rPr lang="tr-TR" dirty="0" smtClean="0"/>
              <a:t> </a:t>
            </a:r>
            <a:r>
              <a:rPr lang="tr-TR" dirty="0" err="1" smtClean="0"/>
              <a:t>animale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Universal </a:t>
            </a:r>
            <a:r>
              <a:rPr lang="tr-TR" dirty="0" err="1" smtClean="0"/>
              <a:t>antidote</a:t>
            </a:r>
            <a:r>
              <a:rPr lang="tr-TR" dirty="0" smtClean="0"/>
              <a:t> (2X</a:t>
            </a:r>
            <a:r>
              <a:rPr lang="en-US" dirty="0" smtClean="0"/>
              <a:t> </a:t>
            </a:r>
            <a:r>
              <a:rPr lang="en-US" dirty="0"/>
              <a:t>activated charcoal, </a:t>
            </a:r>
            <a:r>
              <a:rPr lang="tr-TR" dirty="0" smtClean="0"/>
              <a:t>1X</a:t>
            </a:r>
            <a:r>
              <a:rPr lang="en-US" dirty="0" smtClean="0"/>
              <a:t> </a:t>
            </a:r>
            <a:r>
              <a:rPr lang="en-US" dirty="0"/>
              <a:t>tannic acid, </a:t>
            </a:r>
            <a:r>
              <a:rPr lang="tr-TR" dirty="0" smtClean="0"/>
              <a:t>1X</a:t>
            </a:r>
            <a:r>
              <a:rPr lang="en-US" dirty="0" smtClean="0"/>
              <a:t> </a:t>
            </a:r>
            <a:r>
              <a:rPr lang="en-US" dirty="0"/>
              <a:t>magnesium </a:t>
            </a:r>
            <a:r>
              <a:rPr lang="en-US" dirty="0" smtClean="0"/>
              <a:t>oxide</a:t>
            </a:r>
            <a:r>
              <a:rPr lang="tr-TR" dirty="0" smtClean="0"/>
              <a:t>)</a:t>
            </a:r>
            <a:r>
              <a:rPr lang="en-US" dirty="0"/>
              <a:t> 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Caolin</a:t>
            </a:r>
            <a:r>
              <a:rPr lang="tr-TR" dirty="0" smtClean="0"/>
              <a:t>- </a:t>
            </a:r>
            <a:r>
              <a:rPr lang="tr-TR" dirty="0" err="1" smtClean="0"/>
              <a:t>natural</a:t>
            </a:r>
            <a:r>
              <a:rPr lang="tr-TR" dirty="0" smtClean="0"/>
              <a:t> </a:t>
            </a:r>
            <a:r>
              <a:rPr lang="tr-TR" dirty="0" err="1" smtClean="0"/>
              <a:t>liquid</a:t>
            </a:r>
            <a:r>
              <a:rPr lang="tr-TR" dirty="0" smtClean="0"/>
              <a:t> </a:t>
            </a:r>
            <a:r>
              <a:rPr lang="tr-TR" dirty="0" err="1" smtClean="0"/>
              <a:t>aluminium</a:t>
            </a:r>
            <a:r>
              <a:rPr lang="tr-TR" dirty="0" smtClean="0"/>
              <a:t> </a:t>
            </a:r>
            <a:r>
              <a:rPr lang="tr-TR" dirty="0" err="1" smtClean="0"/>
              <a:t>silicate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Pectin</a:t>
            </a:r>
            <a:r>
              <a:rPr lang="tr-TR" dirty="0" smtClean="0"/>
              <a:t>- </a:t>
            </a:r>
            <a:r>
              <a:rPr lang="en-US" dirty="0" smtClean="0"/>
              <a:t>naturally </a:t>
            </a:r>
            <a:r>
              <a:rPr lang="en-US" dirty="0"/>
              <a:t>occurring substance (a </a:t>
            </a:r>
            <a:r>
              <a:rPr lang="en-US" dirty="0" err="1"/>
              <a:t>polyscaccaride</a:t>
            </a:r>
            <a:r>
              <a:rPr lang="en-US" dirty="0"/>
              <a:t>) found in berries, apples and other </a:t>
            </a:r>
            <a:r>
              <a:rPr lang="en-US" dirty="0" smtClean="0"/>
              <a:t>fruit</a:t>
            </a:r>
            <a:r>
              <a:rPr lang="tr-TR" dirty="0" smtClean="0"/>
              <a:t> (</a:t>
            </a:r>
            <a:r>
              <a:rPr lang="tr-TR" dirty="0" err="1" smtClean="0"/>
              <a:t>usually</a:t>
            </a:r>
            <a:r>
              <a:rPr lang="tr-TR" dirty="0" smtClean="0"/>
              <a:t> </a:t>
            </a:r>
            <a:r>
              <a:rPr lang="tr-TR" dirty="0" err="1" smtClean="0"/>
              <a:t>apple</a:t>
            </a:r>
            <a:r>
              <a:rPr lang="tr-TR" dirty="0" smtClean="0"/>
              <a:t> </a:t>
            </a:r>
            <a:r>
              <a:rPr lang="tr-TR" dirty="0" err="1" smtClean="0"/>
              <a:t>grind</a:t>
            </a:r>
            <a:r>
              <a:rPr lang="tr-TR" dirty="0" smtClean="0"/>
              <a:t>/</a:t>
            </a:r>
            <a:r>
              <a:rPr lang="tr-TR" dirty="0" err="1" smtClean="0"/>
              <a:t>citrus</a:t>
            </a:r>
            <a:r>
              <a:rPr lang="tr-TR" dirty="0" smtClean="0"/>
              <a:t> </a:t>
            </a:r>
            <a:r>
              <a:rPr lang="tr-TR" dirty="0" err="1" smtClean="0"/>
              <a:t>peel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7032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5"/>
          <p:cNvSpPr txBox="1">
            <a:spLocks/>
          </p:cNvSpPr>
          <p:nvPr/>
        </p:nvSpPr>
        <p:spPr>
          <a:xfrm>
            <a:off x="516924" y="1295227"/>
            <a:ext cx="9945130" cy="2337659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u="sng" dirty="0" err="1" smtClean="0"/>
              <a:t>Deppressants</a:t>
            </a:r>
            <a:endParaRPr lang="tr-TR" u="sng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tr-TR" dirty="0" err="1" smtClean="0"/>
              <a:t>Adrenergic</a:t>
            </a:r>
            <a:r>
              <a:rPr lang="tr-TR" dirty="0" smtClean="0"/>
              <a:t> </a:t>
            </a:r>
            <a:r>
              <a:rPr lang="tr-TR" dirty="0" err="1" smtClean="0"/>
              <a:t>drugs</a:t>
            </a:r>
            <a:r>
              <a:rPr lang="tr-TR" dirty="0" smtClean="0"/>
              <a:t> (</a:t>
            </a:r>
            <a:r>
              <a:rPr lang="tr-TR" dirty="0" err="1" smtClean="0"/>
              <a:t>alpha</a:t>
            </a:r>
            <a:r>
              <a:rPr lang="tr-TR" dirty="0" smtClean="0"/>
              <a:t> 1 </a:t>
            </a:r>
            <a:r>
              <a:rPr lang="tr-TR" dirty="0" err="1" smtClean="0"/>
              <a:t>and</a:t>
            </a:r>
            <a:r>
              <a:rPr lang="tr-TR" dirty="0" smtClean="0"/>
              <a:t> beta 2)</a:t>
            </a:r>
          </a:p>
          <a:p>
            <a:pPr>
              <a:buFontTx/>
              <a:buChar char="-"/>
            </a:pPr>
            <a:r>
              <a:rPr lang="tr-TR" dirty="0" err="1" smtClean="0"/>
              <a:t>amphetamine</a:t>
            </a:r>
            <a:r>
              <a:rPr lang="tr-TR" dirty="0" smtClean="0"/>
              <a:t>, </a:t>
            </a:r>
            <a:r>
              <a:rPr lang="tr-TR" dirty="0" err="1" smtClean="0"/>
              <a:t>dopamine</a:t>
            </a:r>
            <a:r>
              <a:rPr lang="tr-TR" dirty="0" smtClean="0"/>
              <a:t>, </a:t>
            </a:r>
            <a:r>
              <a:rPr lang="tr-TR" dirty="0" err="1" smtClean="0"/>
              <a:t>ephedrine</a:t>
            </a:r>
            <a:r>
              <a:rPr lang="tr-TR" dirty="0" smtClean="0"/>
              <a:t>, </a:t>
            </a:r>
            <a:r>
              <a:rPr lang="tr-TR" dirty="0" err="1" smtClean="0"/>
              <a:t>fendimetrazine</a:t>
            </a:r>
            <a:r>
              <a:rPr lang="tr-TR" dirty="0" smtClean="0"/>
              <a:t>, </a:t>
            </a:r>
            <a:r>
              <a:rPr lang="tr-TR" dirty="0" err="1" smtClean="0"/>
              <a:t>fenylpropanolamine</a:t>
            </a:r>
            <a:r>
              <a:rPr lang="tr-TR" dirty="0" smtClean="0"/>
              <a:t>, </a:t>
            </a:r>
            <a:r>
              <a:rPr lang="tr-TR" dirty="0" err="1" smtClean="0"/>
              <a:t>fentermine</a:t>
            </a:r>
            <a:r>
              <a:rPr lang="tr-TR" dirty="0" smtClean="0"/>
              <a:t>, </a:t>
            </a:r>
            <a:r>
              <a:rPr lang="tr-TR" dirty="0" err="1" smtClean="0"/>
              <a:t>mazindole</a:t>
            </a:r>
            <a:r>
              <a:rPr lang="tr-TR" dirty="0" smtClean="0"/>
              <a:t>, </a:t>
            </a:r>
            <a:r>
              <a:rPr lang="tr-TR" dirty="0" err="1" smtClean="0"/>
              <a:t>diethylpropion</a:t>
            </a:r>
            <a:endParaRPr lang="tr-TR" dirty="0" smtClean="0"/>
          </a:p>
          <a:p>
            <a:pPr>
              <a:buFontTx/>
              <a:buChar char="-"/>
            </a:pPr>
            <a:r>
              <a:rPr lang="tr-TR" dirty="0" err="1" smtClean="0"/>
              <a:t>Selective</a:t>
            </a:r>
            <a:r>
              <a:rPr lang="tr-TR" dirty="0" smtClean="0"/>
              <a:t> </a:t>
            </a:r>
            <a:r>
              <a:rPr lang="tr-TR" dirty="0" err="1" smtClean="0"/>
              <a:t>seratonin</a:t>
            </a:r>
            <a:r>
              <a:rPr lang="tr-TR" dirty="0" smtClean="0"/>
              <a:t> </a:t>
            </a:r>
            <a:r>
              <a:rPr lang="tr-TR" dirty="0" err="1" smtClean="0"/>
              <a:t>reptake</a:t>
            </a:r>
            <a:r>
              <a:rPr lang="tr-TR" dirty="0" smtClean="0"/>
              <a:t> </a:t>
            </a:r>
            <a:r>
              <a:rPr lang="tr-TR" dirty="0" err="1" smtClean="0"/>
              <a:t>inhibitors</a:t>
            </a:r>
            <a:r>
              <a:rPr lang="tr-TR" dirty="0" smtClean="0"/>
              <a:t> (</a:t>
            </a:r>
            <a:r>
              <a:rPr lang="tr-TR" dirty="0" err="1" smtClean="0"/>
              <a:t>fluoxetine</a:t>
            </a:r>
            <a:r>
              <a:rPr lang="tr-TR" dirty="0" smtClean="0"/>
              <a:t>, </a:t>
            </a:r>
            <a:r>
              <a:rPr lang="tr-TR" dirty="0" err="1" smtClean="0"/>
              <a:t>fenfluramine</a:t>
            </a:r>
            <a:r>
              <a:rPr lang="tr-TR" dirty="0" smtClean="0"/>
              <a:t>, </a:t>
            </a:r>
            <a:r>
              <a:rPr lang="tr-TR" dirty="0" err="1" smtClean="0"/>
              <a:t>dexfenfluramine</a:t>
            </a:r>
            <a:r>
              <a:rPr lang="tr-TR" dirty="0" smtClean="0"/>
              <a:t>)</a:t>
            </a:r>
          </a:p>
          <a:p>
            <a:pPr>
              <a:buFontTx/>
              <a:buChar char="-"/>
            </a:pPr>
            <a:r>
              <a:rPr lang="tr-TR" dirty="0" err="1" smtClean="0"/>
              <a:t>Seratonin</a:t>
            </a:r>
            <a:r>
              <a:rPr lang="tr-TR" dirty="0" smtClean="0"/>
              <a:t> </a:t>
            </a:r>
            <a:r>
              <a:rPr lang="tr-TR" dirty="0" err="1" smtClean="0"/>
              <a:t>reuptake</a:t>
            </a:r>
            <a:r>
              <a:rPr lang="tr-TR" dirty="0" smtClean="0"/>
              <a:t> </a:t>
            </a:r>
            <a:r>
              <a:rPr lang="tr-TR" dirty="0" err="1" smtClean="0"/>
              <a:t>inhibitor</a:t>
            </a:r>
            <a:r>
              <a:rPr lang="tr-TR" dirty="0" smtClean="0"/>
              <a:t> (</a:t>
            </a:r>
            <a:r>
              <a:rPr lang="tr-TR" dirty="0" err="1" smtClean="0"/>
              <a:t>sibutramine</a:t>
            </a:r>
            <a:r>
              <a:rPr lang="tr-TR" dirty="0" smtClean="0"/>
              <a:t>)</a:t>
            </a:r>
            <a:endParaRPr lang="tr-TR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755" y="3547787"/>
            <a:ext cx="8578230" cy="1270343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405" y="4865086"/>
            <a:ext cx="7251357" cy="1020360"/>
          </a:xfrm>
          <a:prstGeom prst="rect">
            <a:avLst/>
          </a:prstGeom>
        </p:spPr>
      </p:pic>
      <p:sp>
        <p:nvSpPr>
          <p:cNvPr id="8" name="Unvan 3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Appetite</a:t>
            </a:r>
            <a:endParaRPr lang="tr-TR" dirty="0"/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23888" y="4818130"/>
            <a:ext cx="4123737" cy="1767316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0283" y="5966420"/>
            <a:ext cx="4705028" cy="708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08148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Carminatives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Volatile</a:t>
            </a:r>
            <a:r>
              <a:rPr lang="tr-TR" dirty="0" smtClean="0"/>
              <a:t> </a:t>
            </a:r>
            <a:r>
              <a:rPr lang="tr-TR" dirty="0" err="1" smtClean="0"/>
              <a:t>oil</a:t>
            </a:r>
            <a:r>
              <a:rPr lang="tr-TR" dirty="0" smtClean="0"/>
              <a:t> </a:t>
            </a:r>
            <a:r>
              <a:rPr lang="tr-TR" dirty="0" err="1" smtClean="0"/>
              <a:t>containing</a:t>
            </a:r>
            <a:endParaRPr lang="tr-TR" dirty="0" smtClean="0"/>
          </a:p>
          <a:p>
            <a:pPr lvl="1"/>
            <a:r>
              <a:rPr lang="tr-TR" dirty="0" err="1" smtClean="0"/>
              <a:t>Anise</a:t>
            </a:r>
            <a:r>
              <a:rPr lang="tr-TR" dirty="0" smtClean="0"/>
              <a:t> </a:t>
            </a:r>
            <a:r>
              <a:rPr lang="tr-TR" dirty="0" err="1" smtClean="0"/>
              <a:t>seed</a:t>
            </a:r>
            <a:r>
              <a:rPr lang="tr-TR" dirty="0" smtClean="0"/>
              <a:t>, </a:t>
            </a:r>
            <a:r>
              <a:rPr lang="tr-TR" dirty="0" err="1" smtClean="0"/>
              <a:t>red</a:t>
            </a:r>
            <a:r>
              <a:rPr lang="tr-TR" dirty="0" smtClean="0"/>
              <a:t> </a:t>
            </a:r>
            <a:r>
              <a:rPr lang="tr-TR" dirty="0" err="1" smtClean="0"/>
              <a:t>pepper</a:t>
            </a:r>
            <a:r>
              <a:rPr lang="tr-TR" dirty="0" smtClean="0"/>
              <a:t>, </a:t>
            </a:r>
            <a:r>
              <a:rPr lang="tr-TR" dirty="0" err="1" smtClean="0"/>
              <a:t>ginger</a:t>
            </a:r>
            <a:r>
              <a:rPr lang="tr-TR" dirty="0" smtClean="0"/>
              <a:t> </a:t>
            </a:r>
            <a:r>
              <a:rPr lang="tr-TR" dirty="0" err="1" smtClean="0"/>
              <a:t>root</a:t>
            </a:r>
            <a:r>
              <a:rPr lang="tr-TR" dirty="0" smtClean="0"/>
              <a:t> </a:t>
            </a:r>
            <a:r>
              <a:rPr lang="tr-TR" dirty="0" err="1" smtClean="0"/>
              <a:t>powder</a:t>
            </a:r>
            <a:endParaRPr lang="tr-TR" dirty="0" smtClean="0"/>
          </a:p>
          <a:p>
            <a:r>
              <a:rPr lang="tr-TR" dirty="0" err="1" smtClean="0"/>
              <a:t>Pure</a:t>
            </a:r>
            <a:r>
              <a:rPr lang="tr-TR" dirty="0" smtClean="0"/>
              <a:t> </a:t>
            </a:r>
            <a:r>
              <a:rPr lang="tr-TR" dirty="0" err="1" smtClean="0"/>
              <a:t>volatile</a:t>
            </a:r>
            <a:r>
              <a:rPr lang="tr-TR" dirty="0" smtClean="0"/>
              <a:t> </a:t>
            </a:r>
            <a:r>
              <a:rPr lang="tr-TR" dirty="0" err="1" smtClean="0"/>
              <a:t>oil</a:t>
            </a:r>
            <a:endParaRPr lang="tr-TR" dirty="0" smtClean="0"/>
          </a:p>
          <a:p>
            <a:pPr lvl="1"/>
            <a:r>
              <a:rPr lang="tr-TR" dirty="0" err="1" smtClean="0"/>
              <a:t>Terebynth</a:t>
            </a:r>
            <a:r>
              <a:rPr lang="tr-TR" dirty="0" smtClean="0"/>
              <a:t> </a:t>
            </a:r>
            <a:r>
              <a:rPr lang="tr-TR" dirty="0" err="1" smtClean="0"/>
              <a:t>essence</a:t>
            </a:r>
            <a:r>
              <a:rPr lang="tr-TR" dirty="0" smtClean="0"/>
              <a:t>, </a:t>
            </a:r>
            <a:r>
              <a:rPr lang="tr-TR" dirty="0" err="1" smtClean="0"/>
              <a:t>minth</a:t>
            </a:r>
            <a:r>
              <a:rPr lang="tr-TR" dirty="0" smtClean="0"/>
              <a:t> </a:t>
            </a:r>
            <a:r>
              <a:rPr lang="tr-TR" dirty="0" err="1" smtClean="0"/>
              <a:t>essence</a:t>
            </a:r>
            <a:endParaRPr lang="tr-TR" dirty="0" smtClean="0"/>
          </a:p>
          <a:p>
            <a:r>
              <a:rPr lang="tr-TR" dirty="0" err="1" smtClean="0"/>
              <a:t>Volatile</a:t>
            </a:r>
            <a:r>
              <a:rPr lang="tr-TR" dirty="0" smtClean="0"/>
              <a:t> </a:t>
            </a:r>
            <a:r>
              <a:rPr lang="tr-TR" dirty="0" err="1" smtClean="0"/>
              <a:t>oil</a:t>
            </a:r>
            <a:r>
              <a:rPr lang="tr-TR" dirty="0" smtClean="0"/>
              <a:t> </a:t>
            </a:r>
            <a:r>
              <a:rPr lang="tr-TR" dirty="0" err="1" smtClean="0"/>
              <a:t>substrate</a:t>
            </a:r>
            <a:endParaRPr lang="tr-TR" dirty="0" smtClean="0"/>
          </a:p>
          <a:p>
            <a:pPr lvl="1"/>
            <a:r>
              <a:rPr lang="tr-TR" dirty="0" err="1" smtClean="0"/>
              <a:t>Menthol</a:t>
            </a:r>
            <a:r>
              <a:rPr lang="tr-TR" dirty="0" smtClean="0"/>
              <a:t>, </a:t>
            </a:r>
            <a:r>
              <a:rPr lang="tr-TR" dirty="0" err="1" smtClean="0"/>
              <a:t>stearopen</a:t>
            </a:r>
            <a:endParaRPr lang="tr-TR" dirty="0" smtClean="0"/>
          </a:p>
          <a:p>
            <a:r>
              <a:rPr lang="tr-TR" dirty="0" smtClean="0"/>
              <a:t>S2-R </a:t>
            </a:r>
            <a:r>
              <a:rPr lang="tr-TR" dirty="0" err="1" smtClean="0"/>
              <a:t>antagonits</a:t>
            </a:r>
            <a:endParaRPr lang="tr-TR" dirty="0" smtClean="0"/>
          </a:p>
          <a:p>
            <a:pPr lvl="1"/>
            <a:r>
              <a:rPr lang="tr-TR" dirty="0" err="1" smtClean="0"/>
              <a:t>Ketanserine</a:t>
            </a:r>
            <a:r>
              <a:rPr lang="tr-TR" dirty="0" smtClean="0"/>
              <a:t>, </a:t>
            </a:r>
            <a:r>
              <a:rPr lang="tr-TR" dirty="0" err="1" smtClean="0"/>
              <a:t>Mianserine</a:t>
            </a:r>
            <a:endParaRPr lang="tr-TR" dirty="0" smtClean="0"/>
          </a:p>
          <a:p>
            <a:r>
              <a:rPr lang="tr-TR" dirty="0" err="1" smtClean="0"/>
              <a:t>Other</a:t>
            </a:r>
            <a:endParaRPr lang="tr-TR" dirty="0" smtClean="0"/>
          </a:p>
          <a:p>
            <a:pPr lvl="1"/>
            <a:r>
              <a:rPr lang="tr-TR" dirty="0" err="1" smtClean="0"/>
              <a:t>Ether</a:t>
            </a:r>
            <a:r>
              <a:rPr lang="tr-TR" dirty="0" smtClean="0"/>
              <a:t>, </a:t>
            </a:r>
            <a:r>
              <a:rPr lang="tr-TR" dirty="0" err="1" smtClean="0"/>
              <a:t>Chloroform</a:t>
            </a:r>
            <a:r>
              <a:rPr lang="tr-TR" dirty="0" smtClean="0"/>
              <a:t>, </a:t>
            </a:r>
            <a:r>
              <a:rPr lang="tr-TR" dirty="0" err="1" smtClean="0"/>
              <a:t>alcohol</a:t>
            </a:r>
            <a:r>
              <a:rPr lang="tr-TR" dirty="0" smtClean="0"/>
              <a:t>, </a:t>
            </a:r>
            <a:r>
              <a:rPr lang="tr-TR" dirty="0" err="1" smtClean="0"/>
              <a:t>ammonia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6056017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Spasm</a:t>
            </a:r>
            <a:r>
              <a:rPr lang="tr-TR" dirty="0" smtClean="0"/>
              <a:t> </a:t>
            </a:r>
            <a:r>
              <a:rPr lang="tr-TR" dirty="0" err="1" smtClean="0"/>
              <a:t>relievers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Atropin (atropin, </a:t>
            </a:r>
            <a:r>
              <a:rPr lang="tr-TR" dirty="0" err="1" smtClean="0"/>
              <a:t>metanserlin</a:t>
            </a:r>
            <a:r>
              <a:rPr lang="tr-TR" dirty="0" smtClean="0"/>
              <a:t>, </a:t>
            </a:r>
            <a:r>
              <a:rPr lang="tr-TR" dirty="0" err="1" smtClean="0"/>
              <a:t>methylatropine</a:t>
            </a:r>
            <a:r>
              <a:rPr lang="tr-TR" dirty="0" smtClean="0"/>
              <a:t>, </a:t>
            </a:r>
            <a:r>
              <a:rPr lang="tr-TR" dirty="0" err="1" smtClean="0"/>
              <a:t>hyosine</a:t>
            </a:r>
            <a:r>
              <a:rPr lang="tr-TR" dirty="0" smtClean="0"/>
              <a:t>-N-</a:t>
            </a:r>
            <a:r>
              <a:rPr lang="tr-TR" dirty="0" err="1" smtClean="0"/>
              <a:t>buthylbromide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Opioids</a:t>
            </a:r>
            <a:r>
              <a:rPr lang="tr-TR" dirty="0" smtClean="0"/>
              <a:t> (</a:t>
            </a:r>
            <a:r>
              <a:rPr lang="tr-TR" dirty="0" err="1" smtClean="0"/>
              <a:t>meperidine</a:t>
            </a:r>
            <a:r>
              <a:rPr lang="tr-TR" dirty="0" smtClean="0"/>
              <a:t>, </a:t>
            </a:r>
            <a:r>
              <a:rPr lang="tr-TR" dirty="0" err="1" smtClean="0"/>
              <a:t>morphine</a:t>
            </a:r>
            <a:r>
              <a:rPr lang="tr-TR" dirty="0" smtClean="0"/>
              <a:t>, </a:t>
            </a:r>
            <a:r>
              <a:rPr lang="tr-TR" dirty="0" err="1" smtClean="0"/>
              <a:t>papaverine</a:t>
            </a:r>
            <a:r>
              <a:rPr lang="tr-TR" dirty="0" smtClean="0"/>
              <a:t>, </a:t>
            </a:r>
            <a:r>
              <a:rPr lang="tr-TR" dirty="0" err="1" smtClean="0"/>
              <a:t>pentazosine</a:t>
            </a:r>
            <a:r>
              <a:rPr lang="tr-TR" dirty="0" smtClean="0"/>
              <a:t>, </a:t>
            </a:r>
            <a:r>
              <a:rPr lang="tr-TR" dirty="0" err="1" smtClean="0"/>
              <a:t>oxymorphone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Neuroleptics</a:t>
            </a:r>
            <a:r>
              <a:rPr lang="tr-TR" dirty="0" smtClean="0"/>
              <a:t> (</a:t>
            </a:r>
            <a:r>
              <a:rPr lang="tr-TR" dirty="0" err="1" smtClean="0"/>
              <a:t>promazine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Smooth</a:t>
            </a:r>
            <a:r>
              <a:rPr lang="tr-TR" dirty="0" smtClean="0"/>
              <a:t> </a:t>
            </a:r>
            <a:r>
              <a:rPr lang="tr-TR" dirty="0" err="1" smtClean="0"/>
              <a:t>muscle</a:t>
            </a:r>
            <a:r>
              <a:rPr lang="tr-TR" dirty="0" smtClean="0"/>
              <a:t> </a:t>
            </a:r>
            <a:r>
              <a:rPr lang="tr-TR" dirty="0" err="1" smtClean="0"/>
              <a:t>direct</a:t>
            </a:r>
            <a:r>
              <a:rPr lang="tr-TR" dirty="0" smtClean="0"/>
              <a:t> </a:t>
            </a:r>
            <a:r>
              <a:rPr lang="tr-TR" dirty="0" err="1" smtClean="0"/>
              <a:t>acting</a:t>
            </a:r>
            <a:r>
              <a:rPr lang="tr-TR" dirty="0" smtClean="0"/>
              <a:t> </a:t>
            </a:r>
            <a:r>
              <a:rPr lang="tr-TR" dirty="0" err="1" smtClean="0"/>
              <a:t>relaxants</a:t>
            </a:r>
            <a:r>
              <a:rPr lang="tr-TR" dirty="0" smtClean="0"/>
              <a:t> (</a:t>
            </a:r>
            <a:r>
              <a:rPr lang="tr-TR" dirty="0" err="1" smtClean="0"/>
              <a:t>papaverine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Antinociceptives</a:t>
            </a:r>
            <a:r>
              <a:rPr lang="tr-TR" dirty="0" smtClean="0"/>
              <a:t> (</a:t>
            </a:r>
            <a:r>
              <a:rPr lang="tr-TR" dirty="0" err="1" smtClean="0"/>
              <a:t>flunixine</a:t>
            </a:r>
            <a:r>
              <a:rPr lang="tr-TR" dirty="0" smtClean="0"/>
              <a:t>, </a:t>
            </a:r>
            <a:r>
              <a:rPr lang="tr-TR" dirty="0" err="1" smtClean="0"/>
              <a:t>xylasine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48542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Esophageal</a:t>
            </a:r>
            <a:r>
              <a:rPr lang="tr-TR" b="1" dirty="0"/>
              <a:t> </a:t>
            </a:r>
            <a:r>
              <a:rPr lang="tr-TR" b="1" dirty="0" err="1"/>
              <a:t>Obstruction</a:t>
            </a: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Esophageal obstruction (choke) occurs when the esophagus is obstructed by food or foreign </a:t>
            </a:r>
            <a:r>
              <a:rPr lang="en-US" dirty="0" smtClean="0"/>
              <a:t>object</a:t>
            </a:r>
            <a:endParaRPr lang="tr-TR" dirty="0" smtClean="0"/>
          </a:p>
          <a:p>
            <a:r>
              <a:rPr lang="tr-TR" dirty="0" err="1" smtClean="0"/>
              <a:t>Parasympatomimetics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contraindicated</a:t>
            </a:r>
            <a:r>
              <a:rPr lang="tr-TR" dirty="0" smtClean="0"/>
              <a:t> since 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increase</a:t>
            </a:r>
            <a:r>
              <a:rPr lang="tr-TR" dirty="0" smtClean="0"/>
              <a:t> </a:t>
            </a:r>
            <a:r>
              <a:rPr lang="tr-TR" dirty="0" err="1" smtClean="0"/>
              <a:t>spasms</a:t>
            </a:r>
            <a:endParaRPr lang="tr-TR" dirty="0" smtClean="0"/>
          </a:p>
          <a:p>
            <a:r>
              <a:rPr lang="tr-TR" dirty="0" err="1" smtClean="0"/>
              <a:t>Seratonine</a:t>
            </a:r>
            <a:r>
              <a:rPr lang="tr-TR" dirty="0" smtClean="0"/>
              <a:t> </a:t>
            </a:r>
            <a:r>
              <a:rPr lang="tr-TR" dirty="0" err="1" smtClean="0"/>
              <a:t>receptor</a:t>
            </a:r>
            <a:r>
              <a:rPr lang="tr-TR" dirty="0" smtClean="0"/>
              <a:t> </a:t>
            </a:r>
            <a:r>
              <a:rPr lang="tr-TR" dirty="0" err="1" smtClean="0"/>
              <a:t>blockers</a:t>
            </a:r>
            <a:r>
              <a:rPr lang="tr-TR" dirty="0" smtClean="0"/>
              <a:t> (</a:t>
            </a:r>
            <a:r>
              <a:rPr lang="tr-TR" dirty="0" err="1" smtClean="0"/>
              <a:t>ketanserine</a:t>
            </a:r>
            <a:r>
              <a:rPr lang="tr-TR" dirty="0" smtClean="0"/>
              <a:t>, </a:t>
            </a:r>
            <a:r>
              <a:rPr lang="tr-TR" dirty="0" err="1" smtClean="0"/>
              <a:t>ritanserine</a:t>
            </a:r>
            <a:r>
              <a:rPr lang="tr-TR" dirty="0" smtClean="0"/>
              <a:t>- 5HT2)</a:t>
            </a:r>
          </a:p>
          <a:p>
            <a:r>
              <a:rPr lang="tr-TR" dirty="0" err="1" smtClean="0"/>
              <a:t>Neuroleptics</a:t>
            </a:r>
            <a:endParaRPr lang="tr-TR" dirty="0" smtClean="0"/>
          </a:p>
          <a:p>
            <a:r>
              <a:rPr lang="en-US" dirty="0"/>
              <a:t>Specific spasmolytic </a:t>
            </a:r>
            <a:r>
              <a:rPr lang="en-US" dirty="0" smtClean="0"/>
              <a:t>drugs</a:t>
            </a:r>
            <a:r>
              <a:rPr lang="tr-TR" dirty="0" smtClean="0"/>
              <a:t>: </a:t>
            </a:r>
            <a:r>
              <a:rPr lang="en-US" dirty="0" err="1" smtClean="0"/>
              <a:t>acepromazine</a:t>
            </a:r>
            <a:r>
              <a:rPr lang="en-US" dirty="0" smtClean="0"/>
              <a:t> </a:t>
            </a:r>
            <a:r>
              <a:rPr lang="en-US" dirty="0"/>
              <a:t>may be used (0.05–0.1 mg/kg, IV, IM, or SC in cattle). </a:t>
            </a:r>
            <a:r>
              <a:rPr lang="tr-TR" dirty="0" smtClean="0"/>
              <a:t>L</a:t>
            </a:r>
            <a:r>
              <a:rPr lang="en-US" dirty="0" smtClean="0"/>
              <a:t>ow </a:t>
            </a:r>
            <a:r>
              <a:rPr lang="en-US" dirty="0"/>
              <a:t>dose of </a:t>
            </a:r>
            <a:r>
              <a:rPr lang="en-US" dirty="0" err="1"/>
              <a:t>xylazine</a:t>
            </a:r>
            <a:r>
              <a:rPr lang="en-US" dirty="0"/>
              <a:t> (0.05 mg/kg, IM in cattle) or </a:t>
            </a:r>
            <a:r>
              <a:rPr lang="en-US" dirty="0" err="1"/>
              <a:t>detomidine</a:t>
            </a:r>
            <a:r>
              <a:rPr lang="en-US" dirty="0"/>
              <a:t> (0.02–0.05 mg/kg, IM in cattle) 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6263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Stimulation of acid secretion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</a:t>
            </a:r>
            <a:r>
              <a:rPr lang="en-US" dirty="0" err="1" smtClean="0"/>
              <a:t>ranslocation</a:t>
            </a:r>
            <a:r>
              <a:rPr lang="en-US" dirty="0" smtClean="0"/>
              <a:t> </a:t>
            </a:r>
            <a:r>
              <a:rPr lang="tr-TR" dirty="0" smtClean="0"/>
              <a:t>- </a:t>
            </a:r>
            <a:r>
              <a:rPr lang="en-US" dirty="0" smtClean="0"/>
              <a:t>H</a:t>
            </a:r>
            <a:r>
              <a:rPr lang="en-US" dirty="0"/>
              <a:t>+/K+-</a:t>
            </a:r>
            <a:r>
              <a:rPr lang="en-US" dirty="0" err="1"/>
              <a:t>ATPases</a:t>
            </a:r>
            <a:r>
              <a:rPr lang="en-US" dirty="0"/>
              <a:t> </a:t>
            </a:r>
            <a:r>
              <a:rPr lang="tr-TR" dirty="0" smtClean="0"/>
              <a:t>- </a:t>
            </a:r>
            <a:r>
              <a:rPr lang="en-US" dirty="0" smtClean="0"/>
              <a:t>apical </a:t>
            </a:r>
            <a:r>
              <a:rPr lang="en-US" dirty="0"/>
              <a:t>membrane of the parietal cell. </a:t>
            </a:r>
            <a:endParaRPr lang="tr-TR" dirty="0" smtClean="0"/>
          </a:p>
          <a:p>
            <a:r>
              <a:rPr lang="tr-TR" dirty="0" smtClean="0"/>
              <a:t>R</a:t>
            </a:r>
            <a:r>
              <a:rPr lang="en-US" dirty="0" err="1" smtClean="0"/>
              <a:t>est</a:t>
            </a:r>
            <a:r>
              <a:rPr lang="en-US" dirty="0" smtClean="0"/>
              <a:t> (</a:t>
            </a:r>
            <a:r>
              <a:rPr lang="en-US" dirty="0"/>
              <a:t>not stimulated</a:t>
            </a:r>
            <a:r>
              <a:rPr lang="en-US" dirty="0" smtClean="0"/>
              <a:t>)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H+/K+-</a:t>
            </a:r>
            <a:r>
              <a:rPr lang="en-US" dirty="0" err="1"/>
              <a:t>ATPases</a:t>
            </a:r>
            <a:r>
              <a:rPr lang="en-US" dirty="0"/>
              <a:t> </a:t>
            </a:r>
            <a:r>
              <a:rPr lang="tr-TR" dirty="0" smtClean="0"/>
              <a:t>- </a:t>
            </a:r>
            <a:r>
              <a:rPr lang="en-US" dirty="0" smtClean="0"/>
              <a:t>vesicles </a:t>
            </a:r>
            <a:r>
              <a:rPr lang="en-US" dirty="0"/>
              <a:t>inside the cell. </a:t>
            </a:r>
            <a:endParaRPr lang="tr-TR" dirty="0" smtClean="0"/>
          </a:p>
          <a:p>
            <a:r>
              <a:rPr lang="tr-TR" dirty="0" smtClean="0"/>
              <a:t>S</a:t>
            </a:r>
            <a:r>
              <a:rPr lang="en-US" dirty="0" err="1" smtClean="0"/>
              <a:t>timulated</a:t>
            </a:r>
            <a:r>
              <a:rPr lang="tr-TR" dirty="0" smtClean="0"/>
              <a:t>- </a:t>
            </a:r>
            <a:r>
              <a:rPr lang="en-US" dirty="0" smtClean="0"/>
              <a:t>vesicles </a:t>
            </a:r>
            <a:r>
              <a:rPr lang="en-US" dirty="0"/>
              <a:t>fuse with the plasma </a:t>
            </a:r>
            <a:r>
              <a:rPr lang="en-US" dirty="0" smtClean="0"/>
              <a:t>membrane</a:t>
            </a:r>
            <a:r>
              <a:rPr lang="tr-TR" dirty="0" smtClean="0"/>
              <a:t>- </a:t>
            </a:r>
            <a:r>
              <a:rPr lang="tr-TR" dirty="0" err="1" smtClean="0"/>
              <a:t>increase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surface area of the plasma membrane </a:t>
            </a:r>
            <a:r>
              <a:rPr lang="tr-TR" dirty="0" smtClean="0"/>
              <a:t>+ </a:t>
            </a:r>
            <a:r>
              <a:rPr lang="en-US" dirty="0" smtClean="0"/>
              <a:t>number </a:t>
            </a:r>
            <a:r>
              <a:rPr lang="en-US" dirty="0"/>
              <a:t>of proton pumps in the membrane.</a:t>
            </a:r>
          </a:p>
          <a:p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R</a:t>
            </a:r>
            <a:r>
              <a:rPr lang="en-US" dirty="0" err="1" smtClean="0"/>
              <a:t>egulatory</a:t>
            </a:r>
            <a:r>
              <a:rPr lang="en-US" dirty="0" smtClean="0"/>
              <a:t> </a:t>
            </a:r>
            <a:r>
              <a:rPr lang="en-US" dirty="0"/>
              <a:t>molecules </a:t>
            </a:r>
            <a:endParaRPr lang="tr-TR" dirty="0" smtClean="0"/>
          </a:p>
          <a:p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en-US" dirty="0" err="1" smtClean="0"/>
              <a:t>stimulat</a:t>
            </a:r>
            <a:r>
              <a:rPr lang="tr-TR" dirty="0" err="1" smtClean="0"/>
              <a:t>ion</a:t>
            </a:r>
            <a:r>
              <a:rPr lang="tr-TR" dirty="0" smtClean="0"/>
              <a:t> of</a:t>
            </a:r>
            <a:r>
              <a:rPr lang="en-US" dirty="0" smtClean="0"/>
              <a:t> </a:t>
            </a:r>
            <a:r>
              <a:rPr lang="en-US" dirty="0"/>
              <a:t>acid secretion </a:t>
            </a:r>
            <a:r>
              <a:rPr lang="tr-TR" dirty="0" smtClean="0"/>
              <a:t>= </a:t>
            </a:r>
            <a:r>
              <a:rPr lang="en-US" dirty="0" smtClean="0"/>
              <a:t>acetylcholine</a:t>
            </a:r>
            <a:r>
              <a:rPr lang="en-US" dirty="0"/>
              <a:t>, histamine, </a:t>
            </a:r>
            <a:r>
              <a:rPr lang="en-US" dirty="0" smtClean="0"/>
              <a:t>gastrin</a:t>
            </a:r>
            <a:endParaRPr lang="tr-TR" dirty="0" smtClean="0"/>
          </a:p>
          <a:p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inhibition</a:t>
            </a:r>
            <a:r>
              <a:rPr lang="tr-TR" dirty="0" smtClean="0"/>
              <a:t>= </a:t>
            </a:r>
            <a:r>
              <a:rPr lang="en-US" dirty="0" smtClean="0"/>
              <a:t>somatostatin. 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4038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Stimulation of acid secretion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AcH</a:t>
            </a:r>
            <a:r>
              <a:rPr lang="tr-TR" dirty="0" smtClean="0"/>
              <a:t>- </a:t>
            </a:r>
            <a:r>
              <a:rPr lang="tr-TR" dirty="0" err="1" smtClean="0"/>
              <a:t>neurotransmitter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enteric neurons. </a:t>
            </a:r>
            <a:endParaRPr lang="tr-TR" dirty="0" smtClean="0"/>
          </a:p>
          <a:p>
            <a:r>
              <a:rPr lang="en-US" dirty="0" smtClean="0"/>
              <a:t>Histamine </a:t>
            </a:r>
            <a:r>
              <a:rPr lang="tr-TR" dirty="0"/>
              <a:t>-</a:t>
            </a:r>
            <a:r>
              <a:rPr lang="en-US" dirty="0" smtClean="0"/>
              <a:t> </a:t>
            </a:r>
            <a:r>
              <a:rPr lang="en-US" dirty="0"/>
              <a:t>paracrine </a:t>
            </a:r>
            <a:r>
              <a:rPr lang="tr-TR" dirty="0" smtClean="0"/>
              <a:t>- </a:t>
            </a:r>
            <a:r>
              <a:rPr lang="en-US" dirty="0" smtClean="0"/>
              <a:t>released </a:t>
            </a:r>
            <a:r>
              <a:rPr lang="en-US" dirty="0"/>
              <a:t>from </a:t>
            </a:r>
            <a:r>
              <a:rPr lang="en-US" dirty="0" err="1" smtClean="0"/>
              <a:t>enterochromaffin</a:t>
            </a:r>
            <a:r>
              <a:rPr lang="en-US" dirty="0" smtClean="0"/>
              <a:t>-like </a:t>
            </a:r>
            <a:r>
              <a:rPr lang="en-US" dirty="0"/>
              <a:t>cells. </a:t>
            </a:r>
            <a:endParaRPr lang="tr-TR" dirty="0" smtClean="0"/>
          </a:p>
          <a:p>
            <a:r>
              <a:rPr lang="en-US" dirty="0" smtClean="0"/>
              <a:t>Gastrin 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hormone 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released by G </a:t>
            </a:r>
            <a:r>
              <a:rPr lang="en-US" dirty="0" smtClean="0"/>
              <a:t>cells</a:t>
            </a:r>
            <a:r>
              <a:rPr lang="tr-TR" dirty="0" smtClean="0"/>
              <a:t> (</a:t>
            </a:r>
            <a:r>
              <a:rPr lang="en-US" dirty="0" smtClean="0"/>
              <a:t>endocrine </a:t>
            </a:r>
            <a:r>
              <a:rPr lang="en-US" dirty="0"/>
              <a:t>cells that are located in the gastric </a:t>
            </a:r>
            <a:r>
              <a:rPr lang="en-US" dirty="0" smtClean="0"/>
              <a:t>epithelium</a:t>
            </a:r>
            <a:r>
              <a:rPr lang="tr-TR" dirty="0" smtClean="0"/>
              <a:t>)</a:t>
            </a:r>
            <a:r>
              <a:rPr lang="en-US" dirty="0" smtClean="0"/>
              <a:t>. </a:t>
            </a:r>
            <a:endParaRPr lang="tr-TR" dirty="0" smtClean="0"/>
          </a:p>
          <a:p>
            <a:r>
              <a:rPr lang="en-US" dirty="0" smtClean="0"/>
              <a:t>Somatostatin 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endocrine cells of the gastric </a:t>
            </a:r>
            <a:r>
              <a:rPr lang="en-US" dirty="0" smtClean="0"/>
              <a:t>epithelium</a:t>
            </a:r>
            <a:r>
              <a:rPr lang="tr-TR" dirty="0" smtClean="0"/>
              <a:t> (</a:t>
            </a:r>
            <a:r>
              <a:rPr lang="en-US" dirty="0" smtClean="0"/>
              <a:t>act </a:t>
            </a:r>
            <a:r>
              <a:rPr lang="en-US" dirty="0"/>
              <a:t>as either a paracrine or a </a:t>
            </a:r>
            <a:r>
              <a:rPr lang="en-US" dirty="0" smtClean="0"/>
              <a:t>hormone</a:t>
            </a:r>
            <a:r>
              <a:rPr lang="tr-TR" dirty="0" smtClean="0"/>
              <a:t>)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43202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Stimulation of acid secretion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4811" y="1379608"/>
            <a:ext cx="8111697" cy="5243371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65696" y="6403904"/>
            <a:ext cx="809625" cy="219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9208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20192</TotalTime>
  <Words>2641</Words>
  <Application>Microsoft Office PowerPoint</Application>
  <PresentationFormat>Geniş ekran</PresentationFormat>
  <Paragraphs>447</Paragraphs>
  <Slides>51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51</vt:i4>
      </vt:variant>
    </vt:vector>
  </HeadingPairs>
  <TitlesOfParts>
    <vt:vector size="55" baseType="lpstr">
      <vt:lpstr>Arial</vt:lpstr>
      <vt:lpstr>Calibri</vt:lpstr>
      <vt:lpstr>Calibri Light</vt:lpstr>
      <vt:lpstr>Office Teması</vt:lpstr>
      <vt:lpstr>Week-3 Pharmacotherapeutics of the Digestive System</vt:lpstr>
      <vt:lpstr>Salivary stimulants </vt:lpstr>
      <vt:lpstr>Salivary deppressants</vt:lpstr>
      <vt:lpstr>Appetite</vt:lpstr>
      <vt:lpstr>PowerPoint Sunusu</vt:lpstr>
      <vt:lpstr>Esophageal Obstruction </vt:lpstr>
      <vt:lpstr>Stimulation of acid secretion</vt:lpstr>
      <vt:lpstr>Stimulation of acid secretion</vt:lpstr>
      <vt:lpstr>Stimulation of acid secretion</vt:lpstr>
      <vt:lpstr>H2 antagonists- H2RA- H2 blockers</vt:lpstr>
      <vt:lpstr>H2 antagonists- H2RA- H2 blockers</vt:lpstr>
      <vt:lpstr>Proton Pump Inhibitors</vt:lpstr>
      <vt:lpstr>Proton Pump Inhibitors</vt:lpstr>
      <vt:lpstr>Proton Pump Inhibitors</vt:lpstr>
      <vt:lpstr>PG Analogues</vt:lpstr>
      <vt:lpstr>Misoprostol</vt:lpstr>
      <vt:lpstr>Antiacids</vt:lpstr>
      <vt:lpstr>Antiacids</vt:lpstr>
      <vt:lpstr>Helicobacter pylori- Combo treat</vt:lpstr>
      <vt:lpstr>Sucralfate</vt:lpstr>
      <vt:lpstr>Ruminotorics</vt:lpstr>
      <vt:lpstr>Antifoaming Agents</vt:lpstr>
      <vt:lpstr>Ruminoreticular Acidifying Agents</vt:lpstr>
      <vt:lpstr>Ruminoreticular Antacids</vt:lpstr>
      <vt:lpstr>Modulators of Ruminoreticular Motility</vt:lpstr>
      <vt:lpstr>Emetics</vt:lpstr>
      <vt:lpstr>Do not induce emesis</vt:lpstr>
      <vt:lpstr>Antiemetics</vt:lpstr>
      <vt:lpstr>Antiemetics</vt:lpstr>
      <vt:lpstr>Antiemetic</vt:lpstr>
      <vt:lpstr>Motion sickness</vt:lpstr>
      <vt:lpstr>Digestives</vt:lpstr>
      <vt:lpstr>Prokinetics (gastroprokinetic agent, gastrokinetic)</vt:lpstr>
      <vt:lpstr>Prokinetics</vt:lpstr>
      <vt:lpstr>Metochlopromide</vt:lpstr>
      <vt:lpstr>Cisapride</vt:lpstr>
      <vt:lpstr>Domperidone</vt:lpstr>
      <vt:lpstr>PowerPoint Sunusu</vt:lpstr>
      <vt:lpstr>PowerPoint Sunusu</vt:lpstr>
      <vt:lpstr>Diarrheal drugs</vt:lpstr>
      <vt:lpstr>Diarrheal drugs</vt:lpstr>
      <vt:lpstr>Cathartics and laxatives</vt:lpstr>
      <vt:lpstr>Cathartics</vt:lpstr>
      <vt:lpstr>Laxatives</vt:lpstr>
      <vt:lpstr>PowerPoint Sunusu</vt:lpstr>
      <vt:lpstr>Fecal softeners (Surfactants)</vt:lpstr>
      <vt:lpstr>Antidiarrheals</vt:lpstr>
      <vt:lpstr>Antidiarhheals</vt:lpstr>
      <vt:lpstr>Adsorbants</vt:lpstr>
      <vt:lpstr>Carminatives</vt:lpstr>
      <vt:lpstr>Spasm relievers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Week-3 Pharmacotherapeutics of the Digestive System</dc:title>
  <dc:creator>begüm yurdakök</dc:creator>
  <cp:lastModifiedBy>begüm yurdakök</cp:lastModifiedBy>
  <cp:revision>35</cp:revision>
  <dcterms:created xsi:type="dcterms:W3CDTF">2018-02-15T19:14:45Z</dcterms:created>
  <dcterms:modified xsi:type="dcterms:W3CDTF">2018-03-06T07:51:31Z</dcterms:modified>
</cp:coreProperties>
</file>