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95" r:id="rId4"/>
    <p:sldId id="296" r:id="rId5"/>
    <p:sldId id="297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79" autoAdjust="0"/>
    <p:restoredTop sz="94660"/>
  </p:normalViewPr>
  <p:slideViewPr>
    <p:cSldViewPr>
      <p:cViewPr varScale="1">
        <p:scale>
          <a:sx n="66" d="100"/>
          <a:sy n="66" d="100"/>
        </p:scale>
        <p:origin x="1312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23C565-F6BB-4F42-8E95-4790F5B9E375}" type="datetimeFigureOut">
              <a:rPr lang="tr-TR" smtClean="0"/>
              <a:pPr/>
              <a:t>4.12.2019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9ED1EF-6818-4705-9CDF-60C5D763D885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799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C9ED1EF-6818-4705-9CDF-60C5D763D885}" type="slidenum">
              <a:rPr lang="tr-TR" smtClean="0"/>
              <a:pPr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37933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03CE3403-E2B5-4E8A-89D8-A2C3643C3380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6FD9AE-622D-4D6E-B1FA-FF86DCF8EC8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E7825-6EB5-4069-AE4D-CD6FFECBD5A8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59553-24D1-43E6-A105-C5B7D4915F5D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EF120-8076-4A7A-B793-2274FBA28191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94B68B-BF11-44FC-994F-5C1FD159CE2B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3CC4FA-4925-4400-B613-A21B29FA01B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61596D-A42C-4123-A2C9-1AA75A8A164E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FB0925-351C-415F-AE54-F89DB471B483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271209-091D-4FEB-A8CD-380AAC3CD9EC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B83C6-5B46-4D44-83C2-F3FA9C4C41C5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7C9E0A-1FB2-4327-A4E0-FE2C9CA9BF1A}" type="datetime1">
              <a:rPr lang="en-US" smtClean="0"/>
              <a:pPr/>
              <a:t>12/4/2019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COM332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522520"/>
          </a:xfrm>
        </p:spPr>
        <p:txBody>
          <a:bodyPr>
            <a:normAutofit/>
          </a:bodyPr>
          <a:lstStyle/>
          <a:p>
            <a:r>
              <a:rPr lang="en-US" dirty="0" smtClean="0"/>
              <a:t>Chapter </a:t>
            </a:r>
            <a:r>
              <a:rPr lang="tr-TR" dirty="0" smtClean="0"/>
              <a:t>1: Introduction</a:t>
            </a:r>
          </a:p>
          <a:p>
            <a:r>
              <a:rPr lang="tr-TR" b="1" smtClean="0"/>
              <a:t>(PART 2)</a:t>
            </a:r>
            <a:endParaRPr lang="en-US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5257800" y="5486400"/>
            <a:ext cx="2877312" cy="598691"/>
          </a:xfrm>
        </p:spPr>
        <p:txBody>
          <a:bodyPr>
            <a:normAutofit lnSpcReduction="10000"/>
          </a:bodyPr>
          <a:lstStyle/>
          <a:p>
            <a:r>
              <a:rPr lang="tr-TR" b="1" dirty="0" smtClean="0">
                <a:solidFill>
                  <a:schemeClr val="tx1"/>
                </a:solidFill>
              </a:rPr>
              <a:t>Computer Networking: A Top Down Approach 6th Edition</a:t>
            </a:r>
          </a:p>
          <a:p>
            <a:r>
              <a:rPr lang="tr-TR" b="1" dirty="0" smtClean="0">
                <a:solidFill>
                  <a:schemeClr val="tx1"/>
                </a:solidFill>
              </a:rPr>
              <a:t>Jim Kurose, Keith Ross</a:t>
            </a:r>
            <a:endParaRPr lang="en-US" dirty="0" smtClean="0">
              <a:solidFill>
                <a:schemeClr val="tx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531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Protocol Layers, Service Models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So far, we discussed many concepts like hosts, routers, links, applications and protocols.</a:t>
            </a:r>
          </a:p>
          <a:p>
            <a:r>
              <a:rPr lang="tr-TR" b="1" dirty="0" smtClean="0"/>
              <a:t>We need an organizing structure of network.</a:t>
            </a:r>
          </a:p>
          <a:p>
            <a:r>
              <a:rPr lang="tr-TR" b="1" dirty="0" smtClean="0"/>
              <a:t>We need to deal with complex network system.</a:t>
            </a:r>
          </a:p>
          <a:p>
            <a:r>
              <a:rPr lang="tr-TR" b="1" dirty="0" smtClean="0"/>
              <a:t>Layering is used to identify the relationship of complex systems’ pieces</a:t>
            </a:r>
          </a:p>
          <a:p>
            <a:r>
              <a:rPr lang="tr-TR" b="1" dirty="0" smtClean="0"/>
              <a:t>It also provide modularizaiton that makes maintenance and updating of system easier.</a:t>
            </a:r>
          </a:p>
          <a:p>
            <a:r>
              <a:rPr lang="tr-TR" b="1" dirty="0" smtClean="0"/>
              <a:t>The modifications on one layer should not affect the functionality on other layers.</a:t>
            </a:r>
            <a:endParaRPr lang="tr-TR" b="1" dirty="0"/>
          </a:p>
          <a:p>
            <a:pPr marL="68580" indent="0">
              <a:buNone/>
            </a:pPr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892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Protocol Layers, Service Models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Internet Protocol Stack</a:t>
            </a:r>
          </a:p>
          <a:p>
            <a:pPr lvl="1"/>
            <a:r>
              <a:rPr lang="tr-TR" b="1" dirty="0" smtClean="0"/>
              <a:t>Application Layer</a:t>
            </a:r>
          </a:p>
          <a:p>
            <a:pPr lvl="2"/>
            <a:r>
              <a:rPr lang="tr-TR" b="1" dirty="0" smtClean="0"/>
              <a:t>FTP, SMTP, HTTP</a:t>
            </a:r>
          </a:p>
          <a:p>
            <a:pPr lvl="1"/>
            <a:r>
              <a:rPr lang="tr-TR" b="1" dirty="0" smtClean="0"/>
              <a:t>Transport Layer</a:t>
            </a:r>
          </a:p>
          <a:p>
            <a:pPr lvl="2"/>
            <a:r>
              <a:rPr lang="tr-TR" b="1" dirty="0" smtClean="0"/>
              <a:t>TCP, UDP</a:t>
            </a:r>
          </a:p>
          <a:p>
            <a:pPr lvl="1"/>
            <a:r>
              <a:rPr lang="tr-TR" b="1" dirty="0" smtClean="0"/>
              <a:t>Network Layer</a:t>
            </a:r>
          </a:p>
          <a:p>
            <a:pPr lvl="2"/>
            <a:r>
              <a:rPr lang="tr-TR" b="1" dirty="0" smtClean="0"/>
              <a:t>IP, routing protocols</a:t>
            </a:r>
          </a:p>
          <a:p>
            <a:pPr lvl="1"/>
            <a:r>
              <a:rPr lang="tr-TR" b="1" dirty="0" smtClean="0"/>
              <a:t>Data Link Layer</a:t>
            </a:r>
          </a:p>
          <a:p>
            <a:pPr lvl="2"/>
            <a:r>
              <a:rPr lang="tr-TR" b="1" dirty="0" smtClean="0"/>
              <a:t>Ethernet, 802.111, PPP</a:t>
            </a:r>
          </a:p>
          <a:p>
            <a:pPr lvl="1"/>
            <a:r>
              <a:rPr lang="tr-TR" b="1" dirty="0" smtClean="0"/>
              <a:t>Physical Layer</a:t>
            </a:r>
          </a:p>
          <a:p>
            <a:pPr lvl="2"/>
            <a:r>
              <a:rPr lang="tr-TR" b="1" dirty="0" smtClean="0"/>
              <a:t>Bits on the wire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496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Protocol Layers, Service Models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ISO/OSI Reference Model</a:t>
            </a:r>
          </a:p>
          <a:p>
            <a:pPr lvl="1"/>
            <a:r>
              <a:rPr lang="tr-TR" b="1" dirty="0" smtClean="0"/>
              <a:t>Application</a:t>
            </a:r>
          </a:p>
          <a:p>
            <a:pPr lvl="1"/>
            <a:r>
              <a:rPr lang="tr-TR" b="1" dirty="0" smtClean="0"/>
              <a:t>Presentation</a:t>
            </a:r>
          </a:p>
          <a:p>
            <a:pPr lvl="1"/>
            <a:r>
              <a:rPr lang="tr-TR" b="1" dirty="0" smtClean="0"/>
              <a:t>Session</a:t>
            </a:r>
          </a:p>
          <a:p>
            <a:pPr lvl="1"/>
            <a:r>
              <a:rPr lang="tr-TR" b="1" dirty="0" smtClean="0"/>
              <a:t>Transport</a:t>
            </a:r>
          </a:p>
          <a:p>
            <a:pPr lvl="1"/>
            <a:r>
              <a:rPr lang="tr-TR" b="1" dirty="0" smtClean="0"/>
              <a:t>Network</a:t>
            </a:r>
          </a:p>
          <a:p>
            <a:pPr lvl="1"/>
            <a:r>
              <a:rPr lang="tr-TR" b="1" dirty="0" smtClean="0"/>
              <a:t>Link</a:t>
            </a:r>
          </a:p>
          <a:p>
            <a:pPr lvl="1"/>
            <a:r>
              <a:rPr lang="tr-TR" b="1" dirty="0" smtClean="0"/>
              <a:t>Physical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3314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Bad guys can attack computer networks</a:t>
            </a:r>
          </a:p>
          <a:p>
            <a:pPr lvl="1"/>
            <a:r>
              <a:rPr lang="tr-TR" b="1" dirty="0" smtClean="0"/>
              <a:t>How we can defend networks against attacks</a:t>
            </a:r>
          </a:p>
          <a:p>
            <a:pPr lvl="1"/>
            <a:r>
              <a:rPr lang="tr-TR" b="1" dirty="0" smtClean="0"/>
              <a:t>How we can design architectures</a:t>
            </a:r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5317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Malware can get in host from</a:t>
            </a:r>
          </a:p>
          <a:p>
            <a:pPr lvl="2"/>
            <a:r>
              <a:rPr lang="tr-TR" b="1" dirty="0" smtClean="0"/>
              <a:t>Virus: Self-replicating infection. Executing object is mandatory.</a:t>
            </a:r>
          </a:p>
          <a:p>
            <a:pPr lvl="2"/>
            <a:r>
              <a:rPr lang="tr-TR" b="1" dirty="0" smtClean="0"/>
              <a:t>Worm: Self-replicating infection. Passively receiving object is sufficient.</a:t>
            </a:r>
          </a:p>
          <a:p>
            <a:pPr lvl="1"/>
            <a:r>
              <a:rPr lang="tr-TR" b="1" dirty="0" smtClean="0"/>
              <a:t>Spyware malware can record keystrokes, web sites visited.</a:t>
            </a:r>
          </a:p>
          <a:p>
            <a:pPr lvl="1"/>
            <a:r>
              <a:rPr lang="tr-TR" b="1" dirty="0" smtClean="0"/>
              <a:t>Infected host can be enrolled in botnet. Used for DDoS  attacks.</a:t>
            </a:r>
            <a:endParaRPr lang="tr-TR" b="1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518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/>
              <a:t>Network Security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Denial of Service (DoS): Using bogus traffic, resources are made unavailable.</a:t>
            </a:r>
          </a:p>
          <a:p>
            <a:pPr lvl="2"/>
            <a:r>
              <a:rPr lang="tr-TR" b="1" dirty="0" smtClean="0"/>
              <a:t>Selection of target</a:t>
            </a:r>
          </a:p>
          <a:p>
            <a:pPr lvl="2"/>
            <a:r>
              <a:rPr lang="tr-TR" b="1" dirty="0" smtClean="0"/>
              <a:t>Breaking into hosts around the network</a:t>
            </a:r>
          </a:p>
          <a:p>
            <a:pPr lvl="2"/>
            <a:r>
              <a:rPr lang="tr-TR" b="1" dirty="0" smtClean="0"/>
              <a:t>Sending packets to target from compromised hosts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7566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/>
              <a:t>Network Security</a:t>
            </a:r>
            <a:endParaRPr lang="tr-TR" sz="2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Network Security</a:t>
            </a:r>
          </a:p>
          <a:p>
            <a:pPr lvl="1"/>
            <a:r>
              <a:rPr lang="tr-TR" b="1" dirty="0" smtClean="0"/>
              <a:t>Packet Sniffing</a:t>
            </a:r>
          </a:p>
          <a:p>
            <a:pPr lvl="2"/>
            <a:r>
              <a:rPr lang="tr-TR" b="1" dirty="0" smtClean="0"/>
              <a:t>Packet sniffer reads/records all packets passing by.</a:t>
            </a:r>
          </a:p>
          <a:p>
            <a:pPr lvl="1"/>
            <a:r>
              <a:rPr lang="tr-TR" b="1" dirty="0" smtClean="0"/>
              <a:t>IP Spoofing</a:t>
            </a:r>
          </a:p>
          <a:p>
            <a:pPr lvl="2"/>
            <a:r>
              <a:rPr lang="tr-TR" b="1" dirty="0" smtClean="0"/>
              <a:t>Sending packets with false source address.</a:t>
            </a:r>
          </a:p>
          <a:p>
            <a:pPr lvl="2"/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660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043492" y="990600"/>
            <a:ext cx="7186108" cy="5105399"/>
          </a:xfrm>
        </p:spPr>
        <p:txBody>
          <a:bodyPr/>
          <a:lstStyle/>
          <a:p>
            <a:r>
              <a:rPr lang="tr-TR" sz="1900" b="1" dirty="0" smtClean="0">
                <a:solidFill>
                  <a:srgbClr val="3E3D2D"/>
                </a:solidFill>
              </a:rPr>
              <a:t>Delay</a:t>
            </a:r>
            <a:r>
              <a:rPr lang="tr-TR" sz="1900" b="1" dirty="0" smtClean="0">
                <a:solidFill>
                  <a:srgbClr val="3E3D2D"/>
                </a:solidFill>
              </a:rPr>
              <a:t>, loss, throughput in networks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Protocol layers, service models</a:t>
            </a:r>
          </a:p>
          <a:p>
            <a:r>
              <a:rPr lang="tr-TR" sz="1900" b="1" dirty="0" smtClean="0">
                <a:solidFill>
                  <a:srgbClr val="3E3D2D"/>
                </a:solidFill>
              </a:rPr>
              <a:t>Security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>
          <a:xfrm>
            <a:off x="4641448" y="5715000"/>
            <a:ext cx="3502152" cy="50228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Outline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If the packet arrival rate at router exceeds output link transmission rate, packets are stored at buffer. Queueing delay takes place.</a:t>
            </a:r>
          </a:p>
          <a:p>
            <a:r>
              <a:rPr lang="tr-TR" b="1" dirty="0" smtClean="0"/>
              <a:t>If there are no free buffers, packets dropped (loss) and need to be resend using reliable data transfer protocols.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183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Actually there are four types of delays</a:t>
            </a:r>
            <a:endParaRPr lang="tr-TR" b="1" dirty="0"/>
          </a:p>
          <a:p>
            <a:r>
              <a:rPr lang="tr-TR" b="1" dirty="0"/>
              <a:t>d</a:t>
            </a:r>
            <a:r>
              <a:rPr lang="tr-TR" b="1" baseline="-25000" dirty="0" smtClean="0"/>
              <a:t>p</a:t>
            </a:r>
            <a:r>
              <a:rPr lang="tr-TR" b="1" dirty="0" smtClean="0"/>
              <a:t>= nodal processing delay</a:t>
            </a:r>
            <a:endParaRPr lang="tr-TR" b="1" dirty="0"/>
          </a:p>
          <a:p>
            <a:pPr lvl="1"/>
            <a:r>
              <a:rPr lang="tr-TR" b="1" dirty="0" smtClean="0"/>
              <a:t>The delay for checking bit errors and determining output link</a:t>
            </a:r>
          </a:p>
          <a:p>
            <a:pPr lvl="1"/>
            <a:r>
              <a:rPr lang="tr-TR" b="1" dirty="0" smtClean="0"/>
              <a:t>Normally it is less than msec.</a:t>
            </a:r>
          </a:p>
          <a:p>
            <a:r>
              <a:rPr lang="tr-TR" b="1" dirty="0" smtClean="0"/>
              <a:t>d</a:t>
            </a:r>
            <a:r>
              <a:rPr lang="tr-TR" b="1" baseline="-25000" dirty="0" smtClean="0"/>
              <a:t>q</a:t>
            </a:r>
            <a:r>
              <a:rPr lang="tr-TR" b="1" dirty="0" smtClean="0"/>
              <a:t>= queueing delay</a:t>
            </a:r>
          </a:p>
          <a:p>
            <a:pPr lvl="1"/>
            <a:r>
              <a:rPr lang="tr-TR" b="1" dirty="0" smtClean="0"/>
              <a:t>The delay for waiting at output link for transmission</a:t>
            </a:r>
            <a:endParaRPr lang="tr-TR" b="1" dirty="0"/>
          </a:p>
          <a:p>
            <a:pPr lvl="1"/>
            <a:r>
              <a:rPr lang="tr-TR" b="1" dirty="0" smtClean="0"/>
              <a:t>This delay depends on the level of congection at router.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4749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Actually there are four types of delays</a:t>
            </a:r>
            <a:endParaRPr lang="tr-TR" b="1" dirty="0"/>
          </a:p>
          <a:p>
            <a:r>
              <a:rPr lang="tr-TR" b="1" dirty="0" smtClean="0"/>
              <a:t>d</a:t>
            </a:r>
            <a:r>
              <a:rPr lang="tr-TR" b="1" baseline="-25000" dirty="0"/>
              <a:t>t</a:t>
            </a:r>
            <a:r>
              <a:rPr lang="tr-TR" b="1" dirty="0" smtClean="0"/>
              <a:t>= transmission delay</a:t>
            </a:r>
          </a:p>
          <a:p>
            <a:pPr lvl="1"/>
            <a:r>
              <a:rPr lang="tr-TR" b="1" dirty="0" smtClean="0"/>
              <a:t>To transmit all the bits into the link</a:t>
            </a:r>
            <a:endParaRPr lang="tr-TR" b="1" dirty="0"/>
          </a:p>
          <a:p>
            <a:pPr lvl="1"/>
            <a:r>
              <a:rPr lang="tr-TR" b="1" dirty="0"/>
              <a:t>d</a:t>
            </a:r>
            <a:r>
              <a:rPr lang="tr-TR" b="1" baseline="-25000" dirty="0"/>
              <a:t>t</a:t>
            </a:r>
            <a:r>
              <a:rPr lang="tr-TR" b="1" dirty="0" smtClean="0"/>
              <a:t>= L / R (bits / bitsps)</a:t>
            </a:r>
          </a:p>
          <a:p>
            <a:r>
              <a:rPr lang="tr-TR" b="1" dirty="0" smtClean="0"/>
              <a:t>d</a:t>
            </a:r>
            <a:r>
              <a:rPr lang="tr-TR" b="1" baseline="-25000" dirty="0" smtClean="0"/>
              <a:t>p</a:t>
            </a:r>
            <a:r>
              <a:rPr lang="tr-TR" b="1" dirty="0" smtClean="0"/>
              <a:t>= propagation delay</a:t>
            </a:r>
          </a:p>
          <a:p>
            <a:pPr lvl="1"/>
            <a:r>
              <a:rPr lang="tr-TR" b="1" dirty="0" smtClean="0"/>
              <a:t>The delay on which packets are on the link.</a:t>
            </a:r>
            <a:endParaRPr lang="tr-TR" b="1" dirty="0"/>
          </a:p>
          <a:p>
            <a:pPr lvl="1"/>
            <a:r>
              <a:rPr lang="tr-TR" b="1" dirty="0"/>
              <a:t>d</a:t>
            </a:r>
            <a:r>
              <a:rPr lang="tr-TR" b="1" dirty="0" smtClean="0"/>
              <a:t>: length of physical link</a:t>
            </a:r>
          </a:p>
          <a:p>
            <a:pPr lvl="1"/>
            <a:r>
              <a:rPr lang="tr-TR" b="1" dirty="0"/>
              <a:t>s</a:t>
            </a:r>
            <a:r>
              <a:rPr lang="tr-TR" b="1" dirty="0" smtClean="0"/>
              <a:t>: propagation speed in medium (~2 x 10</a:t>
            </a:r>
            <a:r>
              <a:rPr lang="tr-TR" b="1" baseline="30000" dirty="0" smtClean="0"/>
              <a:t>8</a:t>
            </a:r>
            <a:r>
              <a:rPr lang="tr-TR" b="1" dirty="0" smtClean="0"/>
              <a:t> m/sec)</a:t>
            </a:r>
          </a:p>
          <a:p>
            <a:pPr lvl="1"/>
            <a:r>
              <a:rPr lang="tr-TR" b="1" dirty="0" smtClean="0"/>
              <a:t> d</a:t>
            </a:r>
            <a:r>
              <a:rPr lang="tr-TR" b="1" baseline="-25000" dirty="0" smtClean="0"/>
              <a:t>p</a:t>
            </a:r>
            <a:r>
              <a:rPr lang="tr-TR" b="1" dirty="0" smtClean="0"/>
              <a:t>= d /s </a:t>
            </a:r>
            <a:endParaRPr lang="tr-TR" b="1" dirty="0"/>
          </a:p>
          <a:p>
            <a:pPr marL="365760" lvl="1" indent="0">
              <a:buNone/>
            </a:pPr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060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Caravan Analogy</a:t>
            </a:r>
          </a:p>
          <a:p>
            <a:r>
              <a:rPr lang="tr-TR" b="1" dirty="0" smtClean="0"/>
              <a:t>We have 10 car caravan. Cars propagates at 100 km/hour. Toll booth takes 12 sec to service a car.</a:t>
            </a:r>
          </a:p>
          <a:p>
            <a:r>
              <a:rPr lang="tr-TR" b="1" dirty="0" smtClean="0"/>
              <a:t>We may consider car as bit and caravan as packet.</a:t>
            </a:r>
          </a:p>
          <a:p>
            <a:r>
              <a:rPr lang="tr-TR" b="1" dirty="0" smtClean="0"/>
              <a:t>How long it takes the caravan is lined in front of second toll booth?</a:t>
            </a:r>
          </a:p>
          <a:p>
            <a:r>
              <a:rPr lang="tr-TR" b="1" dirty="0" smtClean="0"/>
              <a:t>Answer: 62 min.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563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Queueing Delay</a:t>
            </a:r>
          </a:p>
          <a:p>
            <a:r>
              <a:rPr lang="tr-TR" b="1" dirty="0" smtClean="0"/>
              <a:t>R: link transmission rate</a:t>
            </a:r>
          </a:p>
          <a:p>
            <a:r>
              <a:rPr lang="tr-TR" b="1" dirty="0" smtClean="0"/>
              <a:t>L: packet length in bits</a:t>
            </a:r>
          </a:p>
          <a:p>
            <a:r>
              <a:rPr lang="tr-TR" b="1" dirty="0" smtClean="0"/>
              <a:t>a: average packet arrival rate</a:t>
            </a:r>
          </a:p>
          <a:p>
            <a:r>
              <a:rPr lang="tr-TR" b="1" dirty="0" smtClean="0"/>
              <a:t>La/R ~ 0 : average queueing delay is small</a:t>
            </a:r>
          </a:p>
          <a:p>
            <a:r>
              <a:rPr lang="tr-TR" b="1" dirty="0" smtClean="0"/>
              <a:t>La/R = 1 : average queueing delay large</a:t>
            </a:r>
          </a:p>
          <a:p>
            <a:r>
              <a:rPr lang="tr-TR" b="1" dirty="0" smtClean="0"/>
              <a:t>La/R &gt;1  : average delay infinite 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0670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/>
              <a:t>t</a:t>
            </a:r>
            <a:r>
              <a:rPr lang="tr-TR" b="1" dirty="0" smtClean="0"/>
              <a:t>raceroute </a:t>
            </a:r>
          </a:p>
          <a:p>
            <a:pPr lvl="1"/>
            <a:r>
              <a:rPr lang="tr-TR" b="1" dirty="0" smtClean="0"/>
              <a:t>It provides delay measurement from source to each router that is on the path to destination.</a:t>
            </a:r>
          </a:p>
          <a:p>
            <a:pPr lvl="1"/>
            <a:r>
              <a:rPr lang="tr-TR" b="1" dirty="0" smtClean="0"/>
              <a:t>It send three packets.</a:t>
            </a:r>
          </a:p>
          <a:p>
            <a:pPr lvl="1"/>
            <a:r>
              <a:rPr lang="tr-TR" b="1" dirty="0" smtClean="0"/>
              <a:t>Each router will return packets to sender.</a:t>
            </a:r>
          </a:p>
          <a:p>
            <a:endParaRPr lang="tr-TR" b="1" dirty="0"/>
          </a:p>
          <a:p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236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856" y="381000"/>
            <a:ext cx="7024744" cy="685800"/>
          </a:xfrm>
        </p:spPr>
        <p:txBody>
          <a:bodyPr>
            <a:normAutofit/>
          </a:bodyPr>
          <a:lstStyle/>
          <a:p>
            <a:r>
              <a:rPr lang="tr-TR" sz="2400" b="1" dirty="0" smtClean="0"/>
              <a:t>Delay, Loss, Throughput in Networks</a:t>
            </a:r>
            <a:endParaRPr lang="en-US" sz="24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990600"/>
            <a:ext cx="7848600" cy="5257800"/>
          </a:xfrm>
        </p:spPr>
        <p:txBody>
          <a:bodyPr>
            <a:normAutofit/>
          </a:bodyPr>
          <a:lstStyle/>
          <a:p>
            <a:r>
              <a:rPr lang="tr-TR" b="1" dirty="0" smtClean="0"/>
              <a:t>Throughput</a:t>
            </a:r>
          </a:p>
          <a:p>
            <a:pPr lvl="1"/>
            <a:r>
              <a:rPr lang="tr-TR" b="1" dirty="0" smtClean="0"/>
              <a:t>The actual rate (bits/time) at which bits transferred between sender and receiver.</a:t>
            </a:r>
          </a:p>
          <a:p>
            <a:pPr lvl="1"/>
            <a:r>
              <a:rPr lang="tr-TR" b="1" dirty="0" smtClean="0"/>
              <a:t>There are two types of throughput: </a:t>
            </a:r>
          </a:p>
          <a:p>
            <a:pPr lvl="2"/>
            <a:r>
              <a:rPr lang="tr-TR" b="1" dirty="0" smtClean="0"/>
              <a:t>instantaneous (rate at a specific point in timeline)</a:t>
            </a:r>
          </a:p>
          <a:p>
            <a:pPr lvl="2"/>
            <a:r>
              <a:rPr lang="tr-TR" b="1" dirty="0" smtClean="0"/>
              <a:t>average (rate over longer period of time)</a:t>
            </a:r>
          </a:p>
          <a:p>
            <a:endParaRPr lang="tr-TR" b="1" dirty="0"/>
          </a:p>
          <a:p>
            <a:pPr marL="68580" indent="0">
              <a:buNone/>
            </a:pPr>
            <a:endParaRPr lang="tr-TR" b="1" dirty="0"/>
          </a:p>
          <a:p>
            <a:endParaRPr lang="tr-TR" b="1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>
          <a:xfrm>
            <a:off x="5181600" y="6324600"/>
            <a:ext cx="3502152" cy="365125"/>
          </a:xfrm>
        </p:spPr>
        <p:txBody>
          <a:bodyPr/>
          <a:lstStyle/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689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8907</TotalTime>
  <Words>722</Words>
  <Application>Microsoft Office PowerPoint</Application>
  <PresentationFormat>On-screen Show (4:3)</PresentationFormat>
  <Paragraphs>142</Paragraphs>
  <Slides>16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Calibri</vt:lpstr>
      <vt:lpstr>Century Gothic</vt:lpstr>
      <vt:lpstr>Wingdings 2</vt:lpstr>
      <vt:lpstr>Austin</vt:lpstr>
      <vt:lpstr>COM332</vt:lpstr>
      <vt:lpstr>Outline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Delay, Loss, Throughput in Networks</vt:lpstr>
      <vt:lpstr>Protocol Layers, Service Models</vt:lpstr>
      <vt:lpstr>Protocol Layers, Service Models</vt:lpstr>
      <vt:lpstr>Protocol Layers, Service Models</vt:lpstr>
      <vt:lpstr>Network Security</vt:lpstr>
      <vt:lpstr>Network Security</vt:lpstr>
      <vt:lpstr>Network Security</vt:lpstr>
      <vt:lpstr>Network Security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COM267</dc:title>
  <dc:creator>AR</dc:creator>
  <cp:lastModifiedBy>Furkan Ar</cp:lastModifiedBy>
  <cp:revision>476</cp:revision>
  <dcterms:created xsi:type="dcterms:W3CDTF">2006-08-16T00:00:00Z</dcterms:created>
  <dcterms:modified xsi:type="dcterms:W3CDTF">2019-12-04T03:52:35Z</dcterms:modified>
</cp:coreProperties>
</file>