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smtClean="0">
                <a:solidFill>
                  <a:srgbClr val="660066"/>
                </a:solidFill>
              </a:rPr>
              <a:t>GÜZ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400" dirty="0" smtClean="0">
              <a:solidFill>
                <a:srgbClr val="660066"/>
              </a:solidFill>
            </a:endParaRPr>
          </a:p>
          <a:p>
            <a:pPr algn="ctr"/>
            <a:endParaRPr lang="en-US" sz="2400" dirty="0">
              <a:solidFill>
                <a:srgbClr val="660066"/>
              </a:solidFill>
            </a:endParaRPr>
          </a:p>
          <a:p>
            <a:pPr algn="ctr"/>
            <a:r>
              <a:rPr lang="en-US" sz="2400" smtClean="0">
                <a:solidFill>
                  <a:srgbClr val="660066"/>
                </a:solidFill>
              </a:rPr>
              <a:t>11. </a:t>
            </a:r>
            <a:r>
              <a:rPr lang="en-US" sz="2400" dirty="0" err="1">
                <a:solidFill>
                  <a:srgbClr val="660066"/>
                </a:solidFill>
              </a:rPr>
              <a:t>Hafta</a:t>
            </a:r>
            <a:r>
              <a:rPr lang="en-US" sz="2400" dirty="0">
                <a:solidFill>
                  <a:srgbClr val="660066"/>
                </a:solidFill>
              </a:rPr>
              <a:t>: </a:t>
            </a:r>
            <a:r>
              <a:rPr lang="en-US" sz="2400" dirty="0" err="1">
                <a:solidFill>
                  <a:srgbClr val="660066"/>
                </a:solidFill>
              </a:rPr>
              <a:t>Batı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Bloku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Ekseninde</a:t>
            </a:r>
            <a:r>
              <a:rPr lang="en-US" sz="2400" dirty="0">
                <a:solidFill>
                  <a:srgbClr val="660066"/>
                </a:solidFill>
              </a:rPr>
              <a:t> </a:t>
            </a:r>
            <a:r>
              <a:rPr lang="en-US" sz="2400" dirty="0" err="1">
                <a:solidFill>
                  <a:srgbClr val="660066"/>
                </a:solidFill>
              </a:rPr>
              <a:t>Türkiye</a:t>
            </a:r>
            <a:r>
              <a:rPr lang="en-US" sz="2400" dirty="0">
                <a:solidFill>
                  <a:srgbClr val="660066"/>
                </a:solidFill>
              </a:rPr>
              <a:t> 1 (1945-1960) 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8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Batı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Bloku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Ekseninde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Türkiye</a:t>
            </a:r>
            <a:r>
              <a:rPr lang="en-US" sz="2800" dirty="0" smtClean="0">
                <a:solidFill>
                  <a:srgbClr val="660066"/>
                </a:solidFill>
              </a:rPr>
              <a:t> I (1945-1960)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kutuplu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: </a:t>
            </a:r>
            <a:r>
              <a:rPr lang="en-US" dirty="0" err="1" smtClean="0"/>
              <a:t>BM’nin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r>
              <a:rPr lang="en-US" dirty="0" smtClean="0"/>
              <a:t>,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Savaş’ın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r>
              <a:rPr lang="en-US" dirty="0" smtClean="0"/>
              <a:t>, Bretton Woods </a:t>
            </a:r>
            <a:r>
              <a:rPr lang="en-US" dirty="0" err="1" smtClean="0"/>
              <a:t>sistemi</a:t>
            </a:r>
            <a:r>
              <a:rPr lang="en-US" dirty="0" smtClean="0"/>
              <a:t> (IMF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Bankası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Bloğu</a:t>
            </a:r>
            <a:r>
              <a:rPr lang="en-US" dirty="0" smtClean="0"/>
              <a:t>:  </a:t>
            </a:r>
            <a:r>
              <a:rPr lang="en-US" dirty="0" err="1" smtClean="0"/>
              <a:t>Kominform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COMECON</a:t>
            </a:r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675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Batı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Bloku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Ekseninde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 I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Bloku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. ABD</a:t>
            </a:r>
          </a:p>
          <a:p>
            <a:pPr marL="82296" indent="0">
              <a:buNone/>
            </a:pP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siyasetine</a:t>
            </a:r>
            <a:r>
              <a:rPr lang="en-US" dirty="0" smtClean="0"/>
              <a:t> </a:t>
            </a:r>
            <a:r>
              <a:rPr lang="en-US" dirty="0" err="1" smtClean="0"/>
              <a:t>karışmak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: </a:t>
            </a:r>
          </a:p>
          <a:p>
            <a:pPr marL="596646" indent="-514350">
              <a:buAutoNum type="alphaLcPeriod"/>
            </a:pP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: </a:t>
            </a:r>
            <a:r>
              <a:rPr lang="en-US" dirty="0" err="1" smtClean="0"/>
              <a:t>McCarthycilik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: Truman </a:t>
            </a:r>
            <a:r>
              <a:rPr lang="en-US" dirty="0" err="1" smtClean="0"/>
              <a:t>doktirini</a:t>
            </a:r>
            <a:r>
              <a:rPr lang="en-US" dirty="0" smtClean="0"/>
              <a:t> (12 Mart 1947), </a:t>
            </a:r>
            <a:r>
              <a:rPr lang="en-US" dirty="0" err="1" smtClean="0"/>
              <a:t>çevreleme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596646" indent="-514350">
              <a:buAutoNum type="alphaLcPeriod"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önlemler</a:t>
            </a:r>
            <a:r>
              <a:rPr lang="en-US" dirty="0" smtClean="0"/>
              <a:t>: Marshall </a:t>
            </a:r>
            <a:r>
              <a:rPr lang="en-US" dirty="0" err="1" smtClean="0"/>
              <a:t>Planı</a:t>
            </a:r>
            <a:r>
              <a:rPr lang="en-US" dirty="0" smtClean="0"/>
              <a:t> (Nisan 1948)</a:t>
            </a:r>
          </a:p>
          <a:p>
            <a:pPr marL="82296" indent="0">
              <a:buNone/>
            </a:pPr>
            <a:r>
              <a:rPr lang="en-US" dirty="0" smtClean="0"/>
              <a:t>ii.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1915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Batı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Bloku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Ekseninde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 I (1945-1960)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E</a:t>
            </a:r>
            <a:r>
              <a:rPr lang="en-US" dirty="0" err="1" smtClean="0"/>
              <a:t>konomi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hesapsız</a:t>
            </a:r>
            <a:r>
              <a:rPr lang="en-US" dirty="0" smtClean="0"/>
              <a:t> </a:t>
            </a:r>
            <a:r>
              <a:rPr lang="en-US" dirty="0" err="1" smtClean="0"/>
              <a:t>açılma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r>
              <a:rPr lang="en-US" dirty="0" smtClean="0"/>
              <a:t>: 1946-1953</a:t>
            </a:r>
          </a:p>
          <a:p>
            <a:pPr marL="82296" indent="0">
              <a:buNone/>
            </a:pPr>
            <a:r>
              <a:rPr lang="en-US" dirty="0" err="1" smtClean="0"/>
              <a:t>Hesapsız</a:t>
            </a:r>
            <a:r>
              <a:rPr lang="en-US" dirty="0" smtClean="0"/>
              <a:t> </a:t>
            </a:r>
            <a:r>
              <a:rPr lang="en-US" dirty="0" err="1" smtClean="0"/>
              <a:t>açılmanın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Ekonominin</a:t>
            </a:r>
            <a:r>
              <a:rPr lang="en-US" dirty="0" smtClean="0"/>
              <a:t> </a:t>
            </a: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bağımlılığı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Borçlanma</a:t>
            </a:r>
            <a:r>
              <a:rPr lang="en-US" dirty="0" smtClean="0"/>
              <a:t>: 1958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(1950-1960)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43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Batı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Bloku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Ekseninde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 I (1945-</a:t>
            </a:r>
            <a:r>
              <a:rPr lang="en-US" sz="2800" dirty="0" smtClean="0">
                <a:solidFill>
                  <a:srgbClr val="660066"/>
                </a:solidFill>
              </a:rPr>
              <a:t>1960)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Batı’yla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-Truman </a:t>
            </a:r>
            <a:r>
              <a:rPr lang="en-US" dirty="0" err="1" smtClean="0"/>
              <a:t>doktirini</a:t>
            </a:r>
            <a:r>
              <a:rPr lang="en-US" dirty="0" smtClean="0"/>
              <a:t>, Marshall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NATO </a:t>
            </a:r>
            <a:r>
              <a:rPr lang="en-US" dirty="0" err="1" smtClean="0"/>
              <a:t>üyeliği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Kore</a:t>
            </a:r>
            <a:r>
              <a:rPr lang="en-US" dirty="0" smtClean="0"/>
              <a:t> </a:t>
            </a:r>
            <a:r>
              <a:rPr lang="en-US" dirty="0" err="1" smtClean="0"/>
              <a:t>Savaşı’na</a:t>
            </a:r>
            <a:r>
              <a:rPr lang="en-US" dirty="0" smtClean="0"/>
              <a:t> asker </a:t>
            </a:r>
            <a:r>
              <a:rPr lang="en-US" dirty="0" err="1" smtClean="0"/>
              <a:t>göndermesi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98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SSCB’yle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İlişkiler</a:t>
            </a:r>
            <a:r>
              <a:rPr lang="en-US" sz="2800" dirty="0" smtClean="0">
                <a:solidFill>
                  <a:srgbClr val="660066"/>
                </a:solidFill>
              </a:rPr>
              <a:t> (1945-1960)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Gerginlik</a:t>
            </a:r>
            <a:r>
              <a:rPr lang="en-US" dirty="0" smtClean="0"/>
              <a:t> (1945-1953)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istekleri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değerlendirmesi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Postdam’da</a:t>
            </a:r>
            <a:r>
              <a:rPr lang="en-US" dirty="0" smtClean="0"/>
              <a:t> 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istekleri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Gürcü</a:t>
            </a:r>
            <a:r>
              <a:rPr lang="en-US" dirty="0" smtClean="0"/>
              <a:t> </a:t>
            </a:r>
            <a:r>
              <a:rPr lang="en-US" dirty="0" err="1" smtClean="0"/>
              <a:t>profesörlerin</a:t>
            </a:r>
            <a:r>
              <a:rPr lang="en-US" dirty="0" smtClean="0"/>
              <a:t> </a:t>
            </a:r>
            <a:r>
              <a:rPr lang="en-US" dirty="0" err="1" smtClean="0"/>
              <a:t>makalesi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Notalar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0366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SSCB’yle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İlişkiler</a:t>
            </a:r>
            <a:r>
              <a:rPr lang="en-US" sz="2800" dirty="0">
                <a:solidFill>
                  <a:srgbClr val="660066"/>
                </a:solidFill>
              </a:rPr>
              <a:t> (1945-1960)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/>
              <a:t>Gerginlikten</a:t>
            </a:r>
            <a:r>
              <a:rPr lang="en-US" dirty="0"/>
              <a:t> </a:t>
            </a:r>
            <a:r>
              <a:rPr lang="en-US" dirty="0" err="1"/>
              <a:t>Yumuşamaya</a:t>
            </a:r>
            <a:r>
              <a:rPr lang="en-US" dirty="0"/>
              <a:t> (1953-1960)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Stalin’den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SSCB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SSCB’nin</a:t>
            </a:r>
            <a:r>
              <a:rPr lang="en-US" dirty="0"/>
              <a:t> </a:t>
            </a:r>
            <a:r>
              <a:rPr lang="en-US" dirty="0" err="1"/>
              <a:t>Türkiye’ye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politikası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30 </a:t>
            </a:r>
            <a:r>
              <a:rPr lang="en-US" dirty="0" err="1"/>
              <a:t>Mayıs</a:t>
            </a:r>
            <a:r>
              <a:rPr lang="en-US" dirty="0"/>
              <a:t> 1953 </a:t>
            </a:r>
            <a:r>
              <a:rPr lang="en-US" dirty="0" err="1"/>
              <a:t>tarihli</a:t>
            </a:r>
            <a:r>
              <a:rPr lang="en-US" dirty="0"/>
              <a:t> </a:t>
            </a:r>
            <a:r>
              <a:rPr lang="en-US" dirty="0" err="1"/>
              <a:t>Sovyet</a:t>
            </a:r>
            <a:r>
              <a:rPr lang="en-US" dirty="0"/>
              <a:t> </a:t>
            </a:r>
            <a:r>
              <a:rPr lang="en-US" dirty="0" err="1"/>
              <a:t>notası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yanıtı</a:t>
            </a:r>
            <a:r>
              <a:rPr lang="en-US" dirty="0"/>
              <a:t>, </a:t>
            </a:r>
            <a:r>
              <a:rPr lang="en-US" dirty="0" err="1"/>
              <a:t>Türkiye’nin</a:t>
            </a:r>
            <a:r>
              <a:rPr lang="en-US" dirty="0"/>
              <a:t> Blok </a:t>
            </a:r>
            <a:r>
              <a:rPr lang="en-US" dirty="0" err="1" smtClean="0"/>
              <a:t>politikası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Başabakan</a:t>
            </a:r>
            <a:r>
              <a:rPr lang="en-US" dirty="0"/>
              <a:t> </a:t>
            </a:r>
            <a:r>
              <a:rPr lang="en-US" dirty="0" err="1"/>
              <a:t>Menderes’in</a:t>
            </a:r>
            <a:r>
              <a:rPr lang="en-US" dirty="0"/>
              <a:t> </a:t>
            </a:r>
            <a:r>
              <a:rPr lang="en-US" dirty="0" err="1"/>
              <a:t>Moskova</a:t>
            </a:r>
            <a:r>
              <a:rPr lang="en-US" dirty="0"/>
              <a:t> </a:t>
            </a:r>
            <a:r>
              <a:rPr lang="en-US" dirty="0" err="1"/>
              <a:t>ziyareti</a:t>
            </a:r>
            <a:r>
              <a:rPr lang="en-US" dirty="0"/>
              <a:t> </a:t>
            </a:r>
            <a:r>
              <a:rPr lang="en-US" dirty="0" err="1"/>
              <a:t>konusu</a:t>
            </a:r>
            <a:endParaRPr lang="en-US" dirty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55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306</TotalTime>
  <Words>288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TÜRK DIŞ POLİTİKASI I (GÜZ 2019-2020)</vt:lpstr>
      <vt:lpstr>Batı Bloku Ekseninde Türkiye I (1945-1960)</vt:lpstr>
      <vt:lpstr>Batı Bloku Ekseninde Türkiye I (1945-1960)</vt:lpstr>
      <vt:lpstr>Batı Bloku Ekseninde Türkiye I (1945-1960)</vt:lpstr>
      <vt:lpstr>Batı Bloku Ekseninde Türkiye I (1945-1960)</vt:lpstr>
      <vt:lpstr>SSCB’yle İlişkiler (1945-1960)</vt:lpstr>
      <vt:lpstr>SSCB’yle İlişkiler (1945-1960)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33</cp:revision>
  <dcterms:created xsi:type="dcterms:W3CDTF">2019-01-06T15:26:19Z</dcterms:created>
  <dcterms:modified xsi:type="dcterms:W3CDTF">2019-09-21T09:41:20Z</dcterms:modified>
</cp:coreProperties>
</file>