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7" r:id="rId3"/>
    <p:sldId id="260" r:id="rId4"/>
    <p:sldId id="261" r:id="rId5"/>
    <p:sldId id="262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13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  <a:p>
            <a:pPr lvl="1" eaLnBrk="1" latinLnBrk="0" hangingPunct="1"/>
            <a:r>
              <a:rPr kumimoji="0" lang="tr-TR" smtClean="0"/>
              <a:t>Second level</a:t>
            </a:r>
          </a:p>
          <a:p>
            <a:pPr lvl="2" eaLnBrk="1" latinLnBrk="0" hangingPunct="1"/>
            <a:r>
              <a:rPr kumimoji="0" lang="tr-TR" smtClean="0"/>
              <a:t>Third level</a:t>
            </a:r>
          </a:p>
          <a:p>
            <a:pPr lvl="3" eaLnBrk="1" latinLnBrk="0" hangingPunct="1"/>
            <a:r>
              <a:rPr kumimoji="0" lang="tr-TR" smtClean="0"/>
              <a:t>Fourth level</a:t>
            </a:r>
          </a:p>
          <a:p>
            <a:pPr lvl="4" eaLnBrk="1" latinLnBrk="0" hangingPunct="1"/>
            <a:r>
              <a:rPr kumimoji="0" lang="tr-TR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21.09.19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660066"/>
                </a:solidFill>
              </a:rPr>
              <a:t>TÜRK DIŞ POLİTİKASI I (</a:t>
            </a:r>
            <a:r>
              <a:rPr lang="en-US" sz="4000" smtClean="0">
                <a:solidFill>
                  <a:srgbClr val="660066"/>
                </a:solidFill>
              </a:rPr>
              <a:t>GÜZ </a:t>
            </a:r>
            <a:r>
              <a:rPr lang="en-US" sz="4000" smtClean="0">
                <a:solidFill>
                  <a:srgbClr val="660066"/>
                </a:solidFill>
              </a:rPr>
              <a:t>2019-2020)</a:t>
            </a:r>
            <a:endParaRPr lang="en-US" sz="4000" dirty="0">
              <a:solidFill>
                <a:srgbClr val="66006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sz="2400" dirty="0" smtClean="0">
              <a:solidFill>
                <a:srgbClr val="660066"/>
              </a:solidFill>
            </a:endParaRPr>
          </a:p>
          <a:p>
            <a:pPr algn="ctr"/>
            <a:endParaRPr lang="en-US" sz="2400" dirty="0">
              <a:solidFill>
                <a:srgbClr val="660066"/>
              </a:solidFill>
            </a:endParaRPr>
          </a:p>
          <a:p>
            <a:pPr algn="ctr"/>
            <a:r>
              <a:rPr lang="en-US" sz="2400" smtClean="0">
                <a:solidFill>
                  <a:srgbClr val="660066"/>
                </a:solidFill>
              </a:rPr>
              <a:t>11. </a:t>
            </a:r>
            <a:r>
              <a:rPr lang="en-US" sz="2400" dirty="0" err="1">
                <a:solidFill>
                  <a:srgbClr val="660066"/>
                </a:solidFill>
              </a:rPr>
              <a:t>Hafta</a:t>
            </a:r>
            <a:r>
              <a:rPr lang="en-US" sz="2400" dirty="0">
                <a:solidFill>
                  <a:srgbClr val="660066"/>
                </a:solidFill>
              </a:rPr>
              <a:t>: </a:t>
            </a:r>
            <a:r>
              <a:rPr lang="en-US" sz="2400" dirty="0" err="1">
                <a:solidFill>
                  <a:srgbClr val="660066"/>
                </a:solidFill>
              </a:rPr>
              <a:t>Batı</a:t>
            </a:r>
            <a:r>
              <a:rPr lang="en-US" sz="2400" dirty="0">
                <a:solidFill>
                  <a:srgbClr val="660066"/>
                </a:solidFill>
              </a:rPr>
              <a:t> </a:t>
            </a:r>
            <a:r>
              <a:rPr lang="en-US" sz="2400" dirty="0" err="1">
                <a:solidFill>
                  <a:srgbClr val="660066"/>
                </a:solidFill>
              </a:rPr>
              <a:t>Bloku</a:t>
            </a:r>
            <a:r>
              <a:rPr lang="en-US" sz="2400" dirty="0">
                <a:solidFill>
                  <a:srgbClr val="660066"/>
                </a:solidFill>
              </a:rPr>
              <a:t> </a:t>
            </a:r>
            <a:r>
              <a:rPr lang="en-US" sz="2400" dirty="0" err="1">
                <a:solidFill>
                  <a:srgbClr val="660066"/>
                </a:solidFill>
              </a:rPr>
              <a:t>Ekseninde</a:t>
            </a:r>
            <a:r>
              <a:rPr lang="en-US" sz="2400" dirty="0">
                <a:solidFill>
                  <a:srgbClr val="660066"/>
                </a:solidFill>
              </a:rPr>
              <a:t> </a:t>
            </a:r>
            <a:r>
              <a:rPr lang="en-US" sz="2400" dirty="0" err="1">
                <a:solidFill>
                  <a:srgbClr val="660066"/>
                </a:solidFill>
              </a:rPr>
              <a:t>Türkiye</a:t>
            </a:r>
            <a:r>
              <a:rPr lang="en-US" sz="2400" dirty="0">
                <a:solidFill>
                  <a:srgbClr val="660066"/>
                </a:solidFill>
              </a:rPr>
              <a:t> 1 (1945-1960) 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385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 smtClean="0">
                <a:solidFill>
                  <a:srgbClr val="660066"/>
                </a:solidFill>
              </a:rPr>
              <a:t>Batı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Bloku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Ekseninde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Türkiye</a:t>
            </a:r>
            <a:r>
              <a:rPr lang="en-US" sz="2800" dirty="0" smtClean="0">
                <a:solidFill>
                  <a:srgbClr val="660066"/>
                </a:solidFill>
              </a:rPr>
              <a:t> I (1945-1960)</a:t>
            </a:r>
            <a:endParaRPr lang="en-US" sz="28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u"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Uluslararası</a:t>
            </a:r>
            <a:r>
              <a:rPr lang="en-US" dirty="0" smtClean="0"/>
              <a:t> </a:t>
            </a:r>
            <a:r>
              <a:rPr lang="en-US" dirty="0" err="1" smtClean="0"/>
              <a:t>Ortam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Dinamikler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A. </a:t>
            </a:r>
            <a:r>
              <a:rPr lang="en-US" dirty="0" err="1" smtClean="0"/>
              <a:t>İki</a:t>
            </a:r>
            <a:r>
              <a:rPr lang="en-US" dirty="0" smtClean="0"/>
              <a:t> </a:t>
            </a:r>
            <a:r>
              <a:rPr lang="en-US" dirty="0" err="1" smtClean="0"/>
              <a:t>kutuplu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: </a:t>
            </a:r>
            <a:r>
              <a:rPr lang="en-US" dirty="0" err="1" smtClean="0"/>
              <a:t>BM’nin</a:t>
            </a:r>
            <a:r>
              <a:rPr lang="en-US" dirty="0" smtClean="0"/>
              <a:t> </a:t>
            </a:r>
            <a:r>
              <a:rPr lang="en-US" dirty="0" err="1" smtClean="0"/>
              <a:t>kuruluşu</a:t>
            </a:r>
            <a:r>
              <a:rPr lang="en-US" dirty="0" smtClean="0"/>
              <a:t>, </a:t>
            </a:r>
            <a:r>
              <a:rPr lang="en-US" dirty="0" err="1" smtClean="0"/>
              <a:t>Soğuk</a:t>
            </a:r>
            <a:r>
              <a:rPr lang="en-US" dirty="0" smtClean="0"/>
              <a:t> </a:t>
            </a:r>
            <a:r>
              <a:rPr lang="en-US" dirty="0" err="1" smtClean="0"/>
              <a:t>Savaş’ın</a:t>
            </a:r>
            <a:r>
              <a:rPr lang="en-US" dirty="0" smtClean="0"/>
              <a:t> </a:t>
            </a:r>
            <a:r>
              <a:rPr lang="en-US" dirty="0" err="1" smtClean="0"/>
              <a:t>doğuşu</a:t>
            </a:r>
            <a:r>
              <a:rPr lang="en-US" dirty="0" smtClean="0"/>
              <a:t>, Bretton Woods </a:t>
            </a:r>
            <a:r>
              <a:rPr lang="en-US" dirty="0" err="1" smtClean="0"/>
              <a:t>sistemi</a:t>
            </a:r>
            <a:r>
              <a:rPr lang="en-US" dirty="0" smtClean="0"/>
              <a:t> (IMF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Dünya</a:t>
            </a:r>
            <a:r>
              <a:rPr lang="en-US" dirty="0" smtClean="0"/>
              <a:t> </a:t>
            </a:r>
            <a:r>
              <a:rPr lang="en-US" dirty="0" err="1" smtClean="0"/>
              <a:t>Bankası</a:t>
            </a:r>
            <a:r>
              <a:rPr lang="en-US" dirty="0" smtClean="0"/>
              <a:t>)</a:t>
            </a:r>
          </a:p>
          <a:p>
            <a:pPr marL="82296" indent="0">
              <a:buNone/>
            </a:pPr>
            <a:r>
              <a:rPr lang="en-US" dirty="0" smtClean="0"/>
              <a:t>B. </a:t>
            </a:r>
            <a:r>
              <a:rPr lang="en-US" dirty="0" err="1" smtClean="0"/>
              <a:t>Doğu</a:t>
            </a:r>
            <a:r>
              <a:rPr lang="en-US" dirty="0" smtClean="0"/>
              <a:t> </a:t>
            </a:r>
            <a:r>
              <a:rPr lang="en-US" dirty="0" err="1" smtClean="0"/>
              <a:t>Bloğu</a:t>
            </a:r>
            <a:r>
              <a:rPr lang="en-US" dirty="0" smtClean="0"/>
              <a:t>:  </a:t>
            </a:r>
            <a:r>
              <a:rPr lang="en-US" dirty="0" err="1" smtClean="0"/>
              <a:t>Kominform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COMECON</a:t>
            </a:r>
          </a:p>
          <a:p>
            <a:pPr marL="82296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46756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>
                <a:solidFill>
                  <a:srgbClr val="660066"/>
                </a:solidFill>
              </a:rPr>
              <a:t>Batı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Bloku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Ekseninde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Türkiye</a:t>
            </a:r>
            <a:r>
              <a:rPr lang="en-US" sz="2800" dirty="0">
                <a:solidFill>
                  <a:srgbClr val="660066"/>
                </a:solidFill>
              </a:rPr>
              <a:t> I (1945-1960)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en-US" dirty="0" smtClean="0"/>
              <a:t>C. </a:t>
            </a:r>
            <a:r>
              <a:rPr lang="en-US" dirty="0" err="1" smtClean="0"/>
              <a:t>Batı</a:t>
            </a:r>
            <a:r>
              <a:rPr lang="en-US" dirty="0" smtClean="0"/>
              <a:t> </a:t>
            </a:r>
            <a:r>
              <a:rPr lang="en-US" dirty="0" err="1" smtClean="0"/>
              <a:t>Bloku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i</a:t>
            </a:r>
            <a:r>
              <a:rPr lang="en-US" dirty="0" smtClean="0"/>
              <a:t>. ABD</a:t>
            </a:r>
          </a:p>
          <a:p>
            <a:pPr marL="82296" indent="0">
              <a:buNone/>
            </a:pPr>
            <a:r>
              <a:rPr lang="en-US" dirty="0" err="1" smtClean="0"/>
              <a:t>ABD’nin</a:t>
            </a:r>
            <a:r>
              <a:rPr lang="en-US" dirty="0" smtClean="0"/>
              <a:t> </a:t>
            </a:r>
            <a:r>
              <a:rPr lang="en-US" dirty="0" err="1" smtClean="0"/>
              <a:t>Avrupa</a:t>
            </a:r>
            <a:r>
              <a:rPr lang="en-US" dirty="0" smtClean="0"/>
              <a:t> </a:t>
            </a:r>
            <a:r>
              <a:rPr lang="en-US" dirty="0" err="1" smtClean="0"/>
              <a:t>siyasetine</a:t>
            </a:r>
            <a:r>
              <a:rPr lang="en-US" dirty="0" smtClean="0"/>
              <a:t> </a:t>
            </a:r>
            <a:r>
              <a:rPr lang="en-US" dirty="0" err="1" smtClean="0"/>
              <a:t>karışmak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kullandığı</a:t>
            </a:r>
            <a:r>
              <a:rPr lang="en-US" dirty="0" smtClean="0"/>
              <a:t> </a:t>
            </a:r>
            <a:r>
              <a:rPr lang="en-US" dirty="0" err="1" smtClean="0"/>
              <a:t>yöntemler</a:t>
            </a:r>
            <a:r>
              <a:rPr lang="en-US" dirty="0" smtClean="0"/>
              <a:t>: </a:t>
            </a:r>
          </a:p>
          <a:p>
            <a:pPr marL="596646" indent="-514350">
              <a:buAutoNum type="alphaLcPeriod"/>
            </a:pPr>
            <a:r>
              <a:rPr lang="en-US" dirty="0" err="1" smtClean="0"/>
              <a:t>Psikolojik</a:t>
            </a:r>
            <a:r>
              <a:rPr lang="en-US" dirty="0" smtClean="0"/>
              <a:t> </a:t>
            </a:r>
            <a:r>
              <a:rPr lang="en-US" dirty="0" err="1" smtClean="0"/>
              <a:t>hazırlık</a:t>
            </a:r>
            <a:r>
              <a:rPr lang="en-US" dirty="0" smtClean="0"/>
              <a:t>: </a:t>
            </a:r>
            <a:r>
              <a:rPr lang="en-US" dirty="0" err="1" smtClean="0"/>
              <a:t>McCarthycilik</a:t>
            </a:r>
            <a:endParaRPr lang="en-US" dirty="0" smtClean="0"/>
          </a:p>
          <a:p>
            <a:pPr marL="596646" indent="-514350">
              <a:buAutoNum type="alphaLcPeriod"/>
            </a:pPr>
            <a:r>
              <a:rPr lang="en-US" dirty="0" err="1" smtClean="0"/>
              <a:t>Askeri</a:t>
            </a:r>
            <a:r>
              <a:rPr lang="en-US" dirty="0" smtClean="0"/>
              <a:t> </a:t>
            </a:r>
            <a:r>
              <a:rPr lang="en-US" dirty="0" err="1" smtClean="0"/>
              <a:t>yöntem</a:t>
            </a:r>
            <a:r>
              <a:rPr lang="en-US" dirty="0" smtClean="0"/>
              <a:t>: Truman </a:t>
            </a:r>
            <a:r>
              <a:rPr lang="en-US" dirty="0" err="1" smtClean="0"/>
              <a:t>doktirini</a:t>
            </a:r>
            <a:r>
              <a:rPr lang="en-US" dirty="0" smtClean="0"/>
              <a:t> (12 Mart 1947), </a:t>
            </a:r>
            <a:r>
              <a:rPr lang="en-US" dirty="0" err="1" smtClean="0"/>
              <a:t>çevreleme</a:t>
            </a:r>
            <a:r>
              <a:rPr lang="en-US" dirty="0" smtClean="0"/>
              <a:t> </a:t>
            </a:r>
            <a:r>
              <a:rPr lang="en-US" dirty="0" err="1" smtClean="0"/>
              <a:t>politikası</a:t>
            </a:r>
            <a:endParaRPr lang="en-US" dirty="0" smtClean="0"/>
          </a:p>
          <a:p>
            <a:pPr marL="596646" indent="-514350">
              <a:buAutoNum type="alphaLcPeriod"/>
            </a:pPr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önlemler</a:t>
            </a:r>
            <a:r>
              <a:rPr lang="en-US" dirty="0" smtClean="0"/>
              <a:t>: Marshall </a:t>
            </a:r>
            <a:r>
              <a:rPr lang="en-US" dirty="0" err="1" smtClean="0"/>
              <a:t>Planı</a:t>
            </a:r>
            <a:r>
              <a:rPr lang="en-US" dirty="0" smtClean="0"/>
              <a:t> (Nisan 1948)</a:t>
            </a:r>
          </a:p>
          <a:p>
            <a:pPr marL="82296" indent="0">
              <a:buNone/>
            </a:pPr>
            <a:r>
              <a:rPr lang="en-US" dirty="0" smtClean="0"/>
              <a:t>ii. </a:t>
            </a:r>
            <a:r>
              <a:rPr lang="en-US" dirty="0" err="1" smtClean="0"/>
              <a:t>Batı</a:t>
            </a:r>
            <a:r>
              <a:rPr lang="en-US" dirty="0" smtClean="0"/>
              <a:t> </a:t>
            </a:r>
            <a:r>
              <a:rPr lang="en-US" dirty="0" err="1" smtClean="0"/>
              <a:t>Avrupa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81915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>
                <a:solidFill>
                  <a:srgbClr val="660066"/>
                </a:solidFill>
              </a:rPr>
              <a:t>Batı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Bloku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Ekseninde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Türkiye</a:t>
            </a:r>
            <a:r>
              <a:rPr lang="en-US" sz="2800" dirty="0">
                <a:solidFill>
                  <a:srgbClr val="660066"/>
                </a:solidFill>
              </a:rPr>
              <a:t> I (1945-1960)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charset="2"/>
              <a:buChar char="u"/>
            </a:pPr>
            <a:r>
              <a:rPr lang="en-US" dirty="0" err="1" smtClean="0"/>
              <a:t>İç</a:t>
            </a:r>
            <a:r>
              <a:rPr lang="en-US" dirty="0" smtClean="0"/>
              <a:t> </a:t>
            </a:r>
            <a:r>
              <a:rPr lang="en-US" dirty="0" err="1" smtClean="0"/>
              <a:t>Ortam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Dinamikler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/>
              <a:t>E</a:t>
            </a:r>
            <a:r>
              <a:rPr lang="en-US" dirty="0" err="1" smtClean="0"/>
              <a:t>konomi</a:t>
            </a:r>
            <a:r>
              <a:rPr lang="en-US" dirty="0" smtClean="0"/>
              <a:t>: </a:t>
            </a:r>
          </a:p>
          <a:p>
            <a:pPr marL="82296" indent="0">
              <a:buNone/>
            </a:pPr>
            <a:r>
              <a:rPr lang="en-US" dirty="0" err="1" smtClean="0"/>
              <a:t>Dışa</a:t>
            </a:r>
            <a:r>
              <a:rPr lang="en-US" dirty="0" smtClean="0"/>
              <a:t> </a:t>
            </a:r>
            <a:r>
              <a:rPr lang="en-US" dirty="0" err="1" smtClean="0"/>
              <a:t>hesapsız</a:t>
            </a:r>
            <a:r>
              <a:rPr lang="en-US" dirty="0" smtClean="0"/>
              <a:t> </a:t>
            </a:r>
            <a:r>
              <a:rPr lang="en-US" dirty="0" err="1" smtClean="0"/>
              <a:t>açılma</a:t>
            </a:r>
            <a:r>
              <a:rPr lang="en-US" dirty="0" smtClean="0"/>
              <a:t> </a:t>
            </a:r>
            <a:r>
              <a:rPr lang="en-US" dirty="0" err="1" smtClean="0"/>
              <a:t>yılları</a:t>
            </a:r>
            <a:r>
              <a:rPr lang="en-US" dirty="0" smtClean="0"/>
              <a:t>: 1946-1953</a:t>
            </a:r>
          </a:p>
          <a:p>
            <a:pPr marL="82296" indent="0">
              <a:buNone/>
            </a:pPr>
            <a:r>
              <a:rPr lang="en-US" dirty="0" err="1" smtClean="0"/>
              <a:t>Hesapsız</a:t>
            </a:r>
            <a:r>
              <a:rPr lang="en-US" dirty="0" smtClean="0"/>
              <a:t> </a:t>
            </a:r>
            <a:r>
              <a:rPr lang="en-US" dirty="0" err="1" smtClean="0"/>
              <a:t>açılmanın</a:t>
            </a:r>
            <a:r>
              <a:rPr lang="en-US" dirty="0" smtClean="0"/>
              <a:t> </a:t>
            </a:r>
            <a:r>
              <a:rPr lang="en-US" dirty="0" err="1" smtClean="0"/>
              <a:t>Türkiye</a:t>
            </a:r>
            <a:r>
              <a:rPr lang="en-US" dirty="0" smtClean="0"/>
              <a:t> </a:t>
            </a:r>
            <a:r>
              <a:rPr lang="en-US" dirty="0" err="1" smtClean="0"/>
              <a:t>ekonomisi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siyaseti</a:t>
            </a:r>
            <a:r>
              <a:rPr lang="en-US" dirty="0" smtClean="0"/>
              <a:t> </a:t>
            </a:r>
            <a:r>
              <a:rPr lang="en-US" dirty="0" err="1" smtClean="0"/>
              <a:t>açısından</a:t>
            </a:r>
            <a:r>
              <a:rPr lang="en-US" dirty="0" smtClean="0"/>
              <a:t> </a:t>
            </a:r>
            <a:r>
              <a:rPr lang="en-US" dirty="0" err="1" smtClean="0"/>
              <a:t>sonuçları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Ekonominin</a:t>
            </a:r>
            <a:r>
              <a:rPr lang="en-US" dirty="0" smtClean="0"/>
              <a:t> </a:t>
            </a:r>
            <a:r>
              <a:rPr lang="en-US" dirty="0" err="1" smtClean="0"/>
              <a:t>dışa</a:t>
            </a:r>
            <a:r>
              <a:rPr lang="en-US" dirty="0" smtClean="0"/>
              <a:t> </a:t>
            </a:r>
            <a:r>
              <a:rPr lang="en-US" dirty="0" err="1" smtClean="0"/>
              <a:t>bağımlılığı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Borçlanma</a:t>
            </a:r>
            <a:r>
              <a:rPr lang="en-US" dirty="0" smtClean="0"/>
              <a:t>: 1958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Siyaset</a:t>
            </a:r>
            <a:r>
              <a:rPr lang="en-US" dirty="0" smtClean="0"/>
              <a:t>: </a:t>
            </a:r>
            <a:r>
              <a:rPr lang="en-US" dirty="0" err="1" smtClean="0"/>
              <a:t>Demokrat</a:t>
            </a:r>
            <a:r>
              <a:rPr lang="en-US" dirty="0" smtClean="0"/>
              <a:t> </a:t>
            </a:r>
            <a:r>
              <a:rPr lang="en-US" dirty="0" err="1" smtClean="0"/>
              <a:t>Parti</a:t>
            </a:r>
            <a:r>
              <a:rPr lang="en-US" dirty="0" smtClean="0"/>
              <a:t> </a:t>
            </a:r>
            <a:r>
              <a:rPr lang="en-US" dirty="0" err="1" smtClean="0"/>
              <a:t>dönemi</a:t>
            </a:r>
            <a:r>
              <a:rPr lang="en-US" dirty="0" smtClean="0"/>
              <a:t> (1950-1960)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438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>
                <a:solidFill>
                  <a:srgbClr val="660066"/>
                </a:solidFill>
              </a:rPr>
              <a:t>Batı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Bloku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Ekseninde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Türkiye</a:t>
            </a:r>
            <a:r>
              <a:rPr lang="en-US" sz="2800" dirty="0">
                <a:solidFill>
                  <a:srgbClr val="660066"/>
                </a:solidFill>
              </a:rPr>
              <a:t> I (1945-</a:t>
            </a:r>
            <a:r>
              <a:rPr lang="en-US" sz="2800" dirty="0" smtClean="0">
                <a:solidFill>
                  <a:srgbClr val="660066"/>
                </a:solidFill>
              </a:rPr>
              <a:t>1960)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Dönemin</a:t>
            </a:r>
            <a:r>
              <a:rPr lang="en-US" dirty="0" smtClean="0"/>
              <a:t> </a:t>
            </a:r>
            <a:r>
              <a:rPr lang="en-US" dirty="0" err="1" smtClean="0"/>
              <a:t>Dış</a:t>
            </a:r>
            <a:r>
              <a:rPr lang="en-US" dirty="0" smtClean="0"/>
              <a:t> </a:t>
            </a:r>
            <a:r>
              <a:rPr lang="en-US" dirty="0" err="1" smtClean="0"/>
              <a:t>Politikası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Batı’yla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ABD’yle</a:t>
            </a:r>
            <a:r>
              <a:rPr lang="en-US" dirty="0" smtClean="0"/>
              <a:t> </a:t>
            </a:r>
            <a:r>
              <a:rPr lang="en-US" dirty="0" err="1" smtClean="0"/>
              <a:t>paralel</a:t>
            </a:r>
            <a:r>
              <a:rPr lang="en-US" dirty="0" smtClean="0"/>
              <a:t> </a:t>
            </a:r>
            <a:r>
              <a:rPr lang="en-US" dirty="0" err="1" smtClean="0"/>
              <a:t>dış</a:t>
            </a:r>
            <a:r>
              <a:rPr lang="en-US" dirty="0" smtClean="0"/>
              <a:t> </a:t>
            </a:r>
            <a:r>
              <a:rPr lang="en-US" dirty="0" err="1" smtClean="0"/>
              <a:t>politika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-Truman </a:t>
            </a:r>
            <a:r>
              <a:rPr lang="en-US" dirty="0" err="1" smtClean="0"/>
              <a:t>doktirini</a:t>
            </a:r>
            <a:r>
              <a:rPr lang="en-US" dirty="0" smtClean="0"/>
              <a:t>, Marshall </a:t>
            </a:r>
            <a:r>
              <a:rPr lang="en-US" dirty="0" err="1" smtClean="0"/>
              <a:t>Planı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/>
              <a:t>T</a:t>
            </a:r>
            <a:r>
              <a:rPr lang="en-US" dirty="0" err="1" smtClean="0"/>
              <a:t>ürkiye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Türkiye’nin</a:t>
            </a:r>
            <a:r>
              <a:rPr lang="en-US" dirty="0" smtClean="0"/>
              <a:t> NATO </a:t>
            </a:r>
            <a:r>
              <a:rPr lang="en-US" dirty="0" err="1" smtClean="0"/>
              <a:t>üyeliği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Türkiye’nin</a:t>
            </a:r>
            <a:r>
              <a:rPr lang="en-US" dirty="0" smtClean="0"/>
              <a:t> </a:t>
            </a:r>
            <a:r>
              <a:rPr lang="en-US" dirty="0" err="1" smtClean="0"/>
              <a:t>Kore</a:t>
            </a:r>
            <a:r>
              <a:rPr lang="en-US" dirty="0" smtClean="0"/>
              <a:t> </a:t>
            </a:r>
            <a:r>
              <a:rPr lang="en-US" dirty="0" err="1" smtClean="0"/>
              <a:t>Savaşı’na</a:t>
            </a:r>
            <a:r>
              <a:rPr lang="en-US" dirty="0" smtClean="0"/>
              <a:t> asker </a:t>
            </a:r>
            <a:r>
              <a:rPr lang="en-US" dirty="0" err="1" smtClean="0"/>
              <a:t>göndermesi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980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 smtClean="0">
                <a:solidFill>
                  <a:srgbClr val="660066"/>
                </a:solidFill>
              </a:rPr>
              <a:t>SSCB’yle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İlişkiler</a:t>
            </a:r>
            <a:r>
              <a:rPr lang="en-US" sz="2800" dirty="0" smtClean="0">
                <a:solidFill>
                  <a:srgbClr val="660066"/>
                </a:solidFill>
              </a:rPr>
              <a:t> (1945-1960)</a:t>
            </a:r>
            <a:endParaRPr lang="en-US" sz="28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u"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İlişkilerde</a:t>
            </a:r>
            <a:r>
              <a:rPr lang="en-US" dirty="0" smtClean="0"/>
              <a:t> </a:t>
            </a:r>
            <a:r>
              <a:rPr lang="en-US" dirty="0" err="1" smtClean="0"/>
              <a:t>Gerginlik</a:t>
            </a:r>
            <a:r>
              <a:rPr lang="en-US" dirty="0" smtClean="0"/>
              <a:t> (1945-1953)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Sovyet</a:t>
            </a:r>
            <a:r>
              <a:rPr lang="en-US" dirty="0" smtClean="0"/>
              <a:t> </a:t>
            </a:r>
            <a:r>
              <a:rPr lang="en-US" dirty="0" err="1" smtClean="0"/>
              <a:t>istekleri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değerlendirmesi</a:t>
            </a:r>
            <a:r>
              <a:rPr lang="en-US" dirty="0" smtClean="0"/>
              <a:t>: </a:t>
            </a:r>
          </a:p>
          <a:p>
            <a:pPr marL="82296" indent="0">
              <a:buNone/>
            </a:pPr>
            <a:r>
              <a:rPr lang="en-US" dirty="0" err="1" smtClean="0"/>
              <a:t>Postdam’da</a:t>
            </a:r>
            <a:r>
              <a:rPr lang="en-US" dirty="0" smtClean="0"/>
              <a:t> </a:t>
            </a:r>
            <a:r>
              <a:rPr lang="en-US" dirty="0" err="1" smtClean="0"/>
              <a:t>Sovyet</a:t>
            </a:r>
            <a:r>
              <a:rPr lang="en-US" dirty="0" smtClean="0"/>
              <a:t> </a:t>
            </a:r>
            <a:r>
              <a:rPr lang="en-US" dirty="0" err="1" smtClean="0"/>
              <a:t>istekleri</a:t>
            </a:r>
            <a:r>
              <a:rPr lang="en-US" dirty="0" smtClean="0"/>
              <a:t> </a:t>
            </a:r>
          </a:p>
          <a:p>
            <a:pPr marL="82296" indent="0">
              <a:buNone/>
            </a:pPr>
            <a:r>
              <a:rPr lang="en-US" dirty="0" err="1" smtClean="0"/>
              <a:t>Gürcü</a:t>
            </a:r>
            <a:r>
              <a:rPr lang="en-US" dirty="0" smtClean="0"/>
              <a:t> </a:t>
            </a:r>
            <a:r>
              <a:rPr lang="en-US" dirty="0" err="1" smtClean="0"/>
              <a:t>profesörlerin</a:t>
            </a:r>
            <a:r>
              <a:rPr lang="en-US" dirty="0" smtClean="0"/>
              <a:t> </a:t>
            </a:r>
            <a:r>
              <a:rPr lang="en-US" dirty="0" err="1" smtClean="0"/>
              <a:t>makalesi</a:t>
            </a:r>
            <a:r>
              <a:rPr lang="en-US" dirty="0" smtClean="0"/>
              <a:t> </a:t>
            </a:r>
          </a:p>
          <a:p>
            <a:pPr marL="82296" indent="0">
              <a:buNone/>
            </a:pPr>
            <a:r>
              <a:rPr lang="en-US" dirty="0" err="1" smtClean="0"/>
              <a:t>Notalar</a:t>
            </a:r>
            <a:r>
              <a:rPr lang="en-US" dirty="0" smtClean="0"/>
              <a:t> </a:t>
            </a:r>
            <a:r>
              <a:rPr lang="en-US" dirty="0" err="1" smtClean="0"/>
              <a:t>savaşı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00366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>
                <a:solidFill>
                  <a:srgbClr val="660066"/>
                </a:solidFill>
              </a:rPr>
              <a:t>SSCB’yle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İlişkiler</a:t>
            </a:r>
            <a:r>
              <a:rPr lang="en-US" sz="2800" dirty="0">
                <a:solidFill>
                  <a:srgbClr val="660066"/>
                </a:solidFill>
              </a:rPr>
              <a:t> (1945-1960)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r>
              <a:rPr lang="en-US" dirty="0" err="1"/>
              <a:t>Gerginlikten</a:t>
            </a:r>
            <a:r>
              <a:rPr lang="en-US" dirty="0"/>
              <a:t> </a:t>
            </a:r>
            <a:r>
              <a:rPr lang="en-US" dirty="0" err="1"/>
              <a:t>Yumuşamaya</a:t>
            </a:r>
            <a:r>
              <a:rPr lang="en-US" dirty="0"/>
              <a:t> (1953-1960)</a:t>
            </a:r>
          </a:p>
          <a:p>
            <a:pPr marL="82296" indent="0">
              <a:buNone/>
            </a:pPr>
            <a:r>
              <a:rPr lang="en-US" dirty="0"/>
              <a:t>-</a:t>
            </a:r>
            <a:r>
              <a:rPr lang="en-US" dirty="0" err="1"/>
              <a:t>Stalin’den</a:t>
            </a:r>
            <a:r>
              <a:rPr lang="en-US" dirty="0"/>
              <a:t> </a:t>
            </a:r>
            <a:r>
              <a:rPr lang="en-US" dirty="0" err="1"/>
              <a:t>sonra</a:t>
            </a:r>
            <a:r>
              <a:rPr lang="en-US" dirty="0"/>
              <a:t> SSCB</a:t>
            </a:r>
          </a:p>
          <a:p>
            <a:pPr marL="82296" indent="0">
              <a:buNone/>
            </a:pPr>
            <a:r>
              <a:rPr lang="en-US" dirty="0"/>
              <a:t>-</a:t>
            </a:r>
            <a:r>
              <a:rPr lang="en-US" dirty="0" err="1"/>
              <a:t>SSCB’nin</a:t>
            </a:r>
            <a:r>
              <a:rPr lang="en-US" dirty="0"/>
              <a:t> </a:t>
            </a:r>
            <a:r>
              <a:rPr lang="en-US" dirty="0" err="1"/>
              <a:t>Türkiye’ye</a:t>
            </a:r>
            <a:r>
              <a:rPr lang="en-US" dirty="0"/>
              <a:t> </a:t>
            </a:r>
            <a:r>
              <a:rPr lang="en-US" dirty="0" err="1"/>
              <a:t>yönelik</a:t>
            </a:r>
            <a:r>
              <a:rPr lang="en-US" dirty="0"/>
              <a:t> </a:t>
            </a:r>
            <a:r>
              <a:rPr lang="en-US" dirty="0" err="1"/>
              <a:t>politikası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ikili</a:t>
            </a:r>
            <a:r>
              <a:rPr lang="en-US" dirty="0"/>
              <a:t> </a:t>
            </a:r>
            <a:r>
              <a:rPr lang="en-US" dirty="0" err="1" smtClean="0"/>
              <a:t>ilişkiler</a:t>
            </a:r>
            <a:r>
              <a:rPr lang="en-US" dirty="0" smtClean="0"/>
              <a:t> </a:t>
            </a:r>
          </a:p>
          <a:p>
            <a:pPr marL="82296" indent="0">
              <a:buNone/>
            </a:pPr>
            <a:r>
              <a:rPr lang="en-US" dirty="0" smtClean="0"/>
              <a:t>30 </a:t>
            </a:r>
            <a:r>
              <a:rPr lang="en-US" dirty="0" err="1"/>
              <a:t>Mayıs</a:t>
            </a:r>
            <a:r>
              <a:rPr lang="en-US" dirty="0"/>
              <a:t> 1953 </a:t>
            </a:r>
            <a:r>
              <a:rPr lang="en-US" dirty="0" err="1"/>
              <a:t>tarihli</a:t>
            </a:r>
            <a:r>
              <a:rPr lang="en-US" dirty="0"/>
              <a:t> </a:t>
            </a:r>
            <a:r>
              <a:rPr lang="en-US" dirty="0" err="1"/>
              <a:t>Sovyet</a:t>
            </a:r>
            <a:r>
              <a:rPr lang="en-US" dirty="0"/>
              <a:t> </a:t>
            </a:r>
            <a:r>
              <a:rPr lang="en-US" dirty="0" err="1"/>
              <a:t>notası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Türkiye’nin</a:t>
            </a:r>
            <a:r>
              <a:rPr lang="en-US" dirty="0"/>
              <a:t> </a:t>
            </a:r>
            <a:r>
              <a:rPr lang="en-US" dirty="0" err="1"/>
              <a:t>yanıtı</a:t>
            </a:r>
            <a:r>
              <a:rPr lang="en-US" dirty="0"/>
              <a:t>, </a:t>
            </a:r>
            <a:r>
              <a:rPr lang="en-US" dirty="0" err="1"/>
              <a:t>Türkiye’nin</a:t>
            </a:r>
            <a:r>
              <a:rPr lang="en-US" dirty="0"/>
              <a:t> Blok </a:t>
            </a:r>
            <a:r>
              <a:rPr lang="en-US" dirty="0" err="1" smtClean="0"/>
              <a:t>politikası</a:t>
            </a:r>
            <a:r>
              <a:rPr lang="en-US" dirty="0"/>
              <a:t>, </a:t>
            </a:r>
            <a:r>
              <a:rPr lang="en-US" dirty="0" err="1"/>
              <a:t>Ekonomik</a:t>
            </a:r>
            <a:r>
              <a:rPr lang="en-US" dirty="0"/>
              <a:t> </a:t>
            </a:r>
            <a:r>
              <a:rPr lang="en-US" dirty="0" err="1"/>
              <a:t>ilişkiler</a:t>
            </a:r>
            <a:r>
              <a:rPr lang="en-US" dirty="0"/>
              <a:t>, </a:t>
            </a:r>
            <a:r>
              <a:rPr lang="en-US" dirty="0" err="1"/>
              <a:t>Başabakan</a:t>
            </a:r>
            <a:r>
              <a:rPr lang="en-US" dirty="0"/>
              <a:t> </a:t>
            </a:r>
            <a:r>
              <a:rPr lang="en-US" dirty="0" err="1"/>
              <a:t>Menderes’in</a:t>
            </a:r>
            <a:r>
              <a:rPr lang="en-US" dirty="0"/>
              <a:t> </a:t>
            </a:r>
            <a:r>
              <a:rPr lang="en-US" dirty="0" err="1"/>
              <a:t>Moskova</a:t>
            </a:r>
            <a:r>
              <a:rPr lang="en-US" dirty="0"/>
              <a:t> </a:t>
            </a:r>
            <a:r>
              <a:rPr lang="en-US" dirty="0" err="1"/>
              <a:t>ziyareti</a:t>
            </a:r>
            <a:r>
              <a:rPr lang="en-US" dirty="0"/>
              <a:t> </a:t>
            </a:r>
            <a:r>
              <a:rPr lang="en-US" dirty="0" err="1"/>
              <a:t>konusu</a:t>
            </a:r>
            <a:endParaRPr lang="en-US" dirty="0"/>
          </a:p>
          <a:p>
            <a:pPr>
              <a:buFont typeface="Wingdings" charset="2"/>
              <a:buChar char="u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8555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306</TotalTime>
  <Words>288</Words>
  <Application>Microsoft Macintosh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Solstice</vt:lpstr>
      <vt:lpstr>TÜRK DIŞ POLİTİKASI I (GÜZ 2019-2020)</vt:lpstr>
      <vt:lpstr>Batı Bloku Ekseninde Türkiye I (1945-1960)</vt:lpstr>
      <vt:lpstr>Batı Bloku Ekseninde Türkiye I (1945-1960)</vt:lpstr>
      <vt:lpstr>Batı Bloku Ekseninde Türkiye I (1945-1960)</vt:lpstr>
      <vt:lpstr>Batı Bloku Ekseninde Türkiye I (1945-1960)</vt:lpstr>
      <vt:lpstr>SSCB’yle İlişkiler (1945-1960)</vt:lpstr>
      <vt:lpstr>SSCB’yle İlişkiler (1945-1960)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 DIŞ POLİTİKASI (Güz 2018)</dc:title>
  <dc:creator>Ozge</dc:creator>
  <cp:lastModifiedBy>Ozge</cp:lastModifiedBy>
  <cp:revision>33</cp:revision>
  <dcterms:created xsi:type="dcterms:W3CDTF">2019-01-06T15:26:19Z</dcterms:created>
  <dcterms:modified xsi:type="dcterms:W3CDTF">2019-09-21T09:41:20Z</dcterms:modified>
</cp:coreProperties>
</file>