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image" Target="../media/image4.png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850" name="Group 2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78851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8852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grpSp>
          <p:nvGrpSpPr>
            <p:cNvPr id="78853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78854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55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56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57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58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59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60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61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62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  <p:sp>
            <p:nvSpPr>
              <p:cNvPr id="78863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tr-TR" altLang="tr-TR" sz="2400">
                  <a:solidFill>
                    <a:srgbClr val="000000"/>
                  </a:solidFill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78864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8865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8866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BC830D5-FF3B-45A4-BD76-FD724C333402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8867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3962400" y="1828800"/>
            <a:ext cx="80264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pPr lvl="0"/>
            <a:r>
              <a:rPr lang="tr-TR" altLang="tr-TR" noProof="0" smtClean="0"/>
              <a:t>Asıl başlık stili için tıklatın</a:t>
            </a:r>
          </a:p>
        </p:txBody>
      </p:sp>
      <p:sp>
        <p:nvSpPr>
          <p:cNvPr id="78868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3962400" y="4267200"/>
            <a:ext cx="80264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3400"/>
            </a:lvl1pPr>
          </a:lstStyle>
          <a:p>
            <a:pPr lvl="0"/>
            <a:r>
              <a:rPr lang="tr-TR" altLang="tr-TR" noProof="0" smtClean="0"/>
              <a:t>Asıl alt başlık stilini düzenlemek için tıklatın</a:t>
            </a:r>
          </a:p>
        </p:txBody>
      </p:sp>
    </p:spTree>
    <p:extLst>
      <p:ext uri="{BB962C8B-B14F-4D97-AF65-F5344CB8AC3E}">
        <p14:creationId xmlns:p14="http://schemas.microsoft.com/office/powerpoint/2010/main" val="36591257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2E35120-9C4E-4F7E-8668-A698D0BE5F62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1458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839200" y="457200"/>
            <a:ext cx="2743200" cy="54102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609600" y="457200"/>
            <a:ext cx="8026400" cy="541020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FE8D6D9-8B75-447C-8482-C556D0330193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9146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Başlık, Metin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FBD784A4-7356-4AF0-AF79-E496D48E2CAD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8415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Başlık, Metin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178A0621-FB1F-4AAC-B298-D519EF25004E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8128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Başlık ve Metin Üzerind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10972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609600" y="4000500"/>
            <a:ext cx="10972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60AE1F13-1952-4BD6-A272-AE0F19F0FC11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8254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Başlık, İçerik ve 2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quarter" idx="2"/>
          </p:nvPr>
        </p:nvSpPr>
        <p:spPr>
          <a:xfrm>
            <a:off x="6197600" y="19812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İçerik Yer Tutucusu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0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1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BEAD5F33-F75B-4EBD-9A3D-04BD29DBA6B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Veri Yer Tutucusu 7"/>
          <p:cNvSpPr>
            <a:spLocks noGrp="1"/>
          </p:cNvSpPr>
          <p:nvPr>
            <p:ph type="dt" sz="half" idx="12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5696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114D3E-D70D-45C5-B33A-E379DDEDFD9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829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AC07B29-F6F0-43D4-83DB-CD55D1D8B2D7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Veri Yer Tutucusu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44185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384800" cy="3886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9637DDC-2D89-4F1A-BF84-5AB7F66A0D0D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324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Altbilgi Yer Tutucusu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8" name="Slayt Numarası Yer Tutucusu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321A9D-42CE-4201-AC3B-0CA979311621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9" name="Veri Yer Tutucusu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2638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8F4C952-5455-4D62-A9BD-633060DA75B2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86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tbilgi Yer Tutucusu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3" name="Slayt Numarası Yer Tutucus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EE71E1-F136-410E-8E3E-FD4E215970C2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713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268797-C28F-4D24-BBF9-8D9893EF543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057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2207DA6-06E4-46B2-B364-1FAF38128A1F}" type="slidenum">
              <a:rPr lang="tr-TR" altLang="tr-TR">
                <a:solidFill>
                  <a:srgbClr val="000000"/>
                </a:solidFill>
              </a:rPr>
              <a:pPr/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369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0000"/>
              </a:solidFill>
            </a:endParaRP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anose="020B0A040201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F6794BE1-8951-450C-A3B3-414F6307D45F}" type="slidenum">
              <a:rPr lang="tr-TR" altLang="tr-TR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tr-TR" altLang="tr-TR">
              <a:solidFill>
                <a:srgbClr val="000000"/>
              </a:solidFill>
            </a:endParaRPr>
          </a:p>
        </p:txBody>
      </p:sp>
      <p:grpSp>
        <p:nvGrpSpPr>
          <p:cNvPr id="77828" name="Group 4"/>
          <p:cNvGrpSpPr>
            <a:grpSpLocks/>
          </p:cNvGrpSpPr>
          <p:nvPr/>
        </p:nvGrpSpPr>
        <p:grpSpPr bwMode="auto">
          <a:xfrm>
            <a:off x="0" y="0"/>
            <a:ext cx="12192000" cy="546100"/>
            <a:chOff x="0" y="0"/>
            <a:chExt cx="5760" cy="344"/>
          </a:xfrm>
        </p:grpSpPr>
        <p:sp>
          <p:nvSpPr>
            <p:cNvPr id="77829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7830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7831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>
                <a:solidFill>
                  <a:srgbClr val="666699"/>
                </a:solidFill>
              </a:endParaRPr>
            </a:p>
          </p:txBody>
        </p:sp>
        <p:sp>
          <p:nvSpPr>
            <p:cNvPr id="77832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>
                <a:solidFill>
                  <a:srgbClr val="666699"/>
                </a:solidFill>
              </a:endParaRPr>
            </a:p>
          </p:txBody>
        </p:sp>
        <p:sp>
          <p:nvSpPr>
            <p:cNvPr id="77833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>
                <a:solidFill>
                  <a:srgbClr val="9999CC"/>
                </a:solidFill>
              </a:endParaRPr>
            </a:p>
          </p:txBody>
        </p:sp>
        <p:sp>
          <p:nvSpPr>
            <p:cNvPr id="77834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>
                <a:solidFill>
                  <a:srgbClr val="666699"/>
                </a:solidFill>
              </a:endParaRPr>
            </a:p>
          </p:txBody>
        </p:sp>
        <p:sp>
          <p:nvSpPr>
            <p:cNvPr id="77835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 sz="2400">
                <a:solidFill>
                  <a:srgbClr val="000000"/>
                </a:solidFill>
                <a:latin typeface="Times New Roman" panose="02020603050405020304" pitchFamily="18" charset="0"/>
              </a:endParaRPr>
            </a:p>
          </p:txBody>
        </p:sp>
        <p:sp>
          <p:nvSpPr>
            <p:cNvPr id="77836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>
                <a:solidFill>
                  <a:srgbClr val="9999CC"/>
                </a:solidFill>
              </a:endParaRPr>
            </a:p>
          </p:txBody>
        </p:sp>
        <p:sp>
          <p:nvSpPr>
            <p:cNvPr id="77837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tr-TR" altLang="tr-TR">
                <a:solidFill>
                  <a:srgbClr val="9999CC"/>
                </a:solidFill>
              </a:endParaRPr>
            </a:p>
          </p:txBody>
        </p:sp>
      </p:grpSp>
      <p:sp>
        <p:nvSpPr>
          <p:cNvPr id="77838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457200"/>
            <a:ext cx="109728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başlık stili için tıklatın</a:t>
            </a:r>
          </a:p>
        </p:txBody>
      </p:sp>
      <p:sp>
        <p:nvSpPr>
          <p:cNvPr id="77839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981200"/>
            <a:ext cx="10972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altLang="tr-TR" smtClean="0"/>
              <a:t>Asıl metin stillerini düzenlemek için tıklatın</a:t>
            </a:r>
          </a:p>
          <a:p>
            <a:pPr lvl="1"/>
            <a:r>
              <a:rPr lang="tr-TR" altLang="tr-TR" smtClean="0"/>
              <a:t>İkinci düzey</a:t>
            </a:r>
          </a:p>
          <a:p>
            <a:pPr lvl="2"/>
            <a:r>
              <a:rPr lang="tr-TR" altLang="tr-TR" smtClean="0"/>
              <a:t>Üçüncü düzey</a:t>
            </a:r>
          </a:p>
          <a:p>
            <a:pPr lvl="3"/>
            <a:r>
              <a:rPr lang="tr-TR" altLang="tr-TR" smtClean="0"/>
              <a:t>Dördüncü düzey</a:t>
            </a:r>
          </a:p>
          <a:p>
            <a:pPr lvl="4"/>
            <a:r>
              <a:rPr lang="tr-TR" altLang="tr-TR" smtClean="0"/>
              <a:t>Beşinci düzey</a:t>
            </a:r>
          </a:p>
        </p:txBody>
      </p:sp>
      <p:sp>
        <p:nvSpPr>
          <p:cNvPr id="77840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tr-TR" altLang="tr-T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60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png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5" Type="http://schemas.openxmlformats.org/officeDocument/2006/relationships/oleObject" Target="../embeddings/oleObject7.bin"/><Relationship Id="rId10" Type="http://schemas.openxmlformats.org/officeDocument/2006/relationships/image" Target="../media/image7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4.bin"/><Relationship Id="rId1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000" b="1"/>
              <a:t>FERTİLİZASYON TEKNİKLERİ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81201" y="1981200"/>
            <a:ext cx="4037013" cy="3886200"/>
          </a:xfrm>
        </p:spPr>
        <p:txBody>
          <a:bodyPr/>
          <a:lstStyle/>
          <a:p>
            <a:r>
              <a:rPr lang="tr-TR" altLang="tr-TR" sz="1600"/>
              <a:t>YAŞ (ISLAK) TOHUMLAMA TEKNİĞİ</a:t>
            </a:r>
          </a:p>
          <a:p>
            <a:r>
              <a:rPr lang="tr-TR" altLang="tr-TR" sz="1600"/>
              <a:t>KURU TOHUMLAMA TEKNİĞİ</a:t>
            </a:r>
          </a:p>
        </p:txBody>
      </p:sp>
      <p:pic>
        <p:nvPicPr>
          <p:cNvPr id="16388" name="Picture 4" descr="auto0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8314" y="1989139"/>
            <a:ext cx="3024187" cy="1806575"/>
          </a:xfrm>
          <a:noFill/>
          <a:ln/>
        </p:spPr>
      </p:pic>
      <p:pic>
        <p:nvPicPr>
          <p:cNvPr id="16390" name="Picture 6" descr="auto0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lum bright="-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16726" y="3795713"/>
            <a:ext cx="3025775" cy="1865312"/>
          </a:xfrm>
          <a:noFill/>
          <a:ln/>
        </p:spPr>
      </p:pic>
      <p:pic>
        <p:nvPicPr>
          <p:cNvPr id="16392" name="Picture 8" descr="auto0"/>
          <p:cNvPicPr>
            <a:picLocks noChangeAspect="1" noChangeArrowheads="1"/>
          </p:cNvPicPr>
          <p:nvPr/>
        </p:nvPicPr>
        <p:blipFill>
          <a:blip r:embed="rId4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924176"/>
            <a:ext cx="2614612" cy="352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75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000" b="1"/>
              <a:t>Sperma dondurma tekniklerinin karşılaştırılması</a:t>
            </a:r>
            <a:br>
              <a:rPr lang="tr-TR" altLang="tr-TR" sz="2000" b="1"/>
            </a:br>
            <a:r>
              <a:rPr lang="tr-TR" altLang="tr-TR" sz="1800" b="1"/>
              <a:t/>
            </a:r>
            <a:br>
              <a:rPr lang="tr-TR" altLang="tr-TR" sz="1800" b="1"/>
            </a:br>
            <a:r>
              <a:rPr lang="tr-TR" altLang="tr-TR" sz="1400"/>
              <a:t>Yusuf Bozkurt, Ergun Akçay Selçuk Seçer Necmettin Tekin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tr-TR" altLang="tr-TR" sz="1800"/>
          </a:p>
          <a:p>
            <a:r>
              <a:rPr lang="tr-TR" altLang="tr-TR" sz="1800"/>
              <a:t>Pellet ve payet</a:t>
            </a:r>
          </a:p>
          <a:p>
            <a:endParaRPr lang="tr-TR" altLang="tr-TR" sz="1800"/>
          </a:p>
          <a:p>
            <a:r>
              <a:rPr lang="tr-TR" altLang="tr-TR" sz="1800"/>
              <a:t>Şeker bazlı sulandırıcılar iyonik sulandırıcılara oranla her iki yöntemdede üstün</a:t>
            </a:r>
          </a:p>
          <a:p>
            <a:endParaRPr lang="tr-TR" altLang="tr-TR" sz="1800"/>
          </a:p>
          <a:p>
            <a:r>
              <a:rPr lang="tr-TR" altLang="tr-TR" sz="1800"/>
              <a:t>Payetlerde spermanın dondurulması pellet yöntemine göre daha avantajlı</a:t>
            </a:r>
          </a:p>
        </p:txBody>
      </p:sp>
    </p:spTree>
    <p:extLst>
      <p:ext uri="{BB962C8B-B14F-4D97-AF65-F5344CB8AC3E}">
        <p14:creationId xmlns:p14="http://schemas.microsoft.com/office/powerpoint/2010/main" val="1138352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457200"/>
            <a:ext cx="8229600" cy="450850"/>
          </a:xfrm>
        </p:spPr>
        <p:txBody>
          <a:bodyPr/>
          <a:lstStyle/>
          <a:p>
            <a:pPr algn="ctr"/>
            <a:r>
              <a:rPr lang="tr-TR" altLang="tr-TR" sz="3200" b="1"/>
              <a:t>ABANT ALASI</a:t>
            </a:r>
          </a:p>
        </p:txBody>
      </p:sp>
      <p:graphicFrame>
        <p:nvGraphicFramePr>
          <p:cNvPr id="103428" name="Object 4"/>
          <p:cNvGraphicFramePr>
            <a:graphicFrameLocks noChangeAspect="1"/>
          </p:cNvGraphicFramePr>
          <p:nvPr>
            <p:ph idx="1"/>
          </p:nvPr>
        </p:nvGraphicFramePr>
        <p:xfrm>
          <a:off x="1524000" y="908050"/>
          <a:ext cx="9144000" cy="594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8" name="Photo Editor Fotoğrafı" r:id="rId3" imgW="6095238" imgH="4571429" progId="MSPhotoEd.3">
                  <p:embed/>
                </p:oleObj>
              </mc:Choice>
              <mc:Fallback>
                <p:oleObj name="Photo Editor Fotoğrafı" r:id="rId3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908050"/>
                        <a:ext cx="9144000" cy="5949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975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000" b="1"/>
              <a:t>KULUÇKA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1557339"/>
            <a:ext cx="4038600" cy="45354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800"/>
              <a:t>SU SICAKLIĞI</a:t>
            </a:r>
          </a:p>
          <a:p>
            <a:pPr>
              <a:lnSpc>
                <a:spcPct val="80000"/>
              </a:lnSpc>
            </a:pPr>
            <a:r>
              <a:rPr lang="tr-TR" altLang="tr-TR" sz="1800"/>
              <a:t>SUYUN DEBİSİ </a:t>
            </a:r>
            <a:r>
              <a:rPr lang="tr-TR" altLang="tr-TR" sz="1400"/>
              <a:t>(O</a:t>
            </a:r>
            <a:r>
              <a:rPr lang="tr-TR" altLang="tr-TR" sz="1400" baseline="-25000"/>
              <a:t>2</a:t>
            </a:r>
            <a:r>
              <a:rPr lang="tr-TR" altLang="tr-TR" sz="1400"/>
              <a:t> zenginliği, 1000 larva için dk/1 litre, 4-12 ppm O</a:t>
            </a:r>
            <a:r>
              <a:rPr lang="tr-TR" altLang="tr-TR" sz="1400" baseline="-25000"/>
              <a:t>2</a:t>
            </a:r>
            <a:r>
              <a:rPr lang="tr-TR" altLang="tr-TR" sz="1400"/>
              <a:t>)</a:t>
            </a:r>
          </a:p>
          <a:p>
            <a:pPr>
              <a:lnSpc>
                <a:spcPct val="80000"/>
              </a:lnSpc>
            </a:pPr>
            <a:r>
              <a:rPr lang="tr-TR" altLang="tr-TR" sz="1800"/>
              <a:t>IŞIK (karanlık)</a:t>
            </a:r>
          </a:p>
          <a:p>
            <a:pPr>
              <a:lnSpc>
                <a:spcPct val="80000"/>
              </a:lnSpc>
            </a:pPr>
            <a:r>
              <a:rPr lang="tr-TR" altLang="tr-TR" sz="1800"/>
              <a:t>TUZLULUK</a:t>
            </a:r>
          </a:p>
          <a:p>
            <a:pPr>
              <a:lnSpc>
                <a:spcPct val="80000"/>
              </a:lnSpc>
            </a:pPr>
            <a:r>
              <a:rPr lang="tr-TR" altLang="tr-TR" sz="1800"/>
              <a:t>VİTELLUS MİKTARI</a:t>
            </a:r>
          </a:p>
          <a:p>
            <a:pPr>
              <a:lnSpc>
                <a:spcPct val="80000"/>
              </a:lnSpc>
            </a:pPr>
            <a:r>
              <a:rPr lang="tr-TR" altLang="tr-TR" sz="1800"/>
              <a:t>KULUÇKA DÜZENLERİ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8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600"/>
          </a:p>
          <a:p>
            <a:pPr lvl="1">
              <a:lnSpc>
                <a:spcPct val="80000"/>
              </a:lnSpc>
            </a:pPr>
            <a:r>
              <a:rPr lang="tr-TR" altLang="tr-TR" sz="1600"/>
              <a:t>I. DÖNEM ( FERTİLİZASYON - GÖZLÜ YUMURTA, 13-22 GÜN)</a:t>
            </a:r>
          </a:p>
          <a:p>
            <a:pPr lvl="1">
              <a:lnSpc>
                <a:spcPct val="80000"/>
              </a:lnSpc>
            </a:pPr>
            <a:endParaRPr lang="tr-TR" altLang="tr-TR" sz="1600"/>
          </a:p>
          <a:p>
            <a:pPr lvl="1">
              <a:lnSpc>
                <a:spcPct val="80000"/>
              </a:lnSpc>
            </a:pPr>
            <a:r>
              <a:rPr lang="tr-TR" altLang="tr-TR" sz="1600"/>
              <a:t>II. DÖNEM (GÖZLÜ YUMURTA - LARVA ÇIKIŞI, 7-15 GÜN)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600"/>
          </a:p>
          <a:p>
            <a:pPr lvl="1">
              <a:lnSpc>
                <a:spcPct val="80000"/>
              </a:lnSpc>
            </a:pPr>
            <a:r>
              <a:rPr lang="tr-TR" altLang="tr-TR" sz="1600"/>
              <a:t>III. DÖNEM (LARVA ÇIKIŞI - BESİN KESESİNİN KAYBOLMASI, 15-21 GÜN)</a:t>
            </a:r>
          </a:p>
        </p:txBody>
      </p:sp>
      <p:graphicFrame>
        <p:nvGraphicFramePr>
          <p:cNvPr id="17412" name="Object 4"/>
          <p:cNvGraphicFramePr>
            <a:graphicFrameLocks noChangeAspect="1"/>
          </p:cNvGraphicFramePr>
          <p:nvPr>
            <p:ph sz="quarter" idx="2"/>
          </p:nvPr>
        </p:nvGraphicFramePr>
        <p:xfrm>
          <a:off x="5951539" y="476250"/>
          <a:ext cx="15525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Photo Editor Fotoğrafı" r:id="rId3" imgW="1552792" imgH="1448002" progId="MSPhotoEd.3">
                  <p:embed/>
                </p:oleObj>
              </mc:Choice>
              <mc:Fallback>
                <p:oleObj name="Photo Editor Fotoğrafı" r:id="rId3" imgW="1552792" imgH="144800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9" y="476250"/>
                        <a:ext cx="155257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>
            <p:ph sz="quarter" idx="3"/>
          </p:nvPr>
        </p:nvGraphicFramePr>
        <p:xfrm>
          <a:off x="7680326" y="476251"/>
          <a:ext cx="2087563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hoto Editor Fotoğrafı" r:id="rId5" imgW="2505425" imgH="1714739" progId="MSPhotoEd.3">
                  <p:embed/>
                </p:oleObj>
              </mc:Choice>
              <mc:Fallback>
                <p:oleObj name="Photo Editor Fotoğrafı" r:id="rId5" imgW="2505425" imgH="171473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6" y="476251"/>
                        <a:ext cx="2087563" cy="1439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6" name="Object 8"/>
          <p:cNvGraphicFramePr>
            <a:graphicFrameLocks noChangeAspect="1"/>
          </p:cNvGraphicFramePr>
          <p:nvPr/>
        </p:nvGraphicFramePr>
        <p:xfrm>
          <a:off x="8832851" y="3500438"/>
          <a:ext cx="15144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Photo Editor Fotoğrafı" r:id="rId7" imgW="1514686" imgH="1448002" progId="MSPhotoEd.3">
                  <p:embed/>
                </p:oleObj>
              </mc:Choice>
              <mc:Fallback>
                <p:oleObj name="Photo Editor Fotoğrafı" r:id="rId7" imgW="1514686" imgH="144800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32851" y="3500438"/>
                        <a:ext cx="151447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7" name="Object 9"/>
          <p:cNvGraphicFramePr>
            <a:graphicFrameLocks noChangeAspect="1"/>
          </p:cNvGraphicFramePr>
          <p:nvPr/>
        </p:nvGraphicFramePr>
        <p:xfrm>
          <a:off x="8112125" y="5013325"/>
          <a:ext cx="2376488" cy="162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hoto Editor Fotoğrafı" r:id="rId9" imgW="2742857" imgH="2057143" progId="MSPhotoEd.3">
                  <p:embed/>
                </p:oleObj>
              </mc:Choice>
              <mc:Fallback>
                <p:oleObj name="Photo Editor Fotoğrafı" r:id="rId9" imgW="2742857" imgH="2057143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25" y="5013325"/>
                        <a:ext cx="2376488" cy="1625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8" name="Object 10"/>
          <p:cNvGraphicFramePr>
            <a:graphicFrameLocks noChangeAspect="1"/>
          </p:cNvGraphicFramePr>
          <p:nvPr/>
        </p:nvGraphicFramePr>
        <p:xfrm>
          <a:off x="5951539" y="3429000"/>
          <a:ext cx="2230437" cy="1493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Photo Editor Fotoğrafı" r:id="rId11" imgW="6477904" imgH="4571429" progId="MSPhotoEd.3">
                  <p:embed/>
                </p:oleObj>
              </mc:Choice>
              <mc:Fallback>
                <p:oleObj name="Photo Editor Fotoğrafı" r:id="rId11" imgW="6477904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51539" y="3429000"/>
                        <a:ext cx="2230437" cy="14938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0" name="Object 12"/>
          <p:cNvGraphicFramePr>
            <a:graphicFrameLocks noChangeAspect="1"/>
          </p:cNvGraphicFramePr>
          <p:nvPr/>
        </p:nvGraphicFramePr>
        <p:xfrm>
          <a:off x="5808664" y="5084764"/>
          <a:ext cx="2160587" cy="1584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Photo Editor Fotoğrafı" r:id="rId13" imgW="1523810" imgH="1142857" progId="MSPhotoEd.3">
                  <p:embed/>
                </p:oleObj>
              </mc:Choice>
              <mc:Fallback>
                <p:oleObj name="Photo Editor Fotoğrafı" r:id="rId13" imgW="1523810" imgH="114285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4" y="5084764"/>
                        <a:ext cx="2160587" cy="1584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21" name="Object 13"/>
          <p:cNvGraphicFramePr>
            <a:graphicFrameLocks noChangeAspect="1"/>
          </p:cNvGraphicFramePr>
          <p:nvPr/>
        </p:nvGraphicFramePr>
        <p:xfrm>
          <a:off x="6527801" y="1989139"/>
          <a:ext cx="2881313" cy="141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hoto Editor Fotoğrafı" r:id="rId15" imgW="3343742" imgH="1695687" progId="MSPhotoEd.3">
                  <p:embed/>
                </p:oleObj>
              </mc:Choice>
              <mc:Fallback>
                <p:oleObj name="Photo Editor Fotoğrafı" r:id="rId15" imgW="3343742" imgH="1695687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7801" y="1989139"/>
                        <a:ext cx="2881313" cy="141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372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5" name="Object 3"/>
          <p:cNvGraphicFramePr>
            <a:graphicFrameLocks noChangeAspect="1"/>
          </p:cNvGraphicFramePr>
          <p:nvPr>
            <p:ph sz="half" idx="1"/>
          </p:nvPr>
        </p:nvGraphicFramePr>
        <p:xfrm>
          <a:off x="2855914" y="949326"/>
          <a:ext cx="6840537" cy="496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Photo Editor Fotoğrafı" r:id="rId3" imgW="6095238" imgH="4571429" progId="MSPhotoEd.3">
                  <p:embed/>
                </p:oleObj>
              </mc:Choice>
              <mc:Fallback>
                <p:oleObj name="Photo Editor Fotoğrafı" r:id="rId3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5914" y="949326"/>
                        <a:ext cx="6840537" cy="496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452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auto0"/>
          <p:cNvPicPr>
            <a:picLocks noChangeAspect="1" noChangeArrowheads="1"/>
          </p:cNvPicPr>
          <p:nvPr>
            <p:ph sz="half" idx="1"/>
          </p:nvPr>
        </p:nvPicPr>
        <p:blipFill>
          <a:blip r:embed="rId2">
            <a:lum bright="-2000" contrast="-28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8" y="920750"/>
            <a:ext cx="3744912" cy="5322888"/>
          </a:xfrm>
          <a:noFill/>
          <a:ln/>
        </p:spPr>
      </p:pic>
      <p:pic>
        <p:nvPicPr>
          <p:cNvPr id="22535" name="Picture 7" descr="auto0"/>
          <p:cNvPicPr>
            <a:picLocks noChangeAspect="1" noChangeArrowheads="1"/>
          </p:cNvPicPr>
          <p:nvPr>
            <p:ph sz="half" idx="2"/>
          </p:nvPr>
        </p:nvPicPr>
        <p:blipFill>
          <a:blip r:embed="rId3">
            <a:lum bright="10000" contrast="-4000"/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1900" y="963613"/>
            <a:ext cx="4032250" cy="525780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169852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2000" b="1"/>
              <a:t>	KULUÇKA ÇIKIŞI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711451" y="2376489"/>
            <a:ext cx="3306763" cy="200183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tr-TR" altLang="tr-TR" sz="1600"/>
              <a:t>GÜN-DERECE</a:t>
            </a:r>
          </a:p>
          <a:p>
            <a:pPr lvl="1">
              <a:lnSpc>
                <a:spcPct val="80000"/>
              </a:lnSpc>
            </a:pPr>
            <a:r>
              <a:rPr lang="tr-TR" altLang="tr-TR" sz="1400"/>
              <a:t>Su sıcaklığı x gün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600"/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600"/>
              <a:t>Alabalık için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400"/>
              <a:t>10</a:t>
            </a:r>
            <a:r>
              <a:rPr lang="tr-TR" altLang="tr-TR" sz="1400" baseline="30000"/>
              <a:t>o</a:t>
            </a:r>
            <a:r>
              <a:rPr lang="tr-TR" altLang="tr-TR" sz="1400"/>
              <a:t>C x 30= 300 gün/derece</a:t>
            </a:r>
          </a:p>
          <a:p>
            <a:pPr>
              <a:lnSpc>
                <a:spcPct val="80000"/>
              </a:lnSpc>
            </a:pPr>
            <a:endParaRPr lang="tr-TR" altLang="tr-TR" sz="16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600"/>
              <a:t>	  Sazan için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400"/>
              <a:t>20</a:t>
            </a:r>
            <a:r>
              <a:rPr lang="tr-TR" altLang="tr-TR" sz="1400" baseline="30000"/>
              <a:t>o</a:t>
            </a:r>
            <a:r>
              <a:rPr lang="tr-TR" altLang="tr-TR" sz="1400"/>
              <a:t>C x 3 gün= 60 gün/derece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None/>
            </a:pPr>
            <a:endParaRPr lang="tr-TR" altLang="tr-TR" sz="1400"/>
          </a:p>
        </p:txBody>
      </p:sp>
      <p:graphicFrame>
        <p:nvGraphicFramePr>
          <p:cNvPr id="33843" name="Group 51"/>
          <p:cNvGraphicFramePr>
            <a:graphicFrameLocks noGrp="1"/>
          </p:cNvGraphicFramePr>
          <p:nvPr>
            <p:ph sz="quarter" idx="2"/>
          </p:nvPr>
        </p:nvGraphicFramePr>
        <p:xfrm>
          <a:off x="6164264" y="2438400"/>
          <a:ext cx="4040187" cy="2327276"/>
        </p:xfrm>
        <a:graphic>
          <a:graphicData uri="http://schemas.openxmlformats.org/drawingml/2006/table">
            <a:tbl>
              <a:tblPr/>
              <a:tblGrid>
                <a:gridCol w="1346200"/>
                <a:gridCol w="1347787"/>
                <a:gridCol w="1346200"/>
              </a:tblGrid>
              <a:tr h="8255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Sıcaklık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</a:t>
                      </a:r>
                      <a:r>
                        <a:rPr kumimoji="0" lang="tr-TR" altLang="tr-TR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o</a:t>
                      </a: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C)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Dere alası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(gün)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Gökkuşağı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(gün)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62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4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3839" name="Group 47"/>
          <p:cNvGraphicFramePr>
            <a:graphicFrameLocks noGrp="1"/>
          </p:cNvGraphicFramePr>
          <p:nvPr>
            <p:ph sz="quarter" idx="3"/>
          </p:nvPr>
        </p:nvGraphicFramePr>
        <p:xfrm>
          <a:off x="6167439" y="4724400"/>
          <a:ext cx="4040187" cy="427038"/>
        </p:xfrm>
        <a:graphic>
          <a:graphicData uri="http://schemas.openxmlformats.org/drawingml/2006/table">
            <a:tbl>
              <a:tblPr/>
              <a:tblGrid>
                <a:gridCol w="1346200"/>
                <a:gridCol w="1347787"/>
                <a:gridCol w="1346200"/>
              </a:tblGrid>
              <a:tr h="4270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0" lang="tr-TR" altLang="tr-TR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95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908050"/>
            <a:ext cx="8229600" cy="1371600"/>
          </a:xfrm>
        </p:spPr>
        <p:txBody>
          <a:bodyPr/>
          <a:lstStyle/>
          <a:p>
            <a:r>
              <a:rPr lang="tr-TR" altLang="tr-TR" sz="1400" b="1"/>
              <a:t>DONDURULMUŞ ALABALIK SPERMATOZOONLARININ ÇÖZÜM SONRASI FERTİLİTESİ ÜZERİNE SULANDIRICI, KRİYOPROTEKTAN VE GLİSEROL İLAVELERİNİN ETKİSİ</a:t>
            </a:r>
            <a:r>
              <a:rPr lang="tr-TR" altLang="tr-TR" sz="1800"/>
              <a:t> </a:t>
            </a:r>
            <a:br>
              <a:rPr lang="tr-TR" altLang="tr-TR" sz="1800"/>
            </a:br>
            <a:r>
              <a:rPr lang="tr-TR" altLang="tr-TR" sz="1800"/>
              <a:t/>
            </a:r>
            <a:br>
              <a:rPr lang="tr-TR" altLang="tr-TR" sz="1800"/>
            </a:br>
            <a:r>
              <a:rPr lang="tr-TR" altLang="tr-TR" sz="1400"/>
              <a:t>Necmettin Tekin  Selçuk Secer  Ergun Akcay  Yusuf Bozkurt  Sezer Kayam</a:t>
            </a:r>
            <a:r>
              <a:rPr lang="tr-TR" altLang="tr-TR" sz="1400" b="1"/>
              <a:t/>
            </a:r>
            <a:br>
              <a:rPr lang="tr-TR" altLang="tr-TR" sz="1400" b="1"/>
            </a:br>
            <a:endParaRPr lang="tr-TR" altLang="tr-TR" sz="1400" b="1"/>
          </a:p>
        </p:txBody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92313" y="2565400"/>
            <a:ext cx="8229600" cy="3886200"/>
          </a:xfrm>
        </p:spPr>
        <p:txBody>
          <a:bodyPr/>
          <a:lstStyle/>
          <a:p>
            <a:r>
              <a:rPr lang="tr-TR" altLang="tr-TR" sz="1600"/>
              <a:t>30 erkek alabalık</a:t>
            </a:r>
          </a:p>
          <a:p>
            <a:r>
              <a:rPr lang="tr-TR" altLang="tr-TR" sz="1600"/>
              <a:t>Erdahl-Graham, Lahnsteiner, Glukoz</a:t>
            </a:r>
          </a:p>
          <a:p>
            <a:pPr lvl="1"/>
            <a:r>
              <a:rPr lang="tr-TR" altLang="tr-TR" sz="1600"/>
              <a:t>%10 DMA, %10 DMSO        +  %1 Gliserol</a:t>
            </a:r>
          </a:p>
          <a:p>
            <a:r>
              <a:rPr lang="tr-TR" altLang="tr-TR" sz="1600"/>
              <a:t>1:2 sulandırma oranı</a:t>
            </a:r>
          </a:p>
          <a:p>
            <a:r>
              <a:rPr lang="tr-TR" altLang="tr-TR" sz="1600"/>
              <a:t>0.1 ml pelletler halinde kurubuz üzerinde</a:t>
            </a:r>
          </a:p>
          <a:p>
            <a:r>
              <a:rPr lang="tr-TR" altLang="tr-TR" sz="1600"/>
              <a:t>En az 600 yumurta</a:t>
            </a:r>
          </a:p>
          <a:p>
            <a:r>
              <a:rPr lang="tr-TR" altLang="tr-TR" sz="1600"/>
              <a:t>3x10</a:t>
            </a:r>
            <a:r>
              <a:rPr lang="tr-TR" altLang="tr-TR" sz="1600" baseline="30000"/>
              <a:t>9</a:t>
            </a:r>
            <a:r>
              <a:rPr lang="tr-TR" altLang="tr-TR" sz="1600"/>
              <a:t> spermatozoon/yumurta</a:t>
            </a:r>
          </a:p>
          <a:p>
            <a:r>
              <a:rPr lang="tr-TR" altLang="tr-TR" sz="1600"/>
              <a:t>25 ml fertilizasyon solusyonu</a:t>
            </a:r>
          </a:p>
          <a:p>
            <a:endParaRPr lang="tr-TR" altLang="tr-TR" sz="1600"/>
          </a:p>
          <a:p>
            <a:pPr>
              <a:buFont typeface="Wingdings" panose="05000000000000000000" pitchFamily="2" charset="2"/>
              <a:buNone/>
            </a:pPr>
            <a:r>
              <a:rPr lang="tr-TR" altLang="tr-TR" sz="1600" b="1"/>
              <a:t>SONUÇ</a:t>
            </a:r>
            <a:r>
              <a:rPr lang="tr-TR" altLang="tr-TR" sz="1600"/>
              <a:t>: </a:t>
            </a:r>
            <a:r>
              <a:rPr lang="tr-TR" altLang="tr-TR" sz="1600" b="1"/>
              <a:t>%10DMSO + %1 Gliserol içeren Glukoz sulandırıcısı ile %50 fertilizasyon</a:t>
            </a:r>
          </a:p>
          <a:p>
            <a:endParaRPr lang="tr-TR" altLang="tr-TR" sz="1600"/>
          </a:p>
          <a:p>
            <a:endParaRPr lang="tr-TR" altLang="tr-TR" sz="1600"/>
          </a:p>
          <a:p>
            <a:endParaRPr lang="tr-TR" altLang="tr-TR" sz="1600"/>
          </a:p>
          <a:p>
            <a:endParaRPr lang="tr-TR" altLang="tr-TR" sz="1600"/>
          </a:p>
          <a:p>
            <a:endParaRPr lang="tr-TR" altLang="tr-TR" sz="1400"/>
          </a:p>
          <a:p>
            <a:endParaRPr lang="tr-TR" altLang="tr-TR" sz="1400"/>
          </a:p>
        </p:txBody>
      </p:sp>
    </p:spTree>
    <p:extLst>
      <p:ext uri="{BB962C8B-B14F-4D97-AF65-F5344CB8AC3E}">
        <p14:creationId xmlns:p14="http://schemas.microsoft.com/office/powerpoint/2010/main" val="73826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1600" b="1"/>
              <a:t>GÖKKUŞAĞI ALABALIKLARINDA (Oncorhynchus Mykiss W., 1792) YAŞIN SPERMATOLOJİK ÖZELLİKLER ÜZERİNE ETKİSİ</a:t>
            </a:r>
            <a:br>
              <a:rPr lang="tr-TR" altLang="tr-TR" sz="1600" b="1"/>
            </a:br>
            <a:r>
              <a:rPr lang="tr-TR" altLang="tr-TR" sz="1800"/>
              <a:t/>
            </a:r>
            <a:br>
              <a:rPr lang="tr-TR" altLang="tr-TR" sz="1800"/>
            </a:br>
            <a:r>
              <a:rPr lang="tr-TR" altLang="tr-TR" sz="1400"/>
              <a:t>Necmettin TEKİN Selçuk SEÇER Ergun AKÇAY Yusuf BOZKURT Sezer KAYAM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981200"/>
            <a:ext cx="8229600" cy="461645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800"/>
              <a:t>Amaç: balıklarda yaşın ve morfolojik özelliklerin spermatolojik parametreler üzerine etkisi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600" b="1"/>
              <a:t>Miktar 21.4ml,  Motilite % 85.8,  Canlılık süresi  94.0 s,  Yoğunluk 6.9 x 10</a:t>
            </a:r>
            <a:r>
              <a:rPr lang="tr-TR" altLang="tr-TR" sz="1600" b="1" baseline="30000"/>
              <a:t>9</a:t>
            </a:r>
            <a:r>
              <a:rPr lang="tr-TR" altLang="tr-TR" sz="1600" b="1"/>
              <a:t>,  pH 7.28</a:t>
            </a:r>
            <a:endParaRPr lang="tr-TR" altLang="tr-TR" sz="1800"/>
          </a:p>
          <a:p>
            <a:pPr>
              <a:lnSpc>
                <a:spcPct val="80000"/>
              </a:lnSpc>
            </a:pPr>
            <a:endParaRPr lang="tr-TR" altLang="tr-TR" sz="1800"/>
          </a:p>
          <a:p>
            <a:pPr>
              <a:lnSpc>
                <a:spcPct val="80000"/>
              </a:lnSpc>
            </a:pPr>
            <a:r>
              <a:rPr lang="tr-TR" altLang="tr-TR" sz="1800"/>
              <a:t>Sonuç olarak,</a:t>
            </a:r>
            <a:r>
              <a:rPr lang="tr-TR" altLang="tr-TR" sz="1800" b="1"/>
              <a:t> </a:t>
            </a:r>
            <a:r>
              <a:rPr lang="tr-TR" altLang="tr-TR" sz="1800"/>
              <a:t>Gökkuşağı alabalıklarında spermatolojik özelliklerin yaş, tür ve çevre koşulları gözönüne alınarak değerlendirilmesi gerektiği,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800"/>
              <a:t> </a:t>
            </a:r>
          </a:p>
          <a:p>
            <a:pPr>
              <a:lnSpc>
                <a:spcPct val="80000"/>
              </a:lnSpc>
            </a:pPr>
            <a:r>
              <a:rPr lang="tr-TR" altLang="tr-TR" sz="1800"/>
              <a:t>Canlı ağırlık ve vücut uzunluğu ölçülerinin sperma verimi ve kalitesinin değerlendirilmesinde kullanılabileceği </a:t>
            </a:r>
          </a:p>
          <a:p>
            <a:pPr>
              <a:lnSpc>
                <a:spcPct val="80000"/>
              </a:lnSpc>
            </a:pPr>
            <a:endParaRPr lang="tr-TR" altLang="tr-TR" sz="1800"/>
          </a:p>
          <a:p>
            <a:pPr>
              <a:lnSpc>
                <a:spcPct val="80000"/>
              </a:lnSpc>
            </a:pPr>
            <a:r>
              <a:rPr lang="tr-TR" altLang="tr-TR" sz="1800"/>
              <a:t>Özellikle yaş ilerlemesi ile birlikte sperma hacmi, motilite, canlılık süresi ve toplam spermatozoon sayısının arttığı, spermatozoon yoğunluğunun ise azaldığı gözlenmiştir. </a:t>
            </a:r>
          </a:p>
          <a:p>
            <a:pPr>
              <a:lnSpc>
                <a:spcPct val="80000"/>
              </a:lnSpc>
            </a:pPr>
            <a:endParaRPr lang="tr-TR" altLang="tr-TR" sz="1800"/>
          </a:p>
          <a:p>
            <a:pPr>
              <a:lnSpc>
                <a:spcPct val="80000"/>
              </a:lnSpc>
            </a:pPr>
            <a:r>
              <a:rPr lang="tr-TR" altLang="tr-TR" sz="1800"/>
              <a:t>Korelasyonlar dikkate alındığında yeterli vücut büyüklüğüne ulaşmış olan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tr-TR" altLang="tr-TR" sz="1800" b="1"/>
              <a:t>      2-3 yaşındaki balıkların</a:t>
            </a:r>
            <a:r>
              <a:rPr lang="tr-TR" altLang="tr-TR" sz="1800"/>
              <a:t> diğerlerine göre daha üstün olduğu kanısına varılmıştır.</a:t>
            </a:r>
          </a:p>
        </p:txBody>
      </p:sp>
    </p:spTree>
    <p:extLst>
      <p:ext uri="{BB962C8B-B14F-4D97-AF65-F5344CB8AC3E}">
        <p14:creationId xmlns:p14="http://schemas.microsoft.com/office/powerpoint/2010/main" val="225733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tr-TR" altLang="tr-TR" sz="1600" b="1"/>
              <a:t/>
            </a:r>
            <a:br>
              <a:rPr lang="tr-TR" altLang="tr-TR" sz="1600" b="1"/>
            </a:br>
            <a:r>
              <a:rPr lang="tr-TR" altLang="tr-TR" sz="1600" b="1"/>
              <a:t>CRYOPRESERVATION OF RAINBOW TROUT</a:t>
            </a:r>
            <a:br>
              <a:rPr lang="tr-TR" altLang="tr-TR" sz="1600" b="1"/>
            </a:br>
            <a:r>
              <a:rPr lang="tr-TR" altLang="tr-TR" sz="1600" b="1"/>
              <a:t>(</a:t>
            </a:r>
            <a:r>
              <a:rPr lang="tr-TR" altLang="tr-TR" sz="1600" b="1" i="1"/>
              <a:t>Oncorhynchus mykiss </a:t>
            </a:r>
            <a:r>
              <a:rPr lang="tr-TR" altLang="tr-TR" sz="1600" b="1"/>
              <a:t>W.</a:t>
            </a:r>
            <a:r>
              <a:rPr lang="tr-TR" altLang="tr-TR" sz="1600" b="1" i="1"/>
              <a:t> </a:t>
            </a:r>
            <a:r>
              <a:rPr lang="tr-TR" altLang="tr-TR" sz="1600" b="1"/>
              <a:t>1792) SEMEN</a:t>
            </a:r>
            <a:br>
              <a:rPr lang="tr-TR" altLang="tr-TR" sz="1600" b="1"/>
            </a:br>
            <a:r>
              <a:rPr lang="tr-TR" altLang="tr-TR" sz="1600" b="1"/>
              <a:t/>
            </a:r>
            <a:br>
              <a:rPr lang="tr-TR" altLang="tr-TR" sz="1600" b="1"/>
            </a:br>
            <a:r>
              <a:rPr lang="tr-TR" altLang="tr-TR" sz="1400"/>
              <a:t>Necmettin Tekin Selçuk Secer Ergun Akcay Yusuf Bozkurt</a:t>
            </a:r>
            <a:br>
              <a:rPr lang="tr-TR" altLang="tr-TR" sz="1400"/>
            </a:br>
            <a:r>
              <a:rPr lang="tr-TR" altLang="tr-TR" sz="1400"/>
              <a:t/>
            </a:r>
            <a:br>
              <a:rPr lang="tr-TR" altLang="tr-TR" sz="1400"/>
            </a:br>
            <a:r>
              <a:rPr lang="tr-TR" altLang="tr-TR" sz="1400"/>
              <a:t/>
            </a:r>
            <a:br>
              <a:rPr lang="tr-TR" altLang="tr-TR" sz="1400"/>
            </a:br>
            <a:r>
              <a:rPr lang="tr-TR" altLang="tr-TR" sz="1400"/>
              <a:t>*1:3 sulandırma oranı, 0.5 ml payetlerde sıvı azot buharında</a:t>
            </a:r>
          </a:p>
        </p:txBody>
      </p:sp>
      <p:graphicFrame>
        <p:nvGraphicFramePr>
          <p:cNvPr id="93549" name="Group 365"/>
          <p:cNvGraphicFramePr>
            <a:graphicFrameLocks noGrp="1"/>
          </p:cNvGraphicFramePr>
          <p:nvPr>
            <p:ph sz="half" idx="2"/>
          </p:nvPr>
        </p:nvGraphicFramePr>
        <p:xfrm>
          <a:off x="2351089" y="4005263"/>
          <a:ext cx="7570787" cy="2016126"/>
        </p:xfrm>
        <a:graphic>
          <a:graphicData uri="http://schemas.openxmlformats.org/drawingml/2006/table">
            <a:tbl>
              <a:tblPr/>
              <a:tblGrid>
                <a:gridCol w="1441450"/>
                <a:gridCol w="1147762"/>
                <a:gridCol w="2005013"/>
                <a:gridCol w="1489075"/>
                <a:gridCol w="1487487"/>
              </a:tblGrid>
              <a:tr h="820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buNone/>
                        <a:tabLst/>
                      </a:pPr>
                      <a:endParaRPr kumimoji="0" lang="tr-TR" altLang="tr-TR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7302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730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Post-thaw</a:t>
                      </a: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730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Motility (%) *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7302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730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Post-thaw </a:t>
                      </a: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730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Movement Duration (s) *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7302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730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Fertilization</a:t>
                      </a: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730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Rates (%) **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7302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730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Hatching  </a:t>
                      </a: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730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Rates (%) -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0200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Mounib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6.67±11.55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32.33±13.79</a:t>
                      </a:r>
                      <a:r>
                        <a:rPr kumimoji="0" lang="tr-TR" altLang="tr-T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25.08±14.52</a:t>
                      </a:r>
                      <a:r>
                        <a:rPr kumimoji="0" lang="tr-TR" altLang="tr-T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98.21±0.03</a:t>
                      </a:r>
                      <a:r>
                        <a:rPr kumimoji="0" lang="tr-TR" altLang="tr-T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Lahnsteiner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40.00±10.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60.33±86.00</a:t>
                      </a:r>
                      <a:r>
                        <a:rPr kumimoji="0" lang="tr-TR" altLang="tr-T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ab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12.97±9.51</a:t>
                      </a:r>
                      <a:r>
                        <a:rPr kumimoji="0" lang="tr-TR" altLang="tr-T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98.33±2.88</a:t>
                      </a:r>
                      <a:r>
                        <a:rPr kumimoji="0" lang="tr-TR" altLang="tr-T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73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Glukoz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56.67±5.77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84.33±20.03</a:t>
                      </a:r>
                      <a:r>
                        <a:rPr kumimoji="0" lang="tr-TR" altLang="tr-T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80.5±16.01</a:t>
                      </a:r>
                      <a:r>
                        <a:rPr kumimoji="0" lang="tr-TR" altLang="tr-T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96.70±2.69</a:t>
                      </a:r>
                      <a:r>
                        <a:rPr kumimoji="0" lang="tr-TR" altLang="tr-T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Control  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92.47±1.74</a:t>
                      </a:r>
                      <a:r>
                        <a:rPr kumimoji="0" lang="tr-TR" altLang="tr-T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97.67±2.51</a:t>
                      </a:r>
                      <a:r>
                        <a:rPr kumimoji="0" lang="tr-TR" altLang="tr-TR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93536" name="Group 352"/>
          <p:cNvGraphicFramePr>
            <a:graphicFrameLocks noGrp="1"/>
          </p:cNvGraphicFramePr>
          <p:nvPr>
            <p:ph sz="half" idx="1"/>
          </p:nvPr>
        </p:nvGraphicFramePr>
        <p:xfrm>
          <a:off x="2208213" y="2420939"/>
          <a:ext cx="7777162" cy="1227773"/>
        </p:xfrm>
        <a:graphic>
          <a:graphicData uri="http://schemas.openxmlformats.org/drawingml/2006/table">
            <a:tbl>
              <a:tblPr/>
              <a:tblGrid>
                <a:gridCol w="1277937"/>
                <a:gridCol w="1335088"/>
                <a:gridCol w="1339850"/>
                <a:gridCol w="1366837"/>
                <a:gridCol w="1363663"/>
                <a:gridCol w="1093787"/>
              </a:tblGrid>
              <a:tr h="720725">
                <a:tc>
                  <a:txBody>
                    <a:bodyPr/>
                    <a:lstStyle>
                      <a:lvl1pPr marL="342900" indent="-7302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730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Semen</a:t>
                      </a: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730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Volume (ml)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7302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730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Spermatozoa</a:t>
                      </a: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730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Motility (%)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7302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730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Spermatozoa</a:t>
                      </a: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730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Movement</a:t>
                      </a: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730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Duration (s)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7302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730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Spermatozoa</a:t>
                      </a:r>
                      <a:endParaRPr kumimoji="0" lang="tr-TR" alt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730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</a:t>
                      </a:r>
                      <a:endParaRPr kumimoji="0" lang="tr-TR" altLang="tr-TR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730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(x10</a:t>
                      </a:r>
                      <a:r>
                        <a:rPr kumimoji="0" lang="tr-TR" altLang="tr-T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7302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73025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 Spermatozo</a:t>
                      </a: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730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Number</a:t>
                      </a:r>
                      <a:endParaRPr kumimoji="0" lang="tr-TR" altLang="tr-TR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73025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(x10</a:t>
                      </a:r>
                      <a:r>
                        <a:rPr kumimoji="0" lang="tr-TR" altLang="tr-TR" sz="1200" b="1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/ml)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813">
                <a:tc>
                  <a:txBody>
                    <a:bodyPr/>
                    <a:lstStyle>
                      <a:lvl1pPr marL="342900" indent="-7302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730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19.72±16.05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7302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730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76.68±12.88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7302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730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98.6±50.6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7302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730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7.2± 4.21   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73025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73025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136.80±135.0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75000"/>
                        <a:buFont typeface="Wingdings" panose="05000000000000000000" pitchFamily="2" charset="2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80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SzPct val="65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Font typeface="Wingdings" panose="05000000000000000000" pitchFamily="2" charset="2"/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tr-TR" altLang="tr-TR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7.18±0.2</a:t>
                      </a:r>
                      <a:endParaRPr kumimoji="0" lang="tr-TR" altLang="tr-TR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5819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>
          <a:xfrm>
            <a:off x="1919288" y="692150"/>
            <a:ext cx="8229600" cy="1944688"/>
          </a:xfrm>
        </p:spPr>
        <p:txBody>
          <a:bodyPr/>
          <a:lstStyle/>
          <a:p>
            <a:r>
              <a:rPr lang="tr-TR" altLang="tr-TR" sz="1600" b="1"/>
              <a:t/>
            </a:r>
            <a:br>
              <a:rPr lang="tr-TR" altLang="tr-TR" sz="1600" b="1"/>
            </a:br>
            <a:r>
              <a:rPr lang="tr-TR" altLang="tr-TR" sz="1600" b="1"/>
              <a:t>Cryopreservation of Mirror Carp Semen</a:t>
            </a:r>
            <a:br>
              <a:rPr lang="tr-TR" altLang="tr-TR" sz="1600" b="1"/>
            </a:br>
            <a:r>
              <a:rPr lang="tr-TR" altLang="tr-TR" sz="1600" b="1"/>
              <a:t/>
            </a:r>
            <a:br>
              <a:rPr lang="tr-TR" altLang="tr-TR" sz="1600" b="1"/>
            </a:br>
            <a:r>
              <a:rPr lang="tr-TR" altLang="tr-TR" sz="1400"/>
              <a:t>Ergun Akçay*, Yusuf Bozkurt**, Selçuk Seçer**, Necmettin Tekin*</a:t>
            </a:r>
            <a:br>
              <a:rPr lang="tr-TR" altLang="tr-TR" sz="1400"/>
            </a:br>
            <a:r>
              <a:rPr lang="tr-TR" altLang="tr-TR" sz="1800"/>
              <a:t/>
            </a:r>
            <a:br>
              <a:rPr lang="tr-TR" altLang="tr-TR" sz="1800"/>
            </a:br>
            <a:r>
              <a:rPr lang="tr-TR" altLang="tr-TR" sz="1800"/>
              <a:t/>
            </a:r>
            <a:br>
              <a:rPr lang="tr-TR" altLang="tr-TR" sz="1800"/>
            </a:br>
            <a:r>
              <a:rPr lang="tr-TR" altLang="tr-TR" sz="1400"/>
              <a:t>İyonik (Kurokura), Glukoz (Zhang), Tris (Cognie)</a:t>
            </a:r>
            <a:br>
              <a:rPr lang="tr-TR" altLang="tr-TR" sz="1400"/>
            </a:br>
            <a:r>
              <a:rPr lang="tr-TR" altLang="tr-TR" sz="1400"/>
              <a:t>sulandırma oranı 1:3, 0.5 ml payet, sıvı azot buharı, 30</a:t>
            </a:r>
            <a:r>
              <a:rPr lang="tr-TR" altLang="tr-TR" sz="1400" baseline="30000"/>
              <a:t>o</a:t>
            </a:r>
            <a:r>
              <a:rPr lang="tr-TR" altLang="tr-TR" sz="1400"/>
              <a:t>C de 30 s, 250.000 sp/yum.</a:t>
            </a:r>
            <a:r>
              <a:rPr lang="tr-TR" altLang="tr-TR" sz="1800"/>
              <a:t/>
            </a:r>
            <a:br>
              <a:rPr lang="tr-TR" altLang="tr-TR" sz="1800"/>
            </a:br>
            <a:r>
              <a:rPr lang="tr-TR" altLang="tr-TR" sz="1800"/>
              <a:t/>
            </a:r>
            <a:br>
              <a:rPr lang="tr-TR" altLang="tr-TR" sz="1800"/>
            </a:br>
            <a:r>
              <a:rPr lang="tr-TR" altLang="tr-TR" sz="1600" b="1"/>
              <a:t>Miktar 13.26      Motilite 88.33      Canlılık süresi 9.31     Yoğunluk 17.33    pH 8.06</a:t>
            </a:r>
            <a:br>
              <a:rPr lang="tr-TR" altLang="tr-TR" sz="1600" b="1"/>
            </a:br>
            <a:endParaRPr lang="tr-TR" altLang="tr-TR" sz="1600" b="1"/>
          </a:p>
        </p:txBody>
      </p:sp>
      <p:graphicFrame>
        <p:nvGraphicFramePr>
          <p:cNvPr id="98308" name="Object 4"/>
          <p:cNvGraphicFramePr>
            <a:graphicFrameLocks noChangeAspect="1"/>
          </p:cNvGraphicFramePr>
          <p:nvPr>
            <p:ph sz="half" idx="1"/>
          </p:nvPr>
        </p:nvGraphicFramePr>
        <p:xfrm>
          <a:off x="1981200" y="2747964"/>
          <a:ext cx="4038600" cy="284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4" name="Grafik" r:id="rId3" imgW="5219700" imgH="3162300" progId="MSGraph.Chart.8">
                  <p:embed/>
                </p:oleObj>
              </mc:Choice>
              <mc:Fallback>
                <p:oleObj name="Grafik" r:id="rId3" imgW="5219700" imgH="31623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747964"/>
                        <a:ext cx="4038600" cy="284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8310" name="Object 6"/>
          <p:cNvGraphicFramePr>
            <a:graphicFrameLocks noChangeAspect="1"/>
          </p:cNvGraphicFramePr>
          <p:nvPr>
            <p:ph sz="half" idx="2"/>
          </p:nvPr>
        </p:nvGraphicFramePr>
        <p:xfrm>
          <a:off x="6240464" y="2636838"/>
          <a:ext cx="3970337" cy="309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5" name="Grafik" r:id="rId5" imgW="4695749" imgH="3200400" progId="MSGraph.Chart.8">
                  <p:embed/>
                </p:oleObj>
              </mc:Choice>
              <mc:Fallback>
                <p:oleObj name="Grafik" r:id="rId5" imgW="4695749" imgH="3200400" progId="MSGraph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0464" y="2636838"/>
                        <a:ext cx="3970337" cy="309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166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420</Words>
  <Application>Microsoft Office PowerPoint</Application>
  <PresentationFormat>Geniş ekran</PresentationFormat>
  <Paragraphs>132</Paragraphs>
  <Slides>11</Slides>
  <Notes>0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2</vt:i4>
      </vt:variant>
      <vt:variant>
        <vt:lpstr>Slayt Başlıkları</vt:lpstr>
      </vt:variant>
      <vt:variant>
        <vt:i4>11</vt:i4>
      </vt:variant>
    </vt:vector>
  </HeadingPairs>
  <TitlesOfParts>
    <vt:vector size="18" baseType="lpstr">
      <vt:lpstr>Arial</vt:lpstr>
      <vt:lpstr>Arial Black</vt:lpstr>
      <vt:lpstr>Times New Roman</vt:lpstr>
      <vt:lpstr>Wingdings</vt:lpstr>
      <vt:lpstr>Pixel</vt:lpstr>
      <vt:lpstr>Microsoft Photo Editor 3.0 Fotoğrafı</vt:lpstr>
      <vt:lpstr>Microsoft Graph Grafiği</vt:lpstr>
      <vt:lpstr>FERTİLİZASYON TEKNİKLERİ</vt:lpstr>
      <vt:lpstr>KULUÇKA</vt:lpstr>
      <vt:lpstr>PowerPoint Sunusu</vt:lpstr>
      <vt:lpstr>PowerPoint Sunusu</vt:lpstr>
      <vt:lpstr> KULUÇKA ÇIKIŞI</vt:lpstr>
      <vt:lpstr>DONDURULMUŞ ALABALIK SPERMATOZOONLARININ ÇÖZÜM SONRASI FERTİLİTESİ ÜZERİNE SULANDIRICI, KRİYOPROTEKTAN VE GLİSEROL İLAVELERİNİN ETKİSİ   Necmettin Tekin  Selçuk Secer  Ergun Akcay  Yusuf Bozkurt  Sezer Kayam </vt:lpstr>
      <vt:lpstr>GÖKKUŞAĞI ALABALIKLARINDA (Oncorhynchus Mykiss W., 1792) YAŞIN SPERMATOLOJİK ÖZELLİKLER ÜZERİNE ETKİSİ  Necmettin TEKİN Selçuk SEÇER Ergun AKÇAY Yusuf BOZKURT Sezer KAYAM</vt:lpstr>
      <vt:lpstr> CRYOPRESERVATION OF RAINBOW TROUT (Oncorhynchus mykiss W. 1792) SEMEN  Necmettin Tekin Selçuk Secer Ergun Akcay Yusuf Bozkurt   *1:3 sulandırma oranı, 0.5 ml payetlerde sıvı azot buharında</vt:lpstr>
      <vt:lpstr> Cryopreservation of Mirror Carp Semen  Ergun Akçay*, Yusuf Bozkurt**, Selçuk Seçer**, Necmettin Tekin*   İyonik (Kurokura), Glukoz (Zhang), Tris (Cognie) sulandırma oranı 1:3, 0.5 ml payet, sıvı azot buharı, 30oC de 30 s, 250.000 sp/yum.  Miktar 13.26      Motilite 88.33      Canlılık süresi 9.31     Yoğunluk 17.33    pH 8.06 </vt:lpstr>
      <vt:lpstr>Sperma dondurma tekniklerinin karşılaştırılması  Yusuf Bozkurt, Ergun Akçay Selçuk Seçer Necmettin Tekin</vt:lpstr>
      <vt:lpstr>ABANT ALASI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FERTİLİZASYON TEKNİKLERİ</dc:title>
  <dc:creator>Akcay</dc:creator>
  <cp:lastModifiedBy>Akcay</cp:lastModifiedBy>
  <cp:revision>1</cp:revision>
  <dcterms:created xsi:type="dcterms:W3CDTF">2019-09-05T07:55:00Z</dcterms:created>
  <dcterms:modified xsi:type="dcterms:W3CDTF">2019-09-05T07:55:16Z</dcterms:modified>
</cp:coreProperties>
</file>