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1092" r:id="rId5"/>
    <p:sldId id="1084" r:id="rId6"/>
    <p:sldId id="1085" r:id="rId7"/>
    <p:sldId id="1086" r:id="rId8"/>
    <p:sldId id="1087" r:id="rId9"/>
    <p:sldId id="1088" r:id="rId10"/>
    <p:sldId id="1089" r:id="rId11"/>
    <p:sldId id="1090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870E5C42-6A4E-4B19-9318-20DE24E3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124521"/>
              </p:ext>
            </p:extLst>
          </p:nvPr>
        </p:nvGraphicFramePr>
        <p:xfrm>
          <a:off x="800374" y="1202036"/>
          <a:ext cx="7716261" cy="43900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1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1106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000" b="1" spc="-5" dirty="0" err="1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İşletme</a:t>
                      </a:r>
                      <a:r>
                        <a:rPr sz="2000" b="1" spc="-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sermayesine yatırılan </a:t>
                      </a:r>
                      <a:r>
                        <a:rPr sz="2000" b="1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tutarların</a:t>
                      </a:r>
                      <a:r>
                        <a:rPr sz="2000" b="1" spc="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büyüklüğü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89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635" marR="142875" indent="-10096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Muhafazakar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yönetici riske girmeyi </a:t>
                      </a:r>
                      <a:r>
                        <a:rPr sz="20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çok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arzu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etmeyeceğinden daha 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fazla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ile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faaliyetleri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yürütmektedir.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142240" indent="-10096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000" spc="1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Atılgan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yönetici ise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alarak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daha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nakitle aynı hacimdeki 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faaliyetleri</a:t>
                      </a:r>
                      <a:r>
                        <a:rPr sz="20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yürütmektedir.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000" spc="1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İşletme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sermayesi aktif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toplamı içerisinde önemli</a:t>
                      </a:r>
                      <a:r>
                        <a:rPr sz="2000" spc="-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yer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tutmaktadır.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000" spc="1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Genel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olarak 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tipik </a:t>
                      </a:r>
                      <a:r>
                        <a:rPr sz="20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sınai </a:t>
                      </a:r>
                      <a:r>
                        <a:rPr sz="20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işletmelerinde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işletme sermayesinin aktiflere</a:t>
                      </a:r>
                      <a:r>
                        <a:rPr sz="2000" spc="9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14160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000" b="1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sz="20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sz="20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’den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fazla ağırlık taşırken </a:t>
                      </a:r>
                      <a:r>
                        <a:rPr sz="20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oran, </a:t>
                      </a:r>
                      <a:r>
                        <a:rPr sz="20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toptan </a:t>
                      </a:r>
                      <a:r>
                        <a:rPr sz="2000" b="1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 </a:t>
                      </a:r>
                      <a:r>
                        <a:rPr sz="20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perakende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ticaretle  uğraşanlarda </a:t>
                      </a:r>
                      <a:r>
                        <a:rPr sz="2000" b="1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sz="2000" b="1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seviyesini aşmakta, </a:t>
                      </a:r>
                      <a:r>
                        <a:rPr sz="20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finans 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kuruluşlarında </a:t>
                      </a:r>
                      <a:r>
                        <a:rPr sz="2000" b="1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sz="20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r>
                        <a:rPr sz="20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’ı  bulmaktadır.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54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18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AEF529F1-4B7F-40E0-9332-B304EA05033B}"/>
              </a:ext>
            </a:extLst>
          </p:cNvPr>
          <p:cNvSpPr txBox="1"/>
          <p:nvPr/>
        </p:nvSpPr>
        <p:spPr>
          <a:xfrm>
            <a:off x="786810" y="1509823"/>
            <a:ext cx="7485320" cy="305615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105"/>
              </a:spcBef>
            </a:pP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İşletme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sermayesi yönetimindeki etkinliğin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artırılması </a:t>
            </a:r>
            <a:r>
              <a:rPr sz="2200" spc="-10" dirty="0">
                <a:latin typeface="Arial" panose="020B0604020202020204" pitchFamily="34" charset="0"/>
                <a:cs typeface="Arial" panose="020B0604020202020204" pitchFamily="34" charset="0"/>
              </a:rPr>
              <a:t>ile 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satışlardaki artış ve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işletme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sermayesine duyulan ihtiyaç,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aynı  oranda</a:t>
            </a:r>
            <a:r>
              <a:rPr sz="2200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olmayacaktır.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just">
              <a:lnSpc>
                <a:spcPct val="100699"/>
              </a:lnSpc>
              <a:spcBef>
                <a:spcPts val="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Stok devir hızının artırılması, vadeli satışlarda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vadenin 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kısaltılması yolu </a:t>
            </a:r>
            <a:r>
              <a:rPr sz="2200" spc="-10" dirty="0">
                <a:latin typeface="Arial" panose="020B0604020202020204" pitchFamily="34" charset="0"/>
                <a:cs typeface="Arial" panose="020B0604020202020204" pitchFamily="34" charset="0"/>
              </a:rPr>
              <a:t>ile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alacakların devir hızını artırarak aynı işletme  sermayesi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düzeyinde daha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fazla faaliyet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hacmini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yürütmek 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mümkünse </a:t>
            </a:r>
            <a:r>
              <a:rPr sz="2200" spc="5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200" b="1" spc="-5" dirty="0">
                <a:latin typeface="Arial" panose="020B0604020202020204" pitchFamily="34" charset="0"/>
                <a:cs typeface="Arial" panose="020B0604020202020204" pitchFamily="34" charset="0"/>
              </a:rPr>
              <a:t>belli bir sınırdan sonra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yine </a:t>
            </a:r>
            <a:r>
              <a:rPr sz="2200" spc="5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işletme  </a:t>
            </a:r>
            <a:r>
              <a:rPr sz="2200" dirty="0">
                <a:latin typeface="Arial" panose="020B0604020202020204" pitchFamily="34" charset="0"/>
                <a:cs typeface="Arial" panose="020B0604020202020204" pitchFamily="34" charset="0"/>
              </a:rPr>
              <a:t>sermayesinde </a:t>
            </a:r>
            <a:r>
              <a:rPr sz="2200" b="1" dirty="0">
                <a:latin typeface="Arial" panose="020B0604020202020204" pitchFamily="34" charset="0"/>
                <a:cs typeface="Arial" panose="020B0604020202020204" pitchFamily="34" charset="0"/>
              </a:rPr>
              <a:t>artışa gerek</a:t>
            </a:r>
            <a:r>
              <a:rPr sz="2200" b="1" spc="-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b="1" spc="-5" dirty="0">
                <a:latin typeface="Arial" panose="020B0604020202020204" pitchFamily="34" charset="0"/>
                <a:cs typeface="Arial" panose="020B0604020202020204" pitchFamily="34" charset="0"/>
              </a:rPr>
              <a:t>duyulacaktır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object 26">
            <a:extLst>
              <a:ext uri="{FF2B5EF4-FFF2-40B4-BE49-F238E27FC236}">
                <a16:creationId xmlns:a16="http://schemas.microsoft.com/office/drawing/2014/main" id="{2E4961C2-AB1C-4E68-AD13-1A5224E66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834110"/>
              </p:ext>
            </p:extLst>
          </p:nvPr>
        </p:nvGraphicFramePr>
        <p:xfrm>
          <a:off x="920035" y="1431037"/>
          <a:ext cx="7373360" cy="41610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4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16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21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04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18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800" b="1" spc="3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6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0165" marR="78740" algn="just">
                        <a:lnSpc>
                          <a:spcPct val="100499"/>
                        </a:lnSpc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14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başlayan ve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tekrar nakit </a:t>
                      </a:r>
                      <a:r>
                        <a:rPr sz="14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sona eren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süreç </a:t>
                      </a:r>
                      <a:r>
                        <a:rPr sz="1400" spc="5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 </a:t>
                      </a:r>
                      <a:r>
                        <a:rPr sz="1400" spc="-5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kadar </a:t>
                      </a:r>
                      <a:r>
                        <a:rPr sz="140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kısa  olursa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ihtiyaç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duyulan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sermaye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miktarı da </a:t>
                      </a:r>
                      <a:r>
                        <a:rPr sz="1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kadar az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olacaktır.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  sürecin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kısalığının </a:t>
                      </a:r>
                      <a:r>
                        <a:rPr sz="14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veya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uzunluğunun net bir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göstergesi  işletmelerin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dönüşüm</a:t>
                      </a:r>
                      <a:r>
                        <a:rPr sz="1400" spc="-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süresidir.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50165" algn="just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200" b="1" spc="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Dönüşüm </a:t>
                      </a:r>
                      <a:r>
                        <a:rPr sz="1200" b="1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sz="1200" b="1" spc="1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Stokların </a:t>
                      </a:r>
                      <a:r>
                        <a:rPr sz="1200" b="1" spc="15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</a:t>
                      </a:r>
                      <a:r>
                        <a:rPr sz="1200" b="1" spc="1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sz="1400" b="1" spc="-1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b="1" spc="15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Alacakların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6266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b="1" spc="15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</a:t>
                      </a:r>
                      <a:r>
                        <a:rPr sz="1200" b="1" spc="10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 </a:t>
                      </a: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sz="1200" b="1" spc="1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Borçların Dönüşüm</a:t>
                      </a:r>
                      <a:r>
                        <a:rPr sz="1200" b="1" spc="-2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b="1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1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4E5C5F56-EC66-4DED-8EEB-790F9D281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15826"/>
              </p:ext>
            </p:extLst>
          </p:nvPr>
        </p:nvGraphicFramePr>
        <p:xfrm>
          <a:off x="683458" y="1261765"/>
          <a:ext cx="7737527" cy="44516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8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789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16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600" b="1" spc="3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24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81075" indent="1974850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Ortalama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Stoklar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831850" algn="l"/>
                        </a:tabLst>
                      </a:pPr>
                      <a:r>
                        <a:rPr sz="1600" b="1" spc="1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</a:t>
                      </a:r>
                      <a:r>
                        <a:rPr sz="1600" b="1" spc="2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6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	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-----------------------------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65200" indent="190500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tr-TR"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sz="1600" spc="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SMM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65200" indent="1990725">
                        <a:lnSpc>
                          <a:spcPct val="100000"/>
                        </a:lnSpc>
                      </a:pP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Ortalama </a:t>
                      </a:r>
                      <a:r>
                        <a:rPr sz="1600" spc="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Ticari</a:t>
                      </a:r>
                      <a:r>
                        <a:rPr sz="16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Alacaklar</a:t>
                      </a:r>
                      <a:endParaRPr lang="tr-TR" sz="1600" b="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65200" indent="-965200">
                        <a:lnSpc>
                          <a:spcPct val="100000"/>
                        </a:lnSpc>
                      </a:pPr>
                      <a:r>
                        <a:rPr sz="1600" b="1" spc="10" dirty="0" err="1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Alacakların</a:t>
                      </a:r>
                      <a:r>
                        <a:rPr sz="1600" b="1" spc="10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sz="1600" spc="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-----------------------------</a:t>
                      </a:r>
                      <a:endParaRPr lang="tr-TR" sz="1600" spc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65200" indent="1990725">
                        <a:lnSpc>
                          <a:spcPct val="100000"/>
                        </a:lnSpc>
                      </a:pPr>
                      <a:r>
                        <a:rPr sz="1600" spc="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Satışlar /</a:t>
                      </a:r>
                      <a:r>
                        <a:rPr sz="16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81075" indent="1974850">
                        <a:lnSpc>
                          <a:spcPct val="100000"/>
                        </a:lnSpc>
                      </a:pP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Ortalama Ticari</a:t>
                      </a:r>
                      <a:r>
                        <a:rPr sz="16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b="1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Borçların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-----------------------------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998538" indent="1957388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SMM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600" b="1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Dönüşüm Süresi </a:t>
                      </a:r>
                      <a:r>
                        <a:rPr sz="16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sz="1600" b="1" spc="10" dirty="0">
                          <a:solidFill>
                            <a:srgbClr val="B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Stokların Dönüşüm Süresi </a:t>
                      </a:r>
                      <a:r>
                        <a:rPr sz="16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sz="1600" b="1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b="1" spc="10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Alacakların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8483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b="1" spc="10" dirty="0">
                          <a:solidFill>
                            <a:srgbClr val="00AF5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Süresi </a:t>
                      </a:r>
                      <a:r>
                        <a:rPr sz="16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sz="1600" b="1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Borçların Dönüşüm </a:t>
                      </a:r>
                      <a:r>
                        <a:rPr sz="1600" b="1" spc="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731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978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191E6647-D8F4-4C62-B8EC-089273FA3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1083"/>
              </p:ext>
            </p:extLst>
          </p:nvPr>
        </p:nvGraphicFramePr>
        <p:xfrm>
          <a:off x="310906" y="390421"/>
          <a:ext cx="8522188" cy="5430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69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17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18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800" b="1" spc="3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411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Örnek: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Hakyemez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Ticaret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A.Ş. 2017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 verileri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aşağıdaki</a:t>
                      </a:r>
                      <a:r>
                        <a:rPr sz="14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gibidir;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647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72310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600.</a:t>
                      </a:r>
                      <a:r>
                        <a:rPr sz="14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Yurtiçi</a:t>
                      </a:r>
                      <a:r>
                        <a:rPr sz="1400" spc="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Satışlar	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=12.000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914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72310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621.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Satılan</a:t>
                      </a:r>
                      <a:r>
                        <a:rPr sz="1400" spc="6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Malın</a:t>
                      </a:r>
                      <a:r>
                        <a:rPr sz="1400" spc="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Maliyeti	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9.000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393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72310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15.Ortalama  Stokları (Dönem 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Başı</a:t>
                      </a:r>
                      <a:r>
                        <a:rPr sz="1400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 + Dönem Sonu</a:t>
                      </a:r>
                      <a:r>
                        <a:rPr sz="14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Stok)/2	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350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93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72310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12.Ortalama 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Ticari Alacaklar 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(Dönem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Başı  Alck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Dönem</a:t>
                      </a:r>
                      <a:r>
                        <a:rPr sz="14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Sonu</a:t>
                      </a:r>
                      <a:r>
                        <a:rPr sz="1400" spc="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Alck)/2	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700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761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72310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32.Ortalama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Ticari Borçlar 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(Dönem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Başı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 + Dönem </a:t>
                      </a:r>
                      <a:r>
                        <a:rPr sz="1400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Sonu</a:t>
                      </a:r>
                      <a:r>
                        <a:rPr sz="14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Borç)/2	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400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629">
                <a:tc gridSpan="3">
                  <a:txBody>
                    <a:bodyPr/>
                    <a:lstStyle/>
                    <a:p>
                      <a:pPr marR="67881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949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813435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Stok</a:t>
                      </a:r>
                      <a:r>
                        <a:rPr sz="14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400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	= </a:t>
                      </a:r>
                      <a:r>
                        <a:rPr sz="14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14,2</a:t>
                      </a:r>
                      <a:r>
                        <a:rPr sz="1400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880">
                <a:tc gridSpan="3">
                  <a:txBody>
                    <a:bodyPr/>
                    <a:lstStyle/>
                    <a:p>
                      <a:pPr marR="62420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9.000 /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862">
                <a:tc gridSpan="3">
                  <a:txBody>
                    <a:bodyPr/>
                    <a:lstStyle/>
                    <a:p>
                      <a:pPr marR="67881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3914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Alacakların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Süresi =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</a:t>
                      </a:r>
                      <a:r>
                        <a:rPr sz="1400" spc="9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21,29</a:t>
                      </a:r>
                      <a:r>
                        <a:rPr sz="14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862">
                <a:tc gridSpan="3">
                  <a:txBody>
                    <a:bodyPr/>
                    <a:lstStyle/>
                    <a:p>
                      <a:pPr marL="89916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12.000 /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899">
                <a:tc gridSpan="3">
                  <a:txBody>
                    <a:bodyPr/>
                    <a:lstStyle/>
                    <a:p>
                      <a:pPr marR="65151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393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793750" algn="l"/>
                        </a:tabLst>
                      </a:pP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Borçların</a:t>
                      </a:r>
                      <a:r>
                        <a:rPr sz="1400" spc="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400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	=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---------------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16,22</a:t>
                      </a:r>
                      <a:r>
                        <a:rPr sz="1400" spc="-5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5862">
                <a:tc gridSpan="3">
                  <a:txBody>
                    <a:bodyPr/>
                    <a:lstStyle/>
                    <a:p>
                      <a:pPr marR="59055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9.000 /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588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798195" algn="l"/>
                        </a:tabLst>
                      </a:pP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Nakde</a:t>
                      </a:r>
                      <a:r>
                        <a:rPr sz="14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</a:t>
                      </a:r>
                      <a:r>
                        <a:rPr sz="1400" spc="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	= (14,20 + 21,29) – 16,22 = 19,27</a:t>
                      </a:r>
                      <a:r>
                        <a:rPr sz="14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699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***Stok ve alacak dönüşüm sürelerini kısaltan ve borçların </a:t>
                      </a:r>
                      <a:r>
                        <a:rPr sz="1400" b="1" spc="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dönüşüm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süresini uzatan bir işletme</a:t>
                      </a:r>
                      <a:r>
                        <a:rPr sz="1400" b="1" spc="6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sermayesi</a:t>
                      </a: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6100">
                <a:tc gridSpan="3"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4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yönetimi,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daha az bir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işletme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sermayesi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faaliyetine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devam</a:t>
                      </a:r>
                      <a:r>
                        <a:rPr sz="1400" b="1" spc="8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edecektir.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979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304B7A2B-3DB7-4F89-8E6B-567F1C3D6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59163"/>
              </p:ext>
            </p:extLst>
          </p:nvPr>
        </p:nvGraphicFramePr>
        <p:xfrm>
          <a:off x="1111419" y="1431037"/>
          <a:ext cx="7054386" cy="4298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9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2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04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22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Likidite…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10477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61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5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1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İşletme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sermayesinin </a:t>
                      </a:r>
                      <a:r>
                        <a:rPr sz="2200" spc="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dinamik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yapısını ifade</a:t>
                      </a:r>
                      <a:r>
                        <a:rPr sz="2200" spc="-4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eder.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45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Varlıkların </a:t>
                      </a:r>
                      <a:r>
                        <a:rPr sz="2200" spc="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nakde </a:t>
                      </a:r>
                      <a:r>
                        <a:rPr sz="2200" spc="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dönüşme</a:t>
                      </a:r>
                      <a:r>
                        <a:rPr sz="2200" spc="-3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derecesidir.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35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işletmenin</a:t>
                      </a:r>
                      <a:r>
                        <a:rPr sz="22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borçlarını</a:t>
                      </a:r>
                      <a:r>
                        <a:rPr sz="22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vadesinde</a:t>
                      </a:r>
                      <a:r>
                        <a:rPr sz="22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yerine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getirebilme</a:t>
                      </a:r>
                      <a:r>
                        <a:rPr sz="22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gücü</a:t>
                      </a:r>
                      <a:r>
                        <a:rPr sz="2200" spc="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olarak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tanımlanır.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Nakde kolay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dönüşen </a:t>
                      </a:r>
                      <a:r>
                        <a:rPr sz="2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varlıklara </a:t>
                      </a:r>
                      <a:r>
                        <a:rPr sz="22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Likit</a:t>
                      </a:r>
                      <a:r>
                        <a:rPr sz="2200" spc="-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50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Nakde kolay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dönüşemeyen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varlıklara </a:t>
                      </a:r>
                      <a:r>
                        <a:rPr sz="22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Likit Olmayan Varlıklar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denir.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2200" b="1" spc="10" dirty="0" err="1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Likiditenin</a:t>
                      </a:r>
                      <a:r>
                        <a:rPr sz="2200" b="1" spc="1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b="1" spc="15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temel </a:t>
                      </a:r>
                      <a:r>
                        <a:rPr sz="2200" b="1" spc="1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özelliğinden </a:t>
                      </a:r>
                      <a:r>
                        <a:rPr sz="2200" b="1" spc="15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söz</a:t>
                      </a:r>
                      <a:r>
                        <a:rPr sz="2200" b="1" spc="-4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b="1" spc="1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edilir;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7950" indent="-81280">
                        <a:lnSpc>
                          <a:spcPct val="100000"/>
                        </a:lnSpc>
                        <a:buClr>
                          <a:srgbClr val="001F60"/>
                        </a:buClr>
                        <a:buFont typeface="Times New Roman"/>
                        <a:buAutoNum type="arabicPlain"/>
                        <a:tabLst>
                          <a:tab pos="108585" algn="l"/>
                        </a:tabLst>
                      </a:pPr>
                      <a:r>
                        <a:rPr sz="2200" spc="1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Varlığın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paraya </a:t>
                      </a:r>
                      <a:r>
                        <a:rPr sz="2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çevrilmesinde geçecek</a:t>
                      </a:r>
                      <a:r>
                        <a:rPr sz="2200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07950" indent="-81280">
                        <a:lnSpc>
                          <a:spcPct val="100000"/>
                        </a:lnSpc>
                        <a:spcBef>
                          <a:spcPts val="35"/>
                        </a:spcBef>
                        <a:buClr>
                          <a:srgbClr val="001F60"/>
                        </a:buClr>
                        <a:buFont typeface="Times New Roman"/>
                        <a:buAutoNum type="arabicPlain"/>
                        <a:tabLst>
                          <a:tab pos="108585" algn="l"/>
                        </a:tabLst>
                      </a:pP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Varlığın </a:t>
                      </a:r>
                      <a:r>
                        <a:rPr sz="2200" spc="10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</a:t>
                      </a:r>
                      <a:r>
                        <a:rPr sz="2200" spc="-5" dirty="0">
                          <a:solidFill>
                            <a:srgbClr val="001F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koruması.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28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1DFD5F39-7DAD-4DEA-935F-0614F2F625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236818"/>
              </p:ext>
            </p:extLst>
          </p:nvPr>
        </p:nvGraphicFramePr>
        <p:xfrm>
          <a:off x="811051" y="1431037"/>
          <a:ext cx="7482344" cy="3459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54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2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Likidite…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600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142875" indent="-100965">
                        <a:lnSpc>
                          <a:spcPct val="100000"/>
                        </a:lnSpc>
                        <a:buClr>
                          <a:srgbClr val="330066"/>
                        </a:buClr>
                        <a:buSzPct val="71428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Dönen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grubunda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22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başlayan işlemler,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 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içerisinde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çeşitli defalar veya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 az bir kez nakde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dönüşürken,</a:t>
                      </a:r>
                    </a:p>
                    <a:p>
                      <a:pPr marL="127635" marR="142875" indent="-100965">
                        <a:lnSpc>
                          <a:spcPct val="100000"/>
                        </a:lnSpc>
                        <a:buClr>
                          <a:srgbClr val="330066"/>
                        </a:buClr>
                        <a:buSzPct val="71428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Maddi Duran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Varlıkların kullanıldığı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süreler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içerisinde aşınma  ve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yıpranma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payları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kadarki kısımları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likiditeye</a:t>
                      </a:r>
                      <a:r>
                        <a:rPr sz="2200" spc="-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dönmektedir.</a:t>
                      </a:r>
                    </a:p>
                    <a:p>
                      <a:pPr marL="127635" marR="142240" indent="-100965">
                        <a:lnSpc>
                          <a:spcPct val="100000"/>
                        </a:lnSpc>
                        <a:buClr>
                          <a:srgbClr val="330066"/>
                        </a:buClr>
                        <a:buSzPct val="71428"/>
                        <a:buFont typeface="Wingdings"/>
                        <a:buChar char=""/>
                        <a:tabLst>
                          <a:tab pos="128270" algn="l"/>
                        </a:tabLst>
                      </a:pPr>
                      <a:r>
                        <a:rPr sz="2200" spc="-5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Ekonomik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ömrü 5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 olan bir iktisadi kıymetin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%20  kadarlık kısmı </a:t>
                      </a:r>
                      <a:r>
                        <a:rPr sz="2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nakde</a:t>
                      </a:r>
                      <a:r>
                        <a:rPr sz="2200" spc="-6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dönüşecektir.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537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object 14">
            <a:extLst>
              <a:ext uri="{FF2B5EF4-FFF2-40B4-BE49-F238E27FC236}">
                <a16:creationId xmlns:a16="http://schemas.microsoft.com/office/drawing/2014/main" id="{1616458B-13E1-4CC1-9270-0EC0B5D339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165318"/>
              </p:ext>
            </p:extLst>
          </p:nvPr>
        </p:nvGraphicFramePr>
        <p:xfrm>
          <a:off x="920034" y="1356609"/>
          <a:ext cx="7352096" cy="4235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35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90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691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22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Likidite…</a:t>
                      </a: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0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85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0970" algn="just">
                        <a:lnSpc>
                          <a:spcPct val="100400"/>
                        </a:lnSpc>
                        <a:spcBef>
                          <a:spcPts val="645"/>
                        </a:spcBef>
                      </a:pP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Paranın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zaman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değerinin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olduğu ve </a:t>
                      </a:r>
                      <a:r>
                        <a:rPr sz="22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ilk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yıllarda elde edilen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akışlarının </a:t>
                      </a:r>
                      <a:r>
                        <a:rPr sz="2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daha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değerli olduğu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dikkate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alındığında, </a:t>
                      </a:r>
                      <a:r>
                        <a:rPr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Azalan  </a:t>
                      </a:r>
                      <a:r>
                        <a:rPr sz="22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Bakiyeler </a:t>
                      </a:r>
                      <a:r>
                        <a:rPr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Yöntemine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göre amortisman ayırma,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sabit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varlıkların  karşılıklarının </a:t>
                      </a:r>
                      <a:r>
                        <a:rPr sz="2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daha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kısa sürede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işletmeye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nakit </a:t>
                      </a:r>
                      <a:r>
                        <a:rPr sz="2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olarak </a:t>
                      </a:r>
                      <a:r>
                        <a:rPr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dönmesini  sağlamaktadır.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5364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12672</TotalTime>
  <Words>587</Words>
  <Application>Microsoft Office PowerPoint</Application>
  <PresentationFormat>Ekran Gösterisi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830</cp:revision>
  <cp:lastPrinted>2016-10-24T07:53:35Z</cp:lastPrinted>
  <dcterms:created xsi:type="dcterms:W3CDTF">2016-09-18T09:35:24Z</dcterms:created>
  <dcterms:modified xsi:type="dcterms:W3CDTF">2020-02-28T14:51:22Z</dcterms:modified>
</cp:coreProperties>
</file>