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</p:sldMasterIdLst>
  <p:notesMasterIdLst>
    <p:notesMasterId r:id="rId23"/>
  </p:notesMasterIdLst>
  <p:sldIdLst>
    <p:sldId id="258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6915C-6791-4FD4-B107-5681A004262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9461B-53F8-4FBB-95F1-334A247181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1354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77EF4FC2-908A-4E84-A3BF-75467E61976D}" type="slidenum">
              <a:rPr lang="en-US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/>
              <a:t>3</a:t>
            </a:fld>
            <a:endParaRPr lang="en-US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842939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BACAC1A7-BE1D-4D50-BD2C-B9B51239838D}" type="slidenum">
              <a:rPr lang="en-US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/>
              <a:t>4</a:t>
            </a:fld>
            <a:endParaRPr lang="en-US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89663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9FFF85D1-1946-4D96-954C-CD4C9D767F07}" type="slidenum">
              <a:rPr lang="en-US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/>
              <a:t>5</a:t>
            </a:fld>
            <a:endParaRPr lang="en-US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118074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7F0CAAE7-D344-4073-9673-4AE9EACBFBA0}" type="slidenum">
              <a:rPr lang="en-US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/>
              <a:t>6</a:t>
            </a:fld>
            <a:endParaRPr lang="en-US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815151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81702BB5-113C-4DC4-839E-A0306AE9BFCA}" type="slidenum">
              <a:rPr lang="en-US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/>
              <a:t>7</a:t>
            </a:fld>
            <a:endParaRPr lang="en-US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0130562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E86F2E4-62C2-460D-A98B-1A9042267EEE}" type="slidenum">
              <a:rPr lang="en-US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/>
              <a:t>8</a:t>
            </a:fld>
            <a:endParaRPr lang="en-US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013930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5B4969D8-A8F1-4930-81D7-4A11F258BFFC}" type="slidenum">
              <a:rPr lang="en-US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/>
              <a:t>9</a:t>
            </a:fld>
            <a:endParaRPr lang="en-US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57215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2024FC00-42F5-4429-834D-87A3C5A2CB14}" type="slidenum">
              <a:rPr lang="en-US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/>
              <a:t>10</a:t>
            </a:fld>
            <a:endParaRPr lang="en-US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39232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BA01BD8E-CDD5-4679-BD23-46F5AA97F64D}" type="slidenum">
              <a:rPr lang="en-US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/>
              <a:t>11</a:t>
            </a:fld>
            <a:endParaRPr lang="en-US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22033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E1A-9631-49FD-A2FA-920DC36ABF1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F2E9-4FAC-484A-9B27-4CA03221F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62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E1A-9631-49FD-A2FA-920DC36ABF1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F2E9-4FAC-484A-9B27-4CA03221F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72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E1A-9631-49FD-A2FA-920DC36ABF1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F2E9-4FAC-484A-9B27-4CA03221F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873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7FF0C-18C8-430C-B7DA-47ECA6655374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132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196AA-05C6-48C1-B802-E74F818BB757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262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8153-A2A0-4065-A912-0D3DBBD82CB9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29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AF4DA-B75A-478C-99F3-3CD9506C95D4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600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A3C4F-CF9D-4996-AD90-0FDD4C9B028E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582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2D41F-DAC3-4F8F-82B1-43FE587A52ED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461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4B6E9-26C8-496E-9B3B-26882B71E30B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8295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D9A37-EFD0-496B-ABED-9370C0DD09F1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600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E1A-9631-49FD-A2FA-920DC36ABF1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F2E9-4FAC-484A-9B27-4CA03221F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64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F9DE1-295A-4A01-92F9-B699C3C30B85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671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E43DE-1675-4495-9CFD-52F99A0D9DF8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7750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C95D8-07FC-4764-85DA-09E9177A2FE6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982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4D498-391A-466C-ABF5-ACD0E7A0A4BD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3415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sz="quarter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914400" y="41148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633E5-7824-42FE-B30A-BF52C967DFE8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7367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7FF0C-18C8-430C-B7DA-47ECA6655374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5146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196AA-05C6-48C1-B802-E74F818BB757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0301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8153-A2A0-4065-A912-0D3DBBD82CB9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2287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AF4DA-B75A-478C-99F3-3CD9506C95D4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5820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A3C4F-CF9D-4996-AD90-0FDD4C9B028E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4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E1A-9631-49FD-A2FA-920DC36ABF1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F2E9-4FAC-484A-9B27-4CA03221F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41216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2D41F-DAC3-4F8F-82B1-43FE587A52ED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2139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4B6E9-26C8-496E-9B3B-26882B71E30B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0192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D9A37-EFD0-496B-ABED-9370C0DD09F1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3620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F9DE1-295A-4A01-92F9-B699C3C30B85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3527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E43DE-1675-4495-9CFD-52F99A0D9DF8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7770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C95D8-07FC-4764-85DA-09E9177A2FE6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0072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4D498-391A-466C-ABF5-ACD0E7A0A4BD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723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sz="quarter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914400" y="41148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633E5-7824-42FE-B30A-BF52C967DFE8}" type="slidenum">
              <a:rPr lang="en-US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107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E1A-9631-49FD-A2FA-920DC36ABF1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F2E9-4FAC-484A-9B27-4CA03221F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536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E1A-9631-49FD-A2FA-920DC36ABF1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F2E9-4FAC-484A-9B27-4CA03221F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E1A-9631-49FD-A2FA-920DC36ABF1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F2E9-4FAC-484A-9B27-4CA03221F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00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E1A-9631-49FD-A2FA-920DC36ABF1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F2E9-4FAC-484A-9B27-4CA03221F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167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E1A-9631-49FD-A2FA-920DC36ABF1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F2E9-4FAC-484A-9B27-4CA03221F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519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E1A-9631-49FD-A2FA-920DC36ABF1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F2E9-4FAC-484A-9B27-4CA03221F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210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11E1A-9631-49FD-A2FA-920DC36ABF19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7F2E9-4FAC-484A-9B27-4CA03221F1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02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561A8"/>
            </a:gs>
            <a:gs pos="100000">
              <a:srgbClr val="022D4E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C28E9F4-098C-4CF4-AE6B-A8A006698C0F}" type="slidenum">
              <a:rPr lang="en-US" altLang="tr-TR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22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561A8"/>
            </a:gs>
            <a:gs pos="100000">
              <a:srgbClr val="022D4E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C28E9F4-098C-4CF4-AE6B-A8A006698C0F}" type="slidenum">
              <a:rPr lang="en-US" altLang="tr-TR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448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0" name="Text Box 4"/>
          <p:cNvSpPr txBox="1">
            <a:spLocks noChangeArrowheads="1"/>
          </p:cNvSpPr>
          <p:nvPr/>
        </p:nvSpPr>
        <p:spPr bwMode="auto">
          <a:xfrm>
            <a:off x="3063240" y="2910841"/>
            <a:ext cx="6324600" cy="1323975"/>
          </a:xfrm>
          <a:prstGeom prst="rect">
            <a:avLst/>
          </a:prstGeom>
          <a:gradFill rotWithShape="0">
            <a:gsLst>
              <a:gs pos="0">
                <a:srgbClr val="FFDE07">
                  <a:alpha val="78000"/>
                </a:srgbClr>
              </a:gs>
              <a:gs pos="100000">
                <a:srgbClr val="0561A8"/>
              </a:gs>
            </a:gsLst>
            <a:lin ang="5400000" scaled="1"/>
          </a:gradFill>
          <a:ln w="6350">
            <a:solidFill>
              <a:srgbClr val="91EB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t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8000" b="1" i="1" dirty="0" smtClean="0">
                <a:solidFill>
                  <a:srgbClr val="FFDE0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LIGANDS 2</a:t>
            </a:r>
            <a:endParaRPr lang="tr-TR" altLang="tr-TR" sz="8000" b="1" i="1" dirty="0">
              <a:solidFill>
                <a:srgbClr val="FFDE0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192221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1622425" y="166689"/>
            <a:ext cx="231298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Multi-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toothed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ligands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1884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3200401"/>
            <a:ext cx="2349500" cy="169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8420" name="Rectangle 4"/>
          <p:cNvSpPr>
            <a:spLocks noChangeArrowheads="1"/>
          </p:cNvSpPr>
          <p:nvPr/>
        </p:nvSpPr>
        <p:spPr bwMode="auto">
          <a:xfrm>
            <a:off x="4067175" y="762000"/>
            <a:ext cx="37719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Ethylenediaminetetraacetato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EDTA</a:t>
            </a:r>
          </a:p>
        </p:txBody>
      </p:sp>
      <p:grpSp>
        <p:nvGrpSpPr>
          <p:cNvPr id="188427" name="Group 11"/>
          <p:cNvGrpSpPr>
            <a:grpSpLocks/>
          </p:cNvGrpSpPr>
          <p:nvPr/>
        </p:nvGrpSpPr>
        <p:grpSpPr bwMode="auto">
          <a:xfrm>
            <a:off x="2057400" y="3722688"/>
            <a:ext cx="2992438" cy="849312"/>
            <a:chOff x="384" y="905"/>
            <a:chExt cx="1885" cy="535"/>
          </a:xfrm>
        </p:grpSpPr>
        <p:sp>
          <p:nvSpPr>
            <p:cNvPr id="30728" name="Line 5"/>
            <p:cNvSpPr>
              <a:spLocks noChangeShapeType="1"/>
            </p:cNvSpPr>
            <p:nvPr/>
          </p:nvSpPr>
          <p:spPr bwMode="auto">
            <a:xfrm>
              <a:off x="1152" y="1248"/>
              <a:ext cx="144" cy="192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29" name="Line 6"/>
            <p:cNvSpPr>
              <a:spLocks noChangeShapeType="1"/>
            </p:cNvSpPr>
            <p:nvPr/>
          </p:nvSpPr>
          <p:spPr bwMode="auto">
            <a:xfrm flipH="1">
              <a:off x="1344" y="1248"/>
              <a:ext cx="144" cy="192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30" name="Line 7"/>
            <p:cNvSpPr>
              <a:spLocks noChangeShapeType="1"/>
            </p:cNvSpPr>
            <p:nvPr/>
          </p:nvSpPr>
          <p:spPr bwMode="auto">
            <a:xfrm rot="3360992" flipH="1">
              <a:off x="418" y="878"/>
              <a:ext cx="137" cy="205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31" name="Line 8"/>
            <p:cNvSpPr>
              <a:spLocks noChangeShapeType="1"/>
            </p:cNvSpPr>
            <p:nvPr/>
          </p:nvSpPr>
          <p:spPr bwMode="auto">
            <a:xfrm rot="3360992" flipH="1">
              <a:off x="418" y="1125"/>
              <a:ext cx="137" cy="205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32" name="Line 9"/>
            <p:cNvSpPr>
              <a:spLocks noChangeShapeType="1"/>
            </p:cNvSpPr>
            <p:nvPr/>
          </p:nvSpPr>
          <p:spPr bwMode="auto">
            <a:xfrm rot="-3360992">
              <a:off x="2098" y="871"/>
              <a:ext cx="137" cy="205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33" name="Line 10"/>
            <p:cNvSpPr>
              <a:spLocks noChangeShapeType="1"/>
            </p:cNvSpPr>
            <p:nvPr/>
          </p:nvSpPr>
          <p:spPr bwMode="auto">
            <a:xfrm rot="-3360992">
              <a:off x="2098" y="1118"/>
              <a:ext cx="137" cy="205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88432" name="Rectangle 16"/>
          <p:cNvSpPr>
            <a:spLocks noChangeArrowheads="1"/>
          </p:cNvSpPr>
          <p:nvPr/>
        </p:nvSpPr>
        <p:spPr bwMode="auto">
          <a:xfrm>
            <a:off x="2743200" y="5181600"/>
            <a:ext cx="14922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Hexadentate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188437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1524000"/>
            <a:ext cx="2274888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570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ChangeArrowheads="1"/>
          </p:cNvSpPr>
          <p:nvPr/>
        </p:nvSpPr>
        <p:spPr bwMode="auto">
          <a:xfrm>
            <a:off x="1752600" y="1295401"/>
            <a:ext cx="28194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ex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: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NH</a:t>
            </a:r>
            <a:r>
              <a:rPr lang="en-US" altLang="tr-TR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, H</a:t>
            </a:r>
            <a:r>
              <a:rPr lang="en-US" altLang="tr-TR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O, OH</a:t>
            </a:r>
            <a:r>
              <a:rPr lang="en-US" altLang="tr-TR" b="1" baseline="30000" dirty="0">
                <a:solidFill>
                  <a:srgbClr val="FFFFFF"/>
                </a:solidFill>
                <a:latin typeface="Arial" panose="020B0604020202020204" pitchFamily="34" charset="0"/>
              </a:rPr>
              <a:t>-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, CO</a:t>
            </a:r>
            <a:r>
              <a:rPr lang="en-US" altLang="tr-TR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en-US" altLang="tr-TR" baseline="30000" dirty="0">
                <a:solidFill>
                  <a:srgbClr val="FFFFFF"/>
                </a:solidFill>
                <a:latin typeface="Arial" panose="020B0604020202020204" pitchFamily="34" charset="0"/>
              </a:rPr>
              <a:t>2-</a:t>
            </a:r>
          </a:p>
        </p:txBody>
      </p:sp>
      <p:sp>
        <p:nvSpPr>
          <p:cNvPr id="202755" name="AutoShape 3"/>
          <p:cNvSpPr>
            <a:spLocks noChangeArrowheads="1"/>
          </p:cNvSpPr>
          <p:nvPr/>
        </p:nvSpPr>
        <p:spPr bwMode="auto">
          <a:xfrm>
            <a:off x="1752600" y="304800"/>
            <a:ext cx="2362200" cy="685800"/>
          </a:xfrm>
          <a:prstGeom prst="cube">
            <a:avLst>
              <a:gd name="adj" fmla="val 25000"/>
            </a:avLst>
          </a:prstGeom>
          <a:noFill/>
          <a:ln w="63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1752600" y="1752600"/>
            <a:ext cx="2364750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1. Small donor atoms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2.Electronegative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3.Not polarized</a:t>
            </a:r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1828801" y="5354638"/>
            <a:ext cx="2620963" cy="133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ex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: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Fe(III), </a:t>
            </a: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Mn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(II), Cr(III)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1. Small metals (1 row)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2. High oxidation step</a:t>
            </a:r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1828800" y="533401"/>
            <a:ext cx="2076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Hard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donor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atoms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6981826" y="1489076"/>
            <a:ext cx="36861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CO, PPh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, C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H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, CN</a:t>
            </a:r>
            <a:r>
              <a:rPr lang="en-US" altLang="tr-TR" b="1" baseline="30000">
                <a:solidFill>
                  <a:srgbClr val="FFFFFF"/>
                </a:solidFill>
                <a:latin typeface="Arial" panose="020B0604020202020204" pitchFamily="34" charset="0"/>
              </a:rPr>
              <a:t>-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, SCN</a:t>
            </a:r>
            <a:r>
              <a:rPr lang="en-US" altLang="tr-TR" b="1" baseline="30000">
                <a:solidFill>
                  <a:srgbClr val="FFFFFF"/>
                </a:solidFill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6981825" y="1981200"/>
            <a:ext cx="3300904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1. Large donor atoms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2.Low electronegative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3.They can be easily polarized</a:t>
            </a:r>
          </a:p>
        </p:txBody>
      </p:sp>
      <p:sp>
        <p:nvSpPr>
          <p:cNvPr id="202761" name="Rectangle 9"/>
          <p:cNvSpPr>
            <a:spLocks noChangeArrowheads="1"/>
          </p:cNvSpPr>
          <p:nvPr/>
        </p:nvSpPr>
        <p:spPr bwMode="auto">
          <a:xfrm>
            <a:off x="6981826" y="5375276"/>
            <a:ext cx="3063875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ex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: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Ag(I), Cu(I)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1. Large metals (2 + 3 rows)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2. Low oxidation step</a:t>
            </a:r>
          </a:p>
        </p:txBody>
      </p:sp>
      <p:sp>
        <p:nvSpPr>
          <p:cNvPr id="202762" name="Rectangle 10"/>
          <p:cNvSpPr>
            <a:spLocks noChangeArrowheads="1"/>
          </p:cNvSpPr>
          <p:nvPr/>
        </p:nvSpPr>
        <p:spPr bwMode="auto">
          <a:xfrm>
            <a:off x="7302501" y="533401"/>
            <a:ext cx="194151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Soft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donor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atoms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2763" name="AutoShape 11"/>
          <p:cNvSpPr>
            <a:spLocks noChangeArrowheads="1"/>
          </p:cNvSpPr>
          <p:nvPr/>
        </p:nvSpPr>
        <p:spPr bwMode="auto">
          <a:xfrm>
            <a:off x="6973888" y="592138"/>
            <a:ext cx="2787650" cy="741362"/>
          </a:xfrm>
          <a:prstGeom prst="cloudCallout">
            <a:avLst>
              <a:gd name="adj1" fmla="val -18060"/>
              <a:gd name="adj2" fmla="val 20483"/>
            </a:avLst>
          </a:prstGeom>
          <a:noFill/>
          <a:ln w="63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2764" name="AutoShape 12"/>
          <p:cNvSpPr>
            <a:spLocks noChangeArrowheads="1"/>
          </p:cNvSpPr>
          <p:nvPr/>
        </p:nvSpPr>
        <p:spPr bwMode="auto">
          <a:xfrm>
            <a:off x="1752600" y="4679950"/>
            <a:ext cx="2362200" cy="685800"/>
          </a:xfrm>
          <a:prstGeom prst="cube">
            <a:avLst>
              <a:gd name="adj" fmla="val 25000"/>
            </a:avLst>
          </a:prstGeom>
          <a:noFill/>
          <a:ln w="63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2765" name="Rectangle 13"/>
          <p:cNvSpPr>
            <a:spLocks noChangeArrowheads="1"/>
          </p:cNvSpPr>
          <p:nvPr/>
        </p:nvSpPr>
        <p:spPr bwMode="auto">
          <a:xfrm>
            <a:off x="2108201" y="4818064"/>
            <a:ext cx="1592103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"Hard" metals</a:t>
            </a:r>
          </a:p>
        </p:txBody>
      </p: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7162801" y="4876800"/>
            <a:ext cx="13382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Soft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metals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2767" name="AutoShape 15"/>
          <p:cNvSpPr>
            <a:spLocks noChangeArrowheads="1"/>
          </p:cNvSpPr>
          <p:nvPr/>
        </p:nvSpPr>
        <p:spPr bwMode="auto">
          <a:xfrm>
            <a:off x="7010401" y="4572000"/>
            <a:ext cx="2181225" cy="838200"/>
          </a:xfrm>
          <a:prstGeom prst="cloudCallout">
            <a:avLst>
              <a:gd name="adj1" fmla="val -28819"/>
              <a:gd name="adj2" fmla="val 61741"/>
            </a:avLst>
          </a:prstGeom>
          <a:noFill/>
          <a:ln w="63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202768" name="Group 16"/>
          <p:cNvGrpSpPr>
            <a:grpSpLocks/>
          </p:cNvGrpSpPr>
          <p:nvPr/>
        </p:nvGrpSpPr>
        <p:grpSpPr bwMode="auto">
          <a:xfrm>
            <a:off x="1752600" y="3200400"/>
            <a:ext cx="7659688" cy="1143000"/>
            <a:chOff x="214" y="2064"/>
            <a:chExt cx="4643" cy="720"/>
          </a:xfrm>
        </p:grpSpPr>
        <p:sp>
          <p:nvSpPr>
            <p:cNvPr id="32792" name="AutoShape 17"/>
            <p:cNvSpPr>
              <a:spLocks noChangeArrowheads="1"/>
            </p:cNvSpPr>
            <p:nvPr/>
          </p:nvSpPr>
          <p:spPr bwMode="auto">
            <a:xfrm>
              <a:off x="672" y="2064"/>
              <a:ext cx="192" cy="720"/>
            </a:xfrm>
            <a:prstGeom prst="upDownArrow">
              <a:avLst>
                <a:gd name="adj1" fmla="val 50000"/>
                <a:gd name="adj2" fmla="val 75000"/>
              </a:avLst>
            </a:prstGeom>
            <a:solidFill>
              <a:srgbClr val="00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tr-TR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2793" name="AutoShape 18"/>
            <p:cNvSpPr>
              <a:spLocks noChangeArrowheads="1"/>
            </p:cNvSpPr>
            <p:nvPr/>
          </p:nvSpPr>
          <p:spPr bwMode="auto">
            <a:xfrm>
              <a:off x="4128" y="2112"/>
              <a:ext cx="192" cy="672"/>
            </a:xfrm>
            <a:prstGeom prst="upDownArrow">
              <a:avLst>
                <a:gd name="adj1" fmla="val 50000"/>
                <a:gd name="adj2" fmla="val 70000"/>
              </a:avLst>
            </a:prstGeom>
            <a:solidFill>
              <a:srgbClr val="00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tr-TR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2771" name="Rectangle 19"/>
            <p:cNvSpPr>
              <a:spLocks noChangeArrowheads="1"/>
            </p:cNvSpPr>
            <p:nvPr/>
          </p:nvSpPr>
          <p:spPr bwMode="auto">
            <a:xfrm>
              <a:off x="214" y="2287"/>
              <a:ext cx="15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altLang="tr-TR" dirty="0" err="1">
                  <a:solidFill>
                    <a:srgbClr val="16FF0A"/>
                  </a:solidFill>
                  <a:latin typeface="Arial" panose="020B0604020202020204" pitchFamily="34" charset="0"/>
                </a:rPr>
                <a:t>strong</a:t>
              </a:r>
              <a:r>
                <a:rPr lang="tr-TR" altLang="tr-TR" dirty="0">
                  <a:solidFill>
                    <a:srgbClr val="16FF0A"/>
                  </a:solidFill>
                  <a:latin typeface="Arial" panose="020B0604020202020204" pitchFamily="34" charset="0"/>
                </a:rPr>
                <a:t> </a:t>
              </a:r>
              <a:r>
                <a:rPr lang="tr-TR" altLang="tr-TR" dirty="0" err="1">
                  <a:solidFill>
                    <a:srgbClr val="16FF0A"/>
                  </a:solidFill>
                  <a:latin typeface="Arial" panose="020B0604020202020204" pitchFamily="34" charset="0"/>
                </a:rPr>
                <a:t>complexes</a:t>
              </a:r>
              <a:endParaRPr lang="en-US" altLang="tr-TR" dirty="0">
                <a:solidFill>
                  <a:srgbClr val="16FF0A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2772" name="Rectangle 20"/>
            <p:cNvSpPr>
              <a:spLocks noChangeArrowheads="1"/>
            </p:cNvSpPr>
            <p:nvPr/>
          </p:nvSpPr>
          <p:spPr bwMode="auto">
            <a:xfrm>
              <a:off x="3649" y="2304"/>
              <a:ext cx="12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altLang="tr-TR" dirty="0" err="1">
                  <a:solidFill>
                    <a:srgbClr val="16FF0A"/>
                  </a:solidFill>
                  <a:latin typeface="Arial" panose="020B0604020202020204" pitchFamily="34" charset="0"/>
                </a:rPr>
                <a:t>strong</a:t>
              </a:r>
              <a:r>
                <a:rPr lang="tr-TR" altLang="tr-TR" dirty="0">
                  <a:solidFill>
                    <a:srgbClr val="16FF0A"/>
                  </a:solidFill>
                  <a:latin typeface="Arial" panose="020B0604020202020204" pitchFamily="34" charset="0"/>
                </a:rPr>
                <a:t> </a:t>
              </a:r>
              <a:r>
                <a:rPr lang="tr-TR" altLang="tr-TR" dirty="0" err="1">
                  <a:solidFill>
                    <a:srgbClr val="16FF0A"/>
                  </a:solidFill>
                  <a:latin typeface="Arial" panose="020B0604020202020204" pitchFamily="34" charset="0"/>
                </a:rPr>
                <a:t>complexes</a:t>
              </a:r>
              <a:endParaRPr lang="en-US" altLang="tr-TR" dirty="0">
                <a:solidFill>
                  <a:srgbClr val="16FF0A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02773" name="Group 21"/>
          <p:cNvGrpSpPr>
            <a:grpSpLocks/>
          </p:cNvGrpSpPr>
          <p:nvPr/>
        </p:nvGrpSpPr>
        <p:grpSpPr bwMode="auto">
          <a:xfrm>
            <a:off x="4648200" y="2895601"/>
            <a:ext cx="1905000" cy="2093913"/>
            <a:chOff x="1968" y="1824"/>
            <a:chExt cx="1200" cy="1319"/>
          </a:xfrm>
        </p:grpSpPr>
        <p:sp>
          <p:nvSpPr>
            <p:cNvPr id="202774" name="Rectangle 22"/>
            <p:cNvSpPr>
              <a:spLocks noChangeArrowheads="1"/>
            </p:cNvSpPr>
            <p:nvPr/>
          </p:nvSpPr>
          <p:spPr bwMode="auto">
            <a:xfrm>
              <a:off x="2352" y="1977"/>
              <a:ext cx="4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altLang="tr-TR" dirty="0" err="1">
                  <a:solidFill>
                    <a:srgbClr val="FF8803"/>
                  </a:solidFill>
                  <a:latin typeface="Arial" panose="020B0604020202020204" pitchFamily="34" charset="0"/>
                </a:rPr>
                <a:t>weak</a:t>
              </a:r>
              <a:endParaRPr lang="en-US" altLang="tr-TR" dirty="0">
                <a:solidFill>
                  <a:srgbClr val="FF8803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2787" name="Group 23"/>
            <p:cNvGrpSpPr>
              <a:grpSpLocks/>
            </p:cNvGrpSpPr>
            <p:nvPr/>
          </p:nvGrpSpPr>
          <p:grpSpPr bwMode="auto">
            <a:xfrm>
              <a:off x="1968" y="1824"/>
              <a:ext cx="1200" cy="1319"/>
              <a:chOff x="1968" y="1824"/>
              <a:chExt cx="1200" cy="1319"/>
            </a:xfrm>
          </p:grpSpPr>
          <p:grpSp>
            <p:nvGrpSpPr>
              <p:cNvPr id="32788" name="Group 24"/>
              <p:cNvGrpSpPr>
                <a:grpSpLocks/>
              </p:cNvGrpSpPr>
              <p:nvPr/>
            </p:nvGrpSpPr>
            <p:grpSpPr bwMode="auto">
              <a:xfrm rot="-2780968">
                <a:off x="1968" y="1824"/>
                <a:ext cx="1200" cy="1200"/>
                <a:chOff x="1920" y="1536"/>
                <a:chExt cx="1200" cy="1200"/>
              </a:xfrm>
            </p:grpSpPr>
            <p:sp>
              <p:nvSpPr>
                <p:cNvPr id="32790" name="AutoShape 25"/>
                <p:cNvSpPr>
                  <a:spLocks noChangeArrowheads="1"/>
                </p:cNvSpPr>
                <p:nvPr/>
              </p:nvSpPr>
              <p:spPr bwMode="auto">
                <a:xfrm>
                  <a:off x="2448" y="1536"/>
                  <a:ext cx="144" cy="1200"/>
                </a:xfrm>
                <a:prstGeom prst="upDownArrow">
                  <a:avLst>
                    <a:gd name="adj1" fmla="val 50000"/>
                    <a:gd name="adj2" fmla="val 166667"/>
                  </a:avLst>
                </a:prstGeom>
                <a:solidFill>
                  <a:srgbClr val="FF880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635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tr-TR" altLang="tr-TR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2791" name="AutoShape 26"/>
                <p:cNvSpPr>
                  <a:spLocks noChangeArrowheads="1"/>
                </p:cNvSpPr>
                <p:nvPr/>
              </p:nvSpPr>
              <p:spPr bwMode="auto">
                <a:xfrm rot="5400000">
                  <a:off x="2448" y="1536"/>
                  <a:ext cx="144" cy="1200"/>
                </a:xfrm>
                <a:prstGeom prst="upDownArrow">
                  <a:avLst>
                    <a:gd name="adj1" fmla="val 50000"/>
                    <a:gd name="adj2" fmla="val 166667"/>
                  </a:avLst>
                </a:prstGeom>
                <a:solidFill>
                  <a:srgbClr val="FF880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635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tr-TR" altLang="tr-TR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02779" name="Rectangle 27"/>
              <p:cNvSpPr>
                <a:spLocks noChangeArrowheads="1"/>
              </p:cNvSpPr>
              <p:nvPr/>
            </p:nvSpPr>
            <p:spPr bwMode="auto">
              <a:xfrm>
                <a:off x="2198" y="2736"/>
                <a:ext cx="811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DE07"/>
                        </a:gs>
                        <a:gs pos="50000">
                          <a:schemeClr val="bg1"/>
                        </a:gs>
                        <a:gs pos="100000">
                          <a:srgbClr val="FFDE07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altLang="tr-TR" dirty="0">
                  <a:solidFill>
                    <a:srgbClr val="FF8803"/>
                  </a:solidFill>
                  <a:latin typeface="Arial" panose="020B0604020202020204" pitchFamily="34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tr-TR" altLang="tr-TR" dirty="0" err="1">
                    <a:solidFill>
                      <a:srgbClr val="FF8803"/>
                    </a:solidFill>
                    <a:latin typeface="Arial" panose="020B0604020202020204" pitchFamily="34" charset="0"/>
                  </a:rPr>
                  <a:t>complexes</a:t>
                </a:r>
                <a:endParaRPr lang="en-US" altLang="tr-TR" dirty="0">
                  <a:solidFill>
                    <a:srgbClr val="FF8803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7156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9964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501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8972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149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4705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053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7733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7421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tr-TR" sz="2000">
                <a:solidFill>
                  <a:srgbClr val="FFDE07"/>
                </a:solidFill>
                <a:latin typeface="Arial" panose="020B0604020202020204" pitchFamily="34" charset="0"/>
              </a:rPr>
              <a:t>Prefixes giving the number of ligands</a:t>
            </a:r>
            <a:endParaRPr lang="tr-TR" altLang="tr-TR" sz="2000">
              <a:solidFill>
                <a:srgbClr val="FFDE07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06972" name="Group 124"/>
          <p:cNvGraphicFramePr>
            <a:graphicFrameLocks noGrp="1"/>
          </p:cNvGraphicFramePr>
          <p:nvPr>
            <p:ph type="body" idx="1"/>
          </p:nvPr>
        </p:nvGraphicFramePr>
        <p:xfrm>
          <a:off x="2057400" y="914400"/>
          <a:ext cx="7772400" cy="3079750"/>
        </p:xfrm>
        <a:graphic>
          <a:graphicData uri="http://schemas.openxmlformats.org/drawingml/2006/table">
            <a:tbl>
              <a:tblPr/>
              <a:tblGrid>
                <a:gridCol w="1427163">
                  <a:extLst>
                    <a:ext uri="{9D8B030D-6E8A-4147-A177-3AD203B41FA5}"/>
                  </a:extLst>
                </a:gridCol>
                <a:gridCol w="2379662">
                  <a:extLst>
                    <a:ext uri="{9D8B030D-6E8A-4147-A177-3AD203B41FA5}"/>
                  </a:extLst>
                </a:gridCol>
                <a:gridCol w="3965575">
                  <a:extLst>
                    <a:ext uri="{9D8B030D-6E8A-4147-A177-3AD203B41FA5}"/>
                  </a:extLst>
                </a:gridCol>
              </a:tblGrid>
              <a:tr h="36573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di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bis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523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tri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tris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523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tetra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tetrakis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523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penta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pentakis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523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he</a:t>
                      </a: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ks</a:t>
                      </a: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he</a:t>
                      </a: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ks</a:t>
                      </a: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akis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523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hepta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heptakis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523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o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  <a:r>
                        <a:rPr kumimoji="0" lang="en-US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o</a:t>
                      </a:r>
                      <a:r>
                        <a:rPr kumimoji="0" lang="tr-T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k</a:t>
                      </a:r>
                      <a:r>
                        <a:rPr kumimoji="0" lang="en-US" alt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takis</a:t>
                      </a:r>
                      <a:endParaRPr kumimoji="0" lang="en-US" alt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206971" name="Rectangle 123"/>
          <p:cNvSpPr>
            <a:spLocks noChangeArrowheads="1"/>
          </p:cNvSpPr>
          <p:nvPr/>
        </p:nvSpPr>
        <p:spPr bwMode="auto">
          <a:xfrm>
            <a:off x="2362200" y="4495800"/>
            <a:ext cx="7239000" cy="2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Bis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, </a:t>
            </a: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tris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,…. Are used in large and complex ligands and ligands with prefixes.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ex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ample: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bis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(methylamine) [(CH</a:t>
            </a:r>
            <a:r>
              <a:rPr lang="en-US" altLang="tr-TR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) NH</a:t>
            </a:r>
            <a:r>
              <a:rPr lang="en-US" altLang="tr-TR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] </a:t>
            </a:r>
            <a:r>
              <a:rPr lang="en-US" altLang="tr-TR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and dimethylamine (CH</a:t>
            </a:r>
            <a:r>
              <a:rPr lang="en-US" altLang="tr-TR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) </a:t>
            </a:r>
            <a:r>
              <a:rPr lang="en-US" altLang="tr-TR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NH are molecules very different from each other.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91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133"/>
          <p:cNvGrpSpPr>
            <a:grpSpLocks/>
          </p:cNvGrpSpPr>
          <p:nvPr/>
        </p:nvGrpSpPr>
        <p:grpSpPr bwMode="auto">
          <a:xfrm>
            <a:off x="2590800" y="2286001"/>
            <a:ext cx="941388" cy="1116013"/>
            <a:chOff x="1547" y="1409"/>
            <a:chExt cx="729" cy="844"/>
          </a:xfrm>
        </p:grpSpPr>
        <p:sp>
          <p:nvSpPr>
            <p:cNvPr id="151637" name="Rectangle 85"/>
            <p:cNvSpPr>
              <a:spLocks noChangeArrowheads="1"/>
            </p:cNvSpPr>
            <p:nvPr/>
          </p:nvSpPr>
          <p:spPr bwMode="auto">
            <a:xfrm>
              <a:off x="2074" y="1725"/>
              <a:ext cx="202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800">
                  <a:solidFill>
                    <a:srgbClr val="FFFFFF"/>
                  </a:solidFill>
                  <a:latin typeface="Arial" panose="020B0604020202020204" pitchFamily="34" charset="0"/>
                  <a:sym typeface="Monotype Sorts" charset="2"/>
                </a:rPr>
                <a:t>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800">
                  <a:solidFill>
                    <a:srgbClr val="FFFFFF"/>
                  </a:solidFill>
                  <a:latin typeface="Arial" panose="020B0604020202020204" pitchFamily="34" charset="0"/>
                  <a:sym typeface="Monotype Sorts" charset="2"/>
                </a:rPr>
                <a:t></a:t>
              </a:r>
            </a:p>
          </p:txBody>
        </p:sp>
        <p:grpSp>
          <p:nvGrpSpPr>
            <p:cNvPr id="16420" name="Group 88"/>
            <p:cNvGrpSpPr>
              <a:grpSpLocks/>
            </p:cNvGrpSpPr>
            <p:nvPr/>
          </p:nvGrpSpPr>
          <p:grpSpPr bwMode="auto">
            <a:xfrm rot="5400000">
              <a:off x="1395" y="1561"/>
              <a:ext cx="844" cy="540"/>
              <a:chOff x="2976" y="2360"/>
              <a:chExt cx="1216" cy="760"/>
            </a:xfrm>
          </p:grpSpPr>
          <p:sp>
            <p:nvSpPr>
              <p:cNvPr id="16421" name="Line 89"/>
              <p:cNvSpPr>
                <a:spLocks noChangeShapeType="1"/>
              </p:cNvSpPr>
              <p:nvPr/>
            </p:nvSpPr>
            <p:spPr bwMode="auto">
              <a:xfrm flipH="1">
                <a:off x="3088" y="2506"/>
                <a:ext cx="480" cy="334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22" name="AutoShape 90"/>
              <p:cNvSpPr>
                <a:spLocks noChangeArrowheads="1"/>
              </p:cNvSpPr>
              <p:nvPr/>
            </p:nvSpPr>
            <p:spPr bwMode="auto">
              <a:xfrm rot="-1747260">
                <a:off x="3712" y="2456"/>
                <a:ext cx="96" cy="576"/>
              </a:xfrm>
              <a:prstGeom prst="triangle">
                <a:avLst>
                  <a:gd name="adj" fmla="val 0"/>
                </a:avLst>
              </a:prstGeom>
              <a:solidFill>
                <a:schemeClr val="bg1"/>
              </a:solidFill>
              <a:ln w="6350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tr-TR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23" name="Line 91"/>
              <p:cNvSpPr>
                <a:spLocks noChangeShapeType="1"/>
              </p:cNvSpPr>
              <p:nvPr/>
            </p:nvSpPr>
            <p:spPr bwMode="auto">
              <a:xfrm>
                <a:off x="3568" y="2506"/>
                <a:ext cx="480" cy="288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24" name="Oval 92"/>
              <p:cNvSpPr>
                <a:spLocks noChangeArrowheads="1"/>
              </p:cNvSpPr>
              <p:nvPr/>
            </p:nvSpPr>
            <p:spPr bwMode="auto">
              <a:xfrm>
                <a:off x="2976" y="271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DAF6F6"/>
                  </a:gs>
                  <a:gs pos="100000">
                    <a:srgbClr val="33CCCC"/>
                  </a:gs>
                </a:gsLst>
                <a:path path="shape">
                  <a:fillToRect l="50000" t="50000" r="50000" b="50000"/>
                </a:path>
              </a:gradFill>
              <a:ln w="6350">
                <a:solidFill>
                  <a:srgbClr val="312F5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tr-TR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25" name="Oval 93"/>
              <p:cNvSpPr>
                <a:spLocks noChangeArrowheads="1"/>
              </p:cNvSpPr>
              <p:nvPr/>
            </p:nvSpPr>
            <p:spPr bwMode="auto">
              <a:xfrm>
                <a:off x="3776" y="2880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DAF6F6"/>
                  </a:gs>
                  <a:gs pos="100000">
                    <a:srgbClr val="33CCCC"/>
                  </a:gs>
                </a:gsLst>
                <a:path path="shape">
                  <a:fillToRect l="50000" t="50000" r="50000" b="50000"/>
                </a:path>
              </a:gradFill>
              <a:ln w="6350">
                <a:solidFill>
                  <a:srgbClr val="312F5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tr-TR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26" name="Oval 94"/>
              <p:cNvSpPr>
                <a:spLocks noChangeArrowheads="1"/>
              </p:cNvSpPr>
              <p:nvPr/>
            </p:nvSpPr>
            <p:spPr bwMode="auto">
              <a:xfrm>
                <a:off x="3952" y="268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DAF6F6"/>
                  </a:gs>
                  <a:gs pos="100000">
                    <a:srgbClr val="33CCCC"/>
                  </a:gs>
                </a:gsLst>
                <a:path path="shape">
                  <a:fillToRect l="50000" t="50000" r="50000" b="50000"/>
                </a:path>
              </a:gradFill>
              <a:ln w="6350">
                <a:solidFill>
                  <a:srgbClr val="312F5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tr-TR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27" name="Oval 95"/>
              <p:cNvSpPr>
                <a:spLocks noChangeArrowheads="1"/>
              </p:cNvSpPr>
              <p:nvPr/>
            </p:nvSpPr>
            <p:spPr bwMode="auto">
              <a:xfrm>
                <a:off x="3424" y="2360"/>
                <a:ext cx="320" cy="312"/>
              </a:xfrm>
              <a:prstGeom prst="ellipse">
                <a:avLst/>
              </a:prstGeom>
              <a:gradFill rotWithShape="0">
                <a:gsLst>
                  <a:gs pos="0">
                    <a:srgbClr val="A0C3DE"/>
                  </a:gs>
                  <a:gs pos="100000">
                    <a:srgbClr val="0561A8"/>
                  </a:gs>
                </a:gsLst>
                <a:path path="shape">
                  <a:fillToRect l="50000" t="50000" r="50000" b="50000"/>
                </a:path>
              </a:gradFill>
              <a:ln w="6350">
                <a:solidFill>
                  <a:srgbClr val="0561A8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tr-TR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16387" name="Group 134"/>
          <p:cNvGrpSpPr>
            <a:grpSpLocks/>
          </p:cNvGrpSpPr>
          <p:nvPr/>
        </p:nvGrpSpPr>
        <p:grpSpPr bwMode="auto">
          <a:xfrm>
            <a:off x="2590801" y="4114800"/>
            <a:ext cx="968375" cy="839788"/>
            <a:chOff x="1488" y="2639"/>
            <a:chExt cx="864" cy="736"/>
          </a:xfrm>
        </p:grpSpPr>
        <p:sp>
          <p:nvSpPr>
            <p:cNvPr id="151638" name="Rectangle 86"/>
            <p:cNvSpPr>
              <a:spLocks noChangeArrowheads="1"/>
            </p:cNvSpPr>
            <p:nvPr/>
          </p:nvSpPr>
          <p:spPr bwMode="auto">
            <a:xfrm>
              <a:off x="2120" y="2735"/>
              <a:ext cx="232" cy="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800">
                  <a:solidFill>
                    <a:srgbClr val="FFFFFF"/>
                  </a:solidFill>
                  <a:latin typeface="Arial" panose="020B0604020202020204" pitchFamily="34" charset="0"/>
                  <a:sym typeface="Monotype Sorts" charset="2"/>
                </a:rPr>
                <a:t>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800">
                  <a:solidFill>
                    <a:srgbClr val="FFFFFF"/>
                  </a:solidFill>
                  <a:latin typeface="Arial" panose="020B0604020202020204" pitchFamily="34" charset="0"/>
                  <a:sym typeface="Monotype Sorts" charset="2"/>
                </a:rPr>
                <a:t></a:t>
              </a:r>
            </a:p>
          </p:txBody>
        </p:sp>
        <p:sp>
          <p:nvSpPr>
            <p:cNvPr id="151639" name="Rectangle 87"/>
            <p:cNvSpPr>
              <a:spLocks noChangeArrowheads="1"/>
            </p:cNvSpPr>
            <p:nvPr/>
          </p:nvSpPr>
          <p:spPr bwMode="auto">
            <a:xfrm>
              <a:off x="1931" y="2639"/>
              <a:ext cx="326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800">
                  <a:solidFill>
                    <a:srgbClr val="FFFFFF"/>
                  </a:solidFill>
                  <a:latin typeface="Arial" panose="020B0604020202020204" pitchFamily="34" charset="0"/>
                  <a:sym typeface="Monotype Sorts" charset="2"/>
                </a:rPr>
                <a:t> </a:t>
              </a:r>
            </a:p>
          </p:txBody>
        </p:sp>
        <p:grpSp>
          <p:nvGrpSpPr>
            <p:cNvPr id="16413" name="Group 96"/>
            <p:cNvGrpSpPr>
              <a:grpSpLocks/>
            </p:cNvGrpSpPr>
            <p:nvPr/>
          </p:nvGrpSpPr>
          <p:grpSpPr bwMode="auto">
            <a:xfrm>
              <a:off x="1488" y="2751"/>
              <a:ext cx="816" cy="624"/>
              <a:chOff x="1091" y="2403"/>
              <a:chExt cx="1117" cy="813"/>
            </a:xfrm>
          </p:grpSpPr>
          <p:sp>
            <p:nvSpPr>
              <p:cNvPr id="16414" name="Line 97"/>
              <p:cNvSpPr>
                <a:spLocks noChangeShapeType="1"/>
              </p:cNvSpPr>
              <p:nvPr/>
            </p:nvSpPr>
            <p:spPr bwMode="auto">
              <a:xfrm rot="16200000" flipV="1">
                <a:off x="1532" y="2290"/>
                <a:ext cx="0" cy="578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15" name="Line 98"/>
              <p:cNvSpPr>
                <a:spLocks noChangeShapeType="1"/>
              </p:cNvSpPr>
              <p:nvPr/>
            </p:nvSpPr>
            <p:spPr bwMode="auto">
              <a:xfrm rot="16901060" flipH="1">
                <a:off x="1748" y="2748"/>
                <a:ext cx="480" cy="334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16" name="Oval 99"/>
              <p:cNvSpPr>
                <a:spLocks noChangeArrowheads="1"/>
              </p:cNvSpPr>
              <p:nvPr/>
            </p:nvSpPr>
            <p:spPr bwMode="auto">
              <a:xfrm rot="-5400000">
                <a:off x="1091" y="2459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DAF6F6"/>
                  </a:gs>
                  <a:gs pos="100000">
                    <a:srgbClr val="33CCCC"/>
                  </a:gs>
                </a:gsLst>
                <a:path path="shape">
                  <a:fillToRect l="50000" t="50000" r="50000" b="50000"/>
                </a:path>
              </a:gradFill>
              <a:ln w="6350">
                <a:solidFill>
                  <a:srgbClr val="312F5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tr-TR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17" name="Oval 100"/>
              <p:cNvSpPr>
                <a:spLocks noChangeArrowheads="1"/>
              </p:cNvSpPr>
              <p:nvPr/>
            </p:nvSpPr>
            <p:spPr bwMode="auto">
              <a:xfrm rot="-5400000">
                <a:off x="1968" y="297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DAF6F6"/>
                  </a:gs>
                  <a:gs pos="100000">
                    <a:srgbClr val="33CCCC"/>
                  </a:gs>
                </a:gsLst>
                <a:path path="shape">
                  <a:fillToRect l="50000" t="50000" r="50000" b="50000"/>
                </a:path>
              </a:gradFill>
              <a:ln w="6350">
                <a:solidFill>
                  <a:srgbClr val="312F5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tr-TR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18" name="Oval 101"/>
              <p:cNvSpPr>
                <a:spLocks noChangeArrowheads="1"/>
              </p:cNvSpPr>
              <p:nvPr/>
            </p:nvSpPr>
            <p:spPr bwMode="auto">
              <a:xfrm rot="-5400000">
                <a:off x="1671" y="2407"/>
                <a:ext cx="320" cy="312"/>
              </a:xfrm>
              <a:prstGeom prst="ellipse">
                <a:avLst/>
              </a:prstGeom>
              <a:gradFill rotWithShape="0">
                <a:gsLst>
                  <a:gs pos="0">
                    <a:srgbClr val="F9B1B3"/>
                  </a:gs>
                  <a:gs pos="100000">
                    <a:srgbClr val="ED181E"/>
                  </a:gs>
                </a:gsLst>
                <a:path path="shape">
                  <a:fillToRect l="50000" t="50000" r="50000" b="50000"/>
                </a:path>
              </a:gradFill>
              <a:ln w="6350">
                <a:solidFill>
                  <a:srgbClr val="ED18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tr-TR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51654" name="Rectangle 102"/>
          <p:cNvSpPr>
            <a:spLocks noChangeArrowheads="1"/>
          </p:cNvSpPr>
          <p:nvPr/>
        </p:nvSpPr>
        <p:spPr bwMode="auto">
          <a:xfrm>
            <a:off x="3962400" y="2362200"/>
            <a:ext cx="869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NH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endParaRPr lang="en-US" altLang="tr-TR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am</a:t>
            </a: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min</a:t>
            </a:r>
            <a:endParaRPr lang="en-US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51656" name="Rectangle 104"/>
          <p:cNvSpPr>
            <a:spLocks noChangeArrowheads="1"/>
          </p:cNvSpPr>
          <p:nvPr/>
        </p:nvSpPr>
        <p:spPr bwMode="auto">
          <a:xfrm>
            <a:off x="4105275" y="4191001"/>
            <a:ext cx="6985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H</a:t>
            </a:r>
            <a:r>
              <a:rPr lang="en-US" altLang="tr-TR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aqua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51662" name="Rectangle 110"/>
          <p:cNvSpPr>
            <a:spLocks noChangeArrowheads="1"/>
          </p:cNvSpPr>
          <p:nvPr/>
        </p:nvSpPr>
        <p:spPr bwMode="auto">
          <a:xfrm>
            <a:off x="1992313" y="333375"/>
            <a:ext cx="828040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tr-TR" altLang="tr-TR" sz="2000" b="1" dirty="0">
              <a:solidFill>
                <a:srgbClr val="FFDE07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2000" b="1" dirty="0" err="1">
                <a:solidFill>
                  <a:srgbClr val="FFDE07"/>
                </a:solidFill>
                <a:latin typeface="Arial" panose="020B0604020202020204" pitchFamily="34" charset="0"/>
              </a:rPr>
              <a:t>Neutral</a:t>
            </a:r>
            <a:r>
              <a:rPr lang="tr-TR" altLang="tr-TR" sz="2000" b="1" dirty="0">
                <a:solidFill>
                  <a:srgbClr val="FFDE07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b="1" dirty="0" err="1">
                <a:solidFill>
                  <a:srgbClr val="FFDE07"/>
                </a:solidFill>
                <a:latin typeface="Arial" panose="020B0604020202020204" pitchFamily="34" charset="0"/>
              </a:rPr>
              <a:t>ligands</a:t>
            </a:r>
            <a:endParaRPr lang="en-US" altLang="tr-TR" dirty="0">
              <a:solidFill>
                <a:srgbClr val="FFDE07"/>
              </a:solidFill>
              <a:latin typeface="Arial" panose="020B0604020202020204" pitchFamily="34" charset="0"/>
            </a:endParaRPr>
          </a:p>
        </p:txBody>
      </p:sp>
      <p:sp>
        <p:nvSpPr>
          <p:cNvPr id="151667" name="Rectangle 115"/>
          <p:cNvSpPr>
            <a:spLocks noChangeArrowheads="1"/>
          </p:cNvSpPr>
          <p:nvPr/>
        </p:nvSpPr>
        <p:spPr bwMode="auto">
          <a:xfrm>
            <a:off x="8272464" y="4267201"/>
            <a:ext cx="142398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SR</a:t>
            </a:r>
            <a:r>
              <a:rPr lang="en-US" altLang="tr-TR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thioether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16392" name="Group 135"/>
          <p:cNvGrpSpPr>
            <a:grpSpLocks/>
          </p:cNvGrpSpPr>
          <p:nvPr/>
        </p:nvGrpSpPr>
        <p:grpSpPr bwMode="auto">
          <a:xfrm>
            <a:off x="6711951" y="4175126"/>
            <a:ext cx="969963" cy="995363"/>
            <a:chOff x="3700" y="2733"/>
            <a:chExt cx="816" cy="788"/>
          </a:xfrm>
        </p:grpSpPr>
        <p:pic>
          <p:nvPicPr>
            <p:cNvPr id="151666" name="Picture 11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00" y="2849"/>
              <a:ext cx="649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1668" name="Rectangle 116"/>
            <p:cNvSpPr>
              <a:spLocks noChangeArrowheads="1"/>
            </p:cNvSpPr>
            <p:nvPr/>
          </p:nvSpPr>
          <p:spPr bwMode="auto">
            <a:xfrm>
              <a:off x="4297" y="2829"/>
              <a:ext cx="219" cy="2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800">
                  <a:solidFill>
                    <a:srgbClr val="FFFFFF"/>
                  </a:solidFill>
                  <a:latin typeface="Arial" panose="020B0604020202020204" pitchFamily="34" charset="0"/>
                  <a:sym typeface="Monotype Sorts" charset="2"/>
                </a:rPr>
                <a:t>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800">
                  <a:solidFill>
                    <a:srgbClr val="FFFFFF"/>
                  </a:solidFill>
                  <a:latin typeface="Arial" panose="020B0604020202020204" pitchFamily="34" charset="0"/>
                  <a:sym typeface="Monotype Sorts" charset="2"/>
                </a:rPr>
                <a:t></a:t>
              </a:r>
            </a:p>
          </p:txBody>
        </p:sp>
        <p:sp>
          <p:nvSpPr>
            <p:cNvPr id="151669" name="Rectangle 117"/>
            <p:cNvSpPr>
              <a:spLocks noChangeArrowheads="1"/>
            </p:cNvSpPr>
            <p:nvPr/>
          </p:nvSpPr>
          <p:spPr bwMode="auto">
            <a:xfrm>
              <a:off x="4109" y="2733"/>
              <a:ext cx="30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800">
                  <a:solidFill>
                    <a:srgbClr val="FFFFFF"/>
                  </a:solidFill>
                  <a:latin typeface="Arial" panose="020B0604020202020204" pitchFamily="34" charset="0"/>
                  <a:sym typeface="Monotype Sorts" charset="2"/>
                </a:rPr>
                <a:t> </a:t>
              </a:r>
            </a:p>
          </p:txBody>
        </p:sp>
      </p:grpSp>
      <p:sp>
        <p:nvSpPr>
          <p:cNvPr id="151670" name="Rectangle 118"/>
          <p:cNvSpPr>
            <a:spLocks noChangeArrowheads="1"/>
          </p:cNvSpPr>
          <p:nvPr/>
        </p:nvSpPr>
        <p:spPr bwMode="auto">
          <a:xfrm>
            <a:off x="8015289" y="2838451"/>
            <a:ext cx="212248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PPh</a:t>
            </a:r>
            <a:r>
              <a:rPr lang="en-US" altLang="tr-TR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triphenylphosphine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16394" name="Group 136"/>
          <p:cNvGrpSpPr>
            <a:grpSpLocks/>
          </p:cNvGrpSpPr>
          <p:nvPr/>
        </p:nvGrpSpPr>
        <p:grpSpPr bwMode="auto">
          <a:xfrm>
            <a:off x="6048376" y="1958976"/>
            <a:ext cx="1909763" cy="1300163"/>
            <a:chOff x="3504" y="1437"/>
            <a:chExt cx="1120" cy="836"/>
          </a:xfrm>
        </p:grpSpPr>
        <p:pic>
          <p:nvPicPr>
            <p:cNvPr id="151671" name="Picture 119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04" y="1563"/>
              <a:ext cx="1120" cy="7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1672" name="Rectangle 120"/>
            <p:cNvSpPr>
              <a:spLocks noChangeArrowheads="1"/>
            </p:cNvSpPr>
            <p:nvPr/>
          </p:nvSpPr>
          <p:spPr bwMode="auto">
            <a:xfrm>
              <a:off x="3936" y="1437"/>
              <a:ext cx="215" cy="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800">
                  <a:solidFill>
                    <a:srgbClr val="FFFFFF"/>
                  </a:solidFill>
                  <a:latin typeface="Arial" panose="020B0604020202020204" pitchFamily="34" charset="0"/>
                  <a:sym typeface="Monotype Sorts" charset="2"/>
                </a:rPr>
                <a:t> </a:t>
              </a:r>
            </a:p>
          </p:txBody>
        </p:sp>
      </p:grpSp>
      <p:sp>
        <p:nvSpPr>
          <p:cNvPr id="151675" name="Rectangle 123"/>
          <p:cNvSpPr>
            <a:spLocks noChangeArrowheads="1"/>
          </p:cNvSpPr>
          <p:nvPr/>
        </p:nvSpPr>
        <p:spPr bwMode="auto">
          <a:xfrm>
            <a:off x="1752600" y="1476376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16396" name="Group 131"/>
          <p:cNvGrpSpPr>
            <a:grpSpLocks/>
          </p:cNvGrpSpPr>
          <p:nvPr/>
        </p:nvGrpSpPr>
        <p:grpSpPr bwMode="auto">
          <a:xfrm>
            <a:off x="2590800" y="1143001"/>
            <a:ext cx="1011238" cy="396875"/>
            <a:chOff x="1561" y="472"/>
            <a:chExt cx="637" cy="250"/>
          </a:xfrm>
        </p:grpSpPr>
        <p:sp>
          <p:nvSpPr>
            <p:cNvPr id="151676" name="Rectangle 124"/>
            <p:cNvSpPr>
              <a:spLocks noChangeArrowheads="1"/>
            </p:cNvSpPr>
            <p:nvPr/>
          </p:nvSpPr>
          <p:spPr bwMode="auto">
            <a:xfrm>
              <a:off x="1638" y="472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2000">
                  <a:solidFill>
                    <a:srgbClr val="FFFFFF"/>
                  </a:solidFill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151677" name="Rectangle 125"/>
            <p:cNvSpPr>
              <a:spLocks noChangeArrowheads="1"/>
            </p:cNvSpPr>
            <p:nvPr/>
          </p:nvSpPr>
          <p:spPr bwMode="auto">
            <a:xfrm>
              <a:off x="1958" y="472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2000">
                  <a:solidFill>
                    <a:srgbClr val="FFFFFF"/>
                  </a:solidFill>
                  <a:latin typeface="Arial" panose="020B0604020202020204" pitchFamily="34" charset="0"/>
                </a:rPr>
                <a:t>O</a:t>
              </a:r>
            </a:p>
          </p:txBody>
        </p:sp>
        <p:grpSp>
          <p:nvGrpSpPr>
            <p:cNvPr id="16401" name="Group 126"/>
            <p:cNvGrpSpPr>
              <a:grpSpLocks/>
            </p:cNvGrpSpPr>
            <p:nvPr/>
          </p:nvGrpSpPr>
          <p:grpSpPr bwMode="auto">
            <a:xfrm>
              <a:off x="1848" y="549"/>
              <a:ext cx="144" cy="96"/>
              <a:chOff x="4656" y="2976"/>
              <a:chExt cx="96" cy="96"/>
            </a:xfrm>
          </p:grpSpPr>
          <p:sp>
            <p:nvSpPr>
              <p:cNvPr id="16403" name="Line 127"/>
              <p:cNvSpPr>
                <a:spLocks noChangeShapeType="1"/>
              </p:cNvSpPr>
              <p:nvPr/>
            </p:nvSpPr>
            <p:spPr bwMode="auto">
              <a:xfrm rot="5400000">
                <a:off x="4704" y="292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04" name="Line 128"/>
              <p:cNvSpPr>
                <a:spLocks noChangeShapeType="1"/>
              </p:cNvSpPr>
              <p:nvPr/>
            </p:nvSpPr>
            <p:spPr bwMode="auto">
              <a:xfrm rot="5400000">
                <a:off x="4704" y="297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05" name="Line 129"/>
              <p:cNvSpPr>
                <a:spLocks noChangeShapeType="1"/>
              </p:cNvSpPr>
              <p:nvPr/>
            </p:nvSpPr>
            <p:spPr bwMode="auto">
              <a:xfrm rot="5400000">
                <a:off x="4704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51682" name="Rectangle 130"/>
            <p:cNvSpPr>
              <a:spLocks noChangeArrowheads="1"/>
            </p:cNvSpPr>
            <p:nvPr/>
          </p:nvSpPr>
          <p:spPr bwMode="auto">
            <a:xfrm>
              <a:off x="1561" y="491"/>
              <a:ext cx="16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800">
                  <a:solidFill>
                    <a:srgbClr val="FFFFFF"/>
                  </a:solidFill>
                  <a:latin typeface="Arial" panose="020B0604020202020204" pitchFamily="34" charset="0"/>
                  <a:sym typeface="Monotype Sorts" charset="2"/>
                </a:rPr>
                <a:t>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 sz="800">
                  <a:solidFill>
                    <a:srgbClr val="FFFFFF"/>
                  </a:solidFill>
                  <a:latin typeface="Arial" panose="020B0604020202020204" pitchFamily="34" charset="0"/>
                  <a:sym typeface="Monotype Sorts" charset="2"/>
                </a:rPr>
                <a:t></a:t>
              </a:r>
            </a:p>
          </p:txBody>
        </p:sp>
      </p:grpSp>
      <p:sp>
        <p:nvSpPr>
          <p:cNvPr id="151684" name="Rectangle 132"/>
          <p:cNvSpPr>
            <a:spLocks noChangeArrowheads="1"/>
          </p:cNvSpPr>
          <p:nvPr/>
        </p:nvSpPr>
        <p:spPr bwMode="auto">
          <a:xfrm>
            <a:off x="3697289" y="1143000"/>
            <a:ext cx="10572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c</a:t>
            </a: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arbon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yl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51697" name="Rectangle 145"/>
          <p:cNvSpPr>
            <a:spLocks noChangeArrowheads="1"/>
          </p:cNvSpPr>
          <p:nvPr/>
        </p:nvSpPr>
        <p:spPr bwMode="auto">
          <a:xfrm>
            <a:off x="7010401" y="1219201"/>
            <a:ext cx="16557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N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      nitrozil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30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6"/>
          <p:cNvSpPr>
            <a:spLocks noChangeArrowheads="1"/>
          </p:cNvSpPr>
          <p:nvPr/>
        </p:nvSpPr>
        <p:spPr bwMode="auto">
          <a:xfrm>
            <a:off x="2424114" y="176213"/>
            <a:ext cx="7343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0561A8"/>
                    </a:gs>
                    <a:gs pos="100000">
                      <a:srgbClr val="312F59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2400" b="1">
                <a:solidFill>
                  <a:srgbClr val="FFDE07"/>
                </a:solidFill>
                <a:latin typeface="Arial" panose="020B0604020202020204" pitchFamily="34" charset="0"/>
              </a:rPr>
              <a:t>Anionic Lgands</a:t>
            </a:r>
            <a:endParaRPr lang="en-US" altLang="tr-TR" sz="2400" b="1">
              <a:solidFill>
                <a:srgbClr val="FFDE07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37"/>
          <p:cNvSpPr>
            <a:spLocks noChangeArrowheads="1"/>
          </p:cNvSpPr>
          <p:nvPr/>
        </p:nvSpPr>
        <p:spPr bwMode="auto">
          <a:xfrm>
            <a:off x="1609725" y="9382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0561A8"/>
                    </a:gs>
                    <a:gs pos="100000">
                      <a:srgbClr val="312F59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36" name="Rectangle 62"/>
          <p:cNvSpPr>
            <a:spLocks noChangeArrowheads="1"/>
          </p:cNvSpPr>
          <p:nvPr/>
        </p:nvSpPr>
        <p:spPr bwMode="auto">
          <a:xfrm>
            <a:off x="2063750" y="836613"/>
            <a:ext cx="2584450" cy="5078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DE07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CN</a:t>
            </a: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¯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cyano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OCN</a:t>
            </a: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¯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  cyanato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H</a:t>
            </a: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¯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       hydro (hidrido)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tr-TR" altLang="tr-TR" sz="2400" b="1" baseline="30000">
                <a:solidFill>
                  <a:srgbClr val="FFFFFF"/>
                </a:solidFill>
                <a:latin typeface="Arial" panose="020B0604020202020204" pitchFamily="34" charset="0"/>
              </a:rPr>
              <a:t>-2    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oxo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OH</a:t>
            </a: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¯</a:t>
            </a:r>
            <a:r>
              <a:rPr lang="tr-TR" altLang="tr-TR" sz="1800" b="1" baseline="300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 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hydroxo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F</a:t>
            </a: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¯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fluoro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Cl</a:t>
            </a: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¯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    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chloro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Br</a:t>
            </a: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¯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   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bromo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I</a:t>
            </a: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¯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      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iodo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578" name="Rectangle 74"/>
          <p:cNvSpPr>
            <a:spLocks noChangeArrowheads="1"/>
          </p:cNvSpPr>
          <p:nvPr/>
        </p:nvSpPr>
        <p:spPr bwMode="auto">
          <a:xfrm>
            <a:off x="9366250" y="13319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9587" name="Rectangle 83"/>
          <p:cNvSpPr>
            <a:spLocks noChangeArrowheads="1"/>
          </p:cNvSpPr>
          <p:nvPr/>
        </p:nvSpPr>
        <p:spPr bwMode="auto">
          <a:xfrm>
            <a:off x="4154488" y="2514600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tr-TR" sz="800">
              <a:solidFill>
                <a:srgbClr val="FFFFFF"/>
              </a:solidFill>
              <a:latin typeface="Arial" panose="020B0604020202020204" pitchFamily="34" charset="0"/>
              <a:sym typeface="Monotype Sorts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tr-TR" sz="800">
              <a:solidFill>
                <a:srgbClr val="FFFFFF"/>
              </a:solidFill>
              <a:latin typeface="Arial" panose="020B0604020202020204" pitchFamily="34" charset="0"/>
              <a:sym typeface="Monotype Sorts" charset="2"/>
            </a:endParaRPr>
          </a:p>
        </p:txBody>
      </p:sp>
      <p:sp>
        <p:nvSpPr>
          <p:cNvPr id="149597" name="Rectangle 93"/>
          <p:cNvSpPr>
            <a:spLocks noChangeArrowheads="1"/>
          </p:cNvSpPr>
          <p:nvPr/>
        </p:nvSpPr>
        <p:spPr bwMode="auto">
          <a:xfrm>
            <a:off x="2132013" y="6237289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2000">
                <a:solidFill>
                  <a:srgbClr val="FFDE07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49598" name="Rectangle 94"/>
          <p:cNvSpPr>
            <a:spLocks noChangeArrowheads="1"/>
          </p:cNvSpPr>
          <p:nvPr/>
        </p:nvSpPr>
        <p:spPr bwMode="auto">
          <a:xfrm>
            <a:off x="2640013" y="6237289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2000">
                <a:solidFill>
                  <a:srgbClr val="FFFFFF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8441" name="Line 96"/>
          <p:cNvSpPr>
            <a:spLocks noChangeShapeType="1"/>
          </p:cNvSpPr>
          <p:nvPr/>
        </p:nvSpPr>
        <p:spPr bwMode="auto">
          <a:xfrm rot="5400000">
            <a:off x="2579688" y="6275388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42" name="Line 97"/>
          <p:cNvSpPr>
            <a:spLocks noChangeShapeType="1"/>
          </p:cNvSpPr>
          <p:nvPr/>
        </p:nvSpPr>
        <p:spPr bwMode="auto">
          <a:xfrm rot="5400000">
            <a:off x="2579688" y="6351588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43" name="Line 98"/>
          <p:cNvSpPr>
            <a:spLocks noChangeShapeType="1"/>
          </p:cNvSpPr>
          <p:nvPr/>
        </p:nvSpPr>
        <p:spPr bwMode="auto">
          <a:xfrm rot="5400000">
            <a:off x="3059113" y="6359525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9603" name="Rectangle 99"/>
          <p:cNvSpPr>
            <a:spLocks noChangeArrowheads="1"/>
          </p:cNvSpPr>
          <p:nvPr/>
        </p:nvSpPr>
        <p:spPr bwMode="auto">
          <a:xfrm>
            <a:off x="3325813" y="6281738"/>
            <a:ext cx="260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8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8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</a:t>
            </a:r>
          </a:p>
        </p:txBody>
      </p:sp>
      <p:sp>
        <p:nvSpPr>
          <p:cNvPr id="18445" name="Line 100"/>
          <p:cNvSpPr>
            <a:spLocks noChangeShapeType="1"/>
          </p:cNvSpPr>
          <p:nvPr/>
        </p:nvSpPr>
        <p:spPr bwMode="auto">
          <a:xfrm>
            <a:off x="2106613" y="6343650"/>
            <a:ext cx="76200" cy="15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46" name="Line 102"/>
          <p:cNvSpPr>
            <a:spLocks noChangeShapeType="1"/>
          </p:cNvSpPr>
          <p:nvPr/>
        </p:nvSpPr>
        <p:spPr bwMode="auto">
          <a:xfrm rot="5400000">
            <a:off x="3059113" y="6275388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9607" name="Rectangle 103"/>
          <p:cNvSpPr>
            <a:spLocks noChangeArrowheads="1"/>
          </p:cNvSpPr>
          <p:nvPr/>
        </p:nvSpPr>
        <p:spPr bwMode="auto">
          <a:xfrm>
            <a:off x="3124201" y="6237289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2000">
                <a:solidFill>
                  <a:srgbClr val="FFFFFF"/>
                </a:solidFill>
                <a:latin typeface="Arial" panose="020B0604020202020204" pitchFamily="34" charset="0"/>
              </a:rPr>
              <a:t>S</a:t>
            </a:r>
          </a:p>
        </p:txBody>
      </p:sp>
      <p:sp>
        <p:nvSpPr>
          <p:cNvPr id="149608" name="Rectangle 104"/>
          <p:cNvSpPr>
            <a:spLocks noChangeArrowheads="1"/>
          </p:cNvSpPr>
          <p:nvPr/>
        </p:nvSpPr>
        <p:spPr bwMode="auto">
          <a:xfrm flipH="1">
            <a:off x="7396163" y="6237289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2000">
                <a:solidFill>
                  <a:srgbClr val="FFFFFF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49609" name="Rectangle 105"/>
          <p:cNvSpPr>
            <a:spLocks noChangeArrowheads="1"/>
          </p:cNvSpPr>
          <p:nvPr/>
        </p:nvSpPr>
        <p:spPr bwMode="auto">
          <a:xfrm flipH="1">
            <a:off x="6888163" y="6237289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2000">
                <a:solidFill>
                  <a:srgbClr val="FFFFFF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8450" name="Line 106"/>
          <p:cNvSpPr>
            <a:spLocks noChangeShapeType="1"/>
          </p:cNvSpPr>
          <p:nvPr/>
        </p:nvSpPr>
        <p:spPr bwMode="auto">
          <a:xfrm rot="16200000" flipH="1">
            <a:off x="7316788" y="6392863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51" name="Line 107"/>
          <p:cNvSpPr>
            <a:spLocks noChangeShapeType="1"/>
          </p:cNvSpPr>
          <p:nvPr/>
        </p:nvSpPr>
        <p:spPr bwMode="auto">
          <a:xfrm rot="16200000" flipH="1">
            <a:off x="7316788" y="6240463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52" name="Line 108"/>
          <p:cNvSpPr>
            <a:spLocks noChangeShapeType="1"/>
          </p:cNvSpPr>
          <p:nvPr/>
        </p:nvSpPr>
        <p:spPr bwMode="auto">
          <a:xfrm rot="16200000" flipH="1">
            <a:off x="7316788" y="6316663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9613" name="Rectangle 109"/>
          <p:cNvSpPr>
            <a:spLocks noChangeArrowheads="1"/>
          </p:cNvSpPr>
          <p:nvPr/>
        </p:nvSpPr>
        <p:spPr bwMode="auto">
          <a:xfrm flipH="1">
            <a:off x="7639050" y="6300788"/>
            <a:ext cx="260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8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8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</a:t>
            </a:r>
          </a:p>
        </p:txBody>
      </p:sp>
      <p:sp>
        <p:nvSpPr>
          <p:cNvPr id="18454" name="Line 110"/>
          <p:cNvSpPr>
            <a:spLocks noChangeShapeType="1"/>
          </p:cNvSpPr>
          <p:nvPr/>
        </p:nvSpPr>
        <p:spPr bwMode="auto">
          <a:xfrm flipH="1">
            <a:off x="6342063" y="6329364"/>
            <a:ext cx="762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55" name="Line 111"/>
          <p:cNvSpPr>
            <a:spLocks noChangeShapeType="1"/>
          </p:cNvSpPr>
          <p:nvPr/>
        </p:nvSpPr>
        <p:spPr bwMode="auto">
          <a:xfrm rot="16200000" flipH="1">
            <a:off x="6824663" y="6367463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9616" name="Rectangle 112"/>
          <p:cNvSpPr>
            <a:spLocks noChangeArrowheads="1"/>
          </p:cNvSpPr>
          <p:nvPr/>
        </p:nvSpPr>
        <p:spPr bwMode="auto">
          <a:xfrm flipH="1">
            <a:off x="6369051" y="6237289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2000">
                <a:solidFill>
                  <a:srgbClr val="FFDE07"/>
                </a:solidFill>
                <a:latin typeface="Arial" panose="020B0604020202020204" pitchFamily="34" charset="0"/>
              </a:rPr>
              <a:t>S</a:t>
            </a:r>
          </a:p>
        </p:txBody>
      </p:sp>
      <p:sp>
        <p:nvSpPr>
          <p:cNvPr id="149619" name="Rectangle 115"/>
          <p:cNvSpPr>
            <a:spLocks noChangeArrowheads="1"/>
          </p:cNvSpPr>
          <p:nvPr/>
        </p:nvSpPr>
        <p:spPr bwMode="auto">
          <a:xfrm>
            <a:off x="8218488" y="6237289"/>
            <a:ext cx="14668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t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ihiocyanato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58" name="Rectangle 137"/>
          <p:cNvSpPr>
            <a:spLocks noChangeArrowheads="1"/>
          </p:cNvSpPr>
          <p:nvPr/>
        </p:nvSpPr>
        <p:spPr bwMode="auto">
          <a:xfrm>
            <a:off x="5159375" y="620713"/>
            <a:ext cx="1898650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DE07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tr-TR" altLang="tr-TR" sz="2400" b="1" baseline="300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thio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¯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mercapto</a:t>
            </a:r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 b="1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tr-TR" altLang="tr-TR" sz="1800" b="1" baseline="-2500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tr-TR" altLang="tr-TR" sz="1800" b="1" baseline="30000">
                <a:solidFill>
                  <a:srgbClr val="FFFFFF"/>
                </a:solidFill>
                <a:latin typeface="Arial" panose="020B0604020202020204" pitchFamily="34" charset="0"/>
              </a:rPr>
              <a:t>-2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  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peroxo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N</a:t>
            </a:r>
            <a:r>
              <a:rPr lang="tr-TR" altLang="tr-TR" sz="1800" b="1" baseline="30000">
                <a:solidFill>
                  <a:srgbClr val="FFFFFF"/>
                </a:solidFill>
                <a:latin typeface="Arial" panose="020B0604020202020204" pitchFamily="34" charset="0"/>
              </a:rPr>
              <a:t>-3       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nitrido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NH</a:t>
            </a:r>
            <a:r>
              <a:rPr lang="tr-TR" altLang="tr-TR" sz="1800" b="1" baseline="-2500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¯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amido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 b="1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NH </a:t>
            </a:r>
            <a:r>
              <a:rPr lang="tr-TR" altLang="tr-TR" sz="2400" b="1" baseline="30000">
                <a:solidFill>
                  <a:srgbClr val="FFFFFF"/>
                </a:solidFill>
                <a:latin typeface="Arial" panose="020B0604020202020204" pitchFamily="34" charset="0"/>
              </a:rPr>
              <a:t>-2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imido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 b="1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N</a:t>
            </a:r>
            <a:r>
              <a:rPr lang="tr-TR" altLang="tr-TR" sz="1800" b="1" baseline="-2500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¯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azido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DE0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altLang="tr-TR" sz="1800" b="1" baseline="-250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tr-TR" sz="1800" b="1" baseline="300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¯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nitro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 b="1">
                <a:solidFill>
                  <a:srgbClr val="FFDE0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altLang="tr-TR" sz="1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¯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nitrito</a:t>
            </a:r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49" name="Rectangle 145"/>
          <p:cNvSpPr>
            <a:spLocks noChangeArrowheads="1"/>
          </p:cNvSpPr>
          <p:nvPr/>
        </p:nvSpPr>
        <p:spPr bwMode="auto">
          <a:xfrm>
            <a:off x="3719514" y="6237288"/>
            <a:ext cx="17287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i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zothiocyanato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9650" name="Rectangle 146"/>
          <p:cNvSpPr>
            <a:spLocks noChangeArrowheads="1"/>
          </p:cNvSpPr>
          <p:nvPr/>
        </p:nvSpPr>
        <p:spPr bwMode="auto">
          <a:xfrm>
            <a:off x="7896225" y="836614"/>
            <a:ext cx="2520950" cy="421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NO</a:t>
            </a:r>
            <a:r>
              <a:rPr lang="tr-TR" altLang="tr-TR" b="1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tr-TR" altLang="tr-TR" b="1" baseline="30000" dirty="0">
                <a:solidFill>
                  <a:srgbClr val="FFFFFF"/>
                </a:solidFill>
                <a:latin typeface="Arial" panose="020B0604020202020204" pitchFamily="34" charset="0"/>
              </a:rPr>
              <a:t>-2</a:t>
            </a: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    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nitrato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ClO</a:t>
            </a:r>
            <a:r>
              <a:rPr lang="tr-TR" altLang="tr-TR" b="1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en-US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¯</a:t>
            </a: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    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chlorato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C</a:t>
            </a:r>
            <a:r>
              <a:rPr lang="tr-TR" altLang="tr-TR" b="1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tr-TR" altLang="tr-TR" b="1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r>
              <a:rPr lang="tr-TR" altLang="tr-TR" b="1" baseline="30000" dirty="0">
                <a:solidFill>
                  <a:srgbClr val="FFFFFF"/>
                </a:solidFill>
                <a:latin typeface="Arial" panose="020B0604020202020204" pitchFamily="34" charset="0"/>
              </a:rPr>
              <a:t>-2</a:t>
            </a: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     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oxalato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SO</a:t>
            </a:r>
            <a:r>
              <a:rPr lang="tr-TR" altLang="tr-TR" b="1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r>
              <a:rPr lang="tr-TR" altLang="tr-TR" b="1" baseline="30000" dirty="0">
                <a:solidFill>
                  <a:srgbClr val="FFFFFF"/>
                </a:solidFill>
                <a:latin typeface="Arial" panose="020B0604020202020204" pitchFamily="34" charset="0"/>
              </a:rPr>
              <a:t>-2</a:t>
            </a: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       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sulfato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SO</a:t>
            </a:r>
            <a:r>
              <a:rPr lang="tr-TR" altLang="tr-TR" b="1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tr-TR" altLang="tr-TR" b="1" baseline="30000" dirty="0">
                <a:solidFill>
                  <a:srgbClr val="FFFFFF"/>
                </a:solidFill>
                <a:latin typeface="Arial" panose="020B0604020202020204" pitchFamily="34" charset="0"/>
              </a:rPr>
              <a:t>-2</a:t>
            </a: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       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sulfito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CH</a:t>
            </a:r>
            <a:r>
              <a:rPr lang="tr-TR" altLang="tr-TR" b="1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COO</a:t>
            </a:r>
            <a:r>
              <a:rPr lang="tr-TR" altLang="tr-TR" b="1" baseline="30000" dirty="0">
                <a:solidFill>
                  <a:srgbClr val="FFFFFF"/>
                </a:solidFill>
                <a:latin typeface="Arial" panose="020B0604020202020204" pitchFamily="34" charset="0"/>
              </a:rPr>
              <a:t>-</a:t>
            </a: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 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acetato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S</a:t>
            </a:r>
            <a:r>
              <a:rPr lang="tr-TR" altLang="tr-TR" b="1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tr-TR" altLang="tr-TR" b="1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tr-TR" altLang="tr-TR" b="1" baseline="30000" dirty="0">
                <a:solidFill>
                  <a:srgbClr val="FFFFFF"/>
                </a:solidFill>
                <a:latin typeface="Arial" panose="020B0604020202020204" pitchFamily="34" charset="0"/>
              </a:rPr>
              <a:t>-2</a:t>
            </a: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     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thiosulfato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CO</a:t>
            </a:r>
            <a:r>
              <a:rPr lang="tr-TR" altLang="tr-TR" b="1" baseline="-25000" dirty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tr-TR" altLang="tr-TR" b="1" baseline="30000" dirty="0">
                <a:solidFill>
                  <a:srgbClr val="FFFFFF"/>
                </a:solidFill>
                <a:latin typeface="Arial" panose="020B0604020202020204" pitchFamily="34" charset="0"/>
              </a:rPr>
              <a:t>-2</a:t>
            </a:r>
            <a:r>
              <a:rPr lang="tr-TR" altLang="tr-TR" b="1" dirty="0">
                <a:solidFill>
                  <a:srgbClr val="FFFFFF"/>
                </a:solidFill>
                <a:latin typeface="Arial" panose="020B0604020202020204" pitchFamily="34" charset="0"/>
              </a:rPr>
              <a:t>      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carbonato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05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034" name="Rectangle 50"/>
          <p:cNvSpPr>
            <a:spLocks noChangeArrowheads="1"/>
          </p:cNvSpPr>
          <p:nvPr/>
        </p:nvSpPr>
        <p:spPr bwMode="auto">
          <a:xfrm>
            <a:off x="4872038" y="185738"/>
            <a:ext cx="279241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2400" b="1" dirty="0">
                <a:solidFill>
                  <a:srgbClr val="FFDE07"/>
                </a:solidFill>
                <a:latin typeface="Symbol" panose="05050102010706020507" pitchFamily="18" charset="2"/>
              </a:rPr>
              <a:t>p</a:t>
            </a:r>
            <a:r>
              <a:rPr lang="en-US" altLang="tr-TR" sz="2400" b="1" dirty="0">
                <a:solidFill>
                  <a:srgbClr val="FFDE07"/>
                </a:solidFill>
                <a:latin typeface="Arial" panose="020B0604020202020204" pitchFamily="34" charset="0"/>
              </a:rPr>
              <a:t> – bound ligands</a:t>
            </a:r>
          </a:p>
        </p:txBody>
      </p:sp>
      <p:sp>
        <p:nvSpPr>
          <p:cNvPr id="170035" name="Rectangle 51"/>
          <p:cNvSpPr>
            <a:spLocks noChangeArrowheads="1"/>
          </p:cNvSpPr>
          <p:nvPr/>
        </p:nvSpPr>
        <p:spPr bwMode="auto">
          <a:xfrm>
            <a:off x="2362200" y="838200"/>
            <a:ext cx="66230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Multilayer (double and triple) bonds behave like the Lewis base</a:t>
            </a:r>
          </a:p>
        </p:txBody>
      </p:sp>
      <p:sp>
        <p:nvSpPr>
          <p:cNvPr id="20484" name="Line 53"/>
          <p:cNvSpPr>
            <a:spLocks noChangeShapeType="1"/>
          </p:cNvSpPr>
          <p:nvPr/>
        </p:nvSpPr>
        <p:spPr bwMode="auto">
          <a:xfrm rot="5400000">
            <a:off x="4685506" y="1600994"/>
            <a:ext cx="1588" cy="381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485" name="Line 54"/>
          <p:cNvSpPr>
            <a:spLocks noChangeShapeType="1"/>
          </p:cNvSpPr>
          <p:nvPr/>
        </p:nvSpPr>
        <p:spPr bwMode="auto">
          <a:xfrm rot="5400000">
            <a:off x="4685506" y="1677194"/>
            <a:ext cx="1588" cy="381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486" name="Line 55"/>
          <p:cNvSpPr>
            <a:spLocks noChangeShapeType="1"/>
          </p:cNvSpPr>
          <p:nvPr/>
        </p:nvSpPr>
        <p:spPr bwMode="auto">
          <a:xfrm rot="10800000" flipV="1">
            <a:off x="4686300" y="1943100"/>
            <a:ext cx="1588" cy="381000"/>
          </a:xfrm>
          <a:prstGeom prst="line">
            <a:avLst/>
          </a:prstGeom>
          <a:noFill/>
          <a:ln w="28575">
            <a:solidFill>
              <a:srgbClr val="FFDE0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70041" name="Rectangle 57"/>
          <p:cNvSpPr>
            <a:spLocks noChangeArrowheads="1"/>
          </p:cNvSpPr>
          <p:nvPr/>
        </p:nvSpPr>
        <p:spPr bwMode="auto">
          <a:xfrm>
            <a:off x="4876800" y="1652588"/>
            <a:ext cx="5984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CH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endParaRPr lang="en-US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70042" name="Rectangle 58"/>
          <p:cNvSpPr>
            <a:spLocks noChangeArrowheads="1"/>
          </p:cNvSpPr>
          <p:nvPr/>
        </p:nvSpPr>
        <p:spPr bwMode="auto">
          <a:xfrm>
            <a:off x="3897314" y="1652588"/>
            <a:ext cx="5984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H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20489" name="Line 64"/>
          <p:cNvSpPr>
            <a:spLocks noChangeShapeType="1"/>
          </p:cNvSpPr>
          <p:nvPr/>
        </p:nvSpPr>
        <p:spPr bwMode="auto">
          <a:xfrm rot="16200000" flipV="1">
            <a:off x="6403976" y="3624263"/>
            <a:ext cx="3175" cy="7239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20490" name="Group 76"/>
          <p:cNvGrpSpPr>
            <a:grpSpLocks/>
          </p:cNvGrpSpPr>
          <p:nvPr/>
        </p:nvGrpSpPr>
        <p:grpSpPr bwMode="auto">
          <a:xfrm>
            <a:off x="6742114" y="3416301"/>
            <a:ext cx="598487" cy="1166813"/>
            <a:chOff x="2880" y="2056"/>
            <a:chExt cx="377" cy="735"/>
          </a:xfrm>
        </p:grpSpPr>
        <p:sp>
          <p:nvSpPr>
            <p:cNvPr id="20508" name="Line 62"/>
            <p:cNvSpPr>
              <a:spLocks noChangeShapeType="1"/>
            </p:cNvSpPr>
            <p:nvPr/>
          </p:nvSpPr>
          <p:spPr bwMode="auto">
            <a:xfrm rot="10800000">
              <a:off x="3016" y="2294"/>
              <a:ext cx="0" cy="24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509" name="Line 63"/>
            <p:cNvSpPr>
              <a:spLocks noChangeShapeType="1"/>
            </p:cNvSpPr>
            <p:nvPr/>
          </p:nvSpPr>
          <p:spPr bwMode="auto">
            <a:xfrm rot="10800000">
              <a:off x="2968" y="2294"/>
              <a:ext cx="0" cy="24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0049" name="Rectangle 65"/>
            <p:cNvSpPr>
              <a:spLocks noChangeArrowheads="1"/>
            </p:cNvSpPr>
            <p:nvPr/>
          </p:nvSpPr>
          <p:spPr bwMode="auto">
            <a:xfrm>
              <a:off x="2880" y="2056"/>
              <a:ext cx="37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>
                  <a:solidFill>
                    <a:srgbClr val="FFFFFF"/>
                  </a:solidFill>
                  <a:latin typeface="Arial" panose="020B0604020202020204" pitchFamily="34" charset="0"/>
                </a:rPr>
                <a:t>CH</a:t>
              </a:r>
              <a:r>
                <a:rPr lang="en-US" altLang="tr-TR" baseline="-25000">
                  <a:solidFill>
                    <a:srgbClr val="FFFFFF"/>
                  </a:solidFill>
                  <a:latin typeface="Arial" panose="020B0604020202020204" pitchFamily="34" charset="0"/>
                </a:rPr>
                <a:t>2</a:t>
              </a:r>
              <a:endParaRPr lang="en-US" alt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0053" name="Rectangle 69"/>
            <p:cNvSpPr>
              <a:spLocks noChangeArrowheads="1"/>
            </p:cNvSpPr>
            <p:nvPr/>
          </p:nvSpPr>
          <p:spPr bwMode="auto">
            <a:xfrm>
              <a:off x="2880" y="2560"/>
              <a:ext cx="37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>
                  <a:solidFill>
                    <a:srgbClr val="FFFFFF"/>
                  </a:solidFill>
                  <a:latin typeface="Arial" panose="020B0604020202020204" pitchFamily="34" charset="0"/>
                </a:rPr>
                <a:t>CH</a:t>
              </a:r>
              <a:r>
                <a:rPr lang="en-US" altLang="tr-TR" baseline="-25000">
                  <a:solidFill>
                    <a:srgbClr val="FFFFFF"/>
                  </a:solidFill>
                  <a:latin typeface="Arial" panose="020B0604020202020204" pitchFamily="34" charset="0"/>
                </a:rPr>
                <a:t>2</a:t>
              </a:r>
              <a:endParaRPr lang="en-US" alt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70054" name="Rectangle 70"/>
          <p:cNvSpPr>
            <a:spLocks noChangeArrowheads="1"/>
          </p:cNvSpPr>
          <p:nvPr/>
        </p:nvSpPr>
        <p:spPr bwMode="auto">
          <a:xfrm>
            <a:off x="5656263" y="3824288"/>
            <a:ext cx="400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Pt</a:t>
            </a:r>
          </a:p>
        </p:txBody>
      </p:sp>
      <p:sp>
        <p:nvSpPr>
          <p:cNvPr id="20492" name="Line 71"/>
          <p:cNvSpPr>
            <a:spLocks noChangeShapeType="1"/>
          </p:cNvSpPr>
          <p:nvPr/>
        </p:nvSpPr>
        <p:spPr bwMode="auto">
          <a:xfrm rot="16200000" flipV="1">
            <a:off x="5275263" y="3638550"/>
            <a:ext cx="0" cy="647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20493" name="Group 72"/>
          <p:cNvGrpSpPr>
            <a:grpSpLocks/>
          </p:cNvGrpSpPr>
          <p:nvPr/>
        </p:nvGrpSpPr>
        <p:grpSpPr bwMode="auto">
          <a:xfrm>
            <a:off x="5980113" y="4114801"/>
            <a:ext cx="482600" cy="119063"/>
            <a:chOff x="3792" y="2085"/>
            <a:chExt cx="343" cy="53"/>
          </a:xfrm>
        </p:grpSpPr>
        <p:sp>
          <p:nvSpPr>
            <p:cNvPr id="20506" name="AutoShape 73"/>
            <p:cNvSpPr>
              <a:spLocks noChangeArrowheads="1"/>
            </p:cNvSpPr>
            <p:nvPr/>
          </p:nvSpPr>
          <p:spPr bwMode="auto">
            <a:xfrm rot="-3443726">
              <a:off x="3956" y="1959"/>
              <a:ext cx="53" cy="305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tr-TR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507" name="Line 74"/>
            <p:cNvSpPr>
              <a:spLocks noChangeShapeType="1"/>
            </p:cNvSpPr>
            <p:nvPr/>
          </p:nvSpPr>
          <p:spPr bwMode="auto">
            <a:xfrm rot="1464933" flipH="1" flipV="1">
              <a:off x="3792" y="2112"/>
              <a:ext cx="33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0494" name="Line 75"/>
          <p:cNvSpPr>
            <a:spLocks noChangeShapeType="1"/>
          </p:cNvSpPr>
          <p:nvPr/>
        </p:nvSpPr>
        <p:spPr bwMode="auto">
          <a:xfrm rot="1452408">
            <a:off x="5294313" y="3819525"/>
            <a:ext cx="411162" cy="14288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70061" name="Rectangle 77"/>
          <p:cNvSpPr>
            <a:spLocks noChangeArrowheads="1"/>
          </p:cNvSpPr>
          <p:nvPr/>
        </p:nvSpPr>
        <p:spPr bwMode="auto">
          <a:xfrm>
            <a:off x="4532313" y="3748088"/>
            <a:ext cx="400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Cl</a:t>
            </a:r>
          </a:p>
        </p:txBody>
      </p:sp>
      <p:sp>
        <p:nvSpPr>
          <p:cNvPr id="170062" name="Rectangle 78"/>
          <p:cNvSpPr>
            <a:spLocks noChangeArrowheads="1"/>
          </p:cNvSpPr>
          <p:nvPr/>
        </p:nvSpPr>
        <p:spPr bwMode="auto">
          <a:xfrm>
            <a:off x="4989513" y="3505201"/>
            <a:ext cx="400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Cl</a:t>
            </a:r>
          </a:p>
        </p:txBody>
      </p:sp>
      <p:sp>
        <p:nvSpPr>
          <p:cNvPr id="170063" name="Rectangle 79"/>
          <p:cNvSpPr>
            <a:spLocks noChangeArrowheads="1"/>
          </p:cNvSpPr>
          <p:nvPr/>
        </p:nvSpPr>
        <p:spPr bwMode="auto">
          <a:xfrm>
            <a:off x="6361113" y="4205288"/>
            <a:ext cx="400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Cl</a:t>
            </a:r>
          </a:p>
        </p:txBody>
      </p:sp>
      <p:sp>
        <p:nvSpPr>
          <p:cNvPr id="170064" name="AutoShape 80"/>
          <p:cNvSpPr>
            <a:spLocks noChangeArrowheads="1"/>
          </p:cNvSpPr>
          <p:nvPr/>
        </p:nvSpPr>
        <p:spPr bwMode="auto">
          <a:xfrm>
            <a:off x="4456113" y="3276600"/>
            <a:ext cx="2971800" cy="1524000"/>
          </a:xfrm>
          <a:prstGeom prst="bracketPair">
            <a:avLst>
              <a:gd name="adj" fmla="val 16667"/>
            </a:avLst>
          </a:prstGeom>
          <a:noFill/>
          <a:ln w="63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70065" name="Rectangle 81"/>
          <p:cNvSpPr>
            <a:spLocks noChangeArrowheads="1"/>
          </p:cNvSpPr>
          <p:nvPr/>
        </p:nvSpPr>
        <p:spPr bwMode="auto">
          <a:xfrm>
            <a:off x="7427914" y="2971801"/>
            <a:ext cx="268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2000">
                <a:solidFill>
                  <a:srgbClr val="FFFFFF"/>
                </a:solidFill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170066" name="Rectangle 82"/>
          <p:cNvSpPr>
            <a:spLocks noChangeArrowheads="1"/>
          </p:cNvSpPr>
          <p:nvPr/>
        </p:nvSpPr>
        <p:spPr bwMode="auto">
          <a:xfrm>
            <a:off x="5106989" y="5119688"/>
            <a:ext cx="18446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[PtCl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tr-TR">
                <a:solidFill>
                  <a:srgbClr val="FFDE07"/>
                </a:solidFill>
                <a:latin typeface="Symbol" panose="05050102010706020507" pitchFamily="18" charset="2"/>
              </a:rPr>
              <a:t></a:t>
            </a:r>
            <a:r>
              <a:rPr lang="en-US" altLang="tr-TR" baseline="30000">
                <a:solidFill>
                  <a:srgbClr val="FFDE07"/>
                </a:solidFill>
                <a:latin typeface="Arial" panose="020B0604020202020204" pitchFamily="34" charset="0"/>
              </a:rPr>
              <a:t>2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-C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H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)]</a:t>
            </a:r>
            <a:r>
              <a:rPr lang="en-US" altLang="tr-TR" sz="2400" b="1" baseline="30000">
                <a:solidFill>
                  <a:srgbClr val="FFFFFF"/>
                </a:solidFill>
                <a:latin typeface="Arial" panose="020B0604020202020204" pitchFamily="34" charset="0"/>
              </a:rPr>
              <a:t>-</a:t>
            </a:r>
            <a:endParaRPr lang="en-US" altLang="tr-TR" baseline="300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70067" name="AutoShape 83"/>
          <p:cNvSpPr>
            <a:spLocks noChangeArrowheads="1"/>
          </p:cNvSpPr>
          <p:nvPr/>
        </p:nvSpPr>
        <p:spPr bwMode="auto">
          <a:xfrm rot="-4493523">
            <a:off x="5591175" y="5641975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noFill/>
          <a:ln w="6350">
            <a:solidFill>
              <a:srgbClr val="FFDE0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70068" name="Rectangle 84"/>
          <p:cNvSpPr>
            <a:spLocks noChangeArrowheads="1"/>
          </p:cNvSpPr>
          <p:nvPr/>
        </p:nvSpPr>
        <p:spPr bwMode="auto">
          <a:xfrm>
            <a:off x="2432051" y="6094414"/>
            <a:ext cx="7135813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DE0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η2-C2H4: indicates that ethylene is bonded to metal by two C atoms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20503" name="Group 87"/>
          <p:cNvGrpSpPr>
            <a:grpSpLocks/>
          </p:cNvGrpSpPr>
          <p:nvPr/>
        </p:nvGrpSpPr>
        <p:grpSpPr bwMode="auto">
          <a:xfrm>
            <a:off x="3429000" y="3657600"/>
            <a:ext cx="685800" cy="685800"/>
            <a:chOff x="4224" y="2352"/>
            <a:chExt cx="432" cy="432"/>
          </a:xfrm>
        </p:grpSpPr>
        <p:sp>
          <p:nvSpPr>
            <p:cNvPr id="170069" name="Oval 85"/>
            <p:cNvSpPr>
              <a:spLocks noChangeArrowheads="1"/>
            </p:cNvSpPr>
            <p:nvPr/>
          </p:nvSpPr>
          <p:spPr bwMode="auto">
            <a:xfrm>
              <a:off x="4224" y="2352"/>
              <a:ext cx="432" cy="432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63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0070" name="Rectangle 86"/>
            <p:cNvSpPr>
              <a:spLocks noChangeArrowheads="1"/>
            </p:cNvSpPr>
            <p:nvPr/>
          </p:nvSpPr>
          <p:spPr bwMode="auto">
            <a:xfrm>
              <a:off x="4320" y="2448"/>
              <a:ext cx="28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DE07"/>
                      </a:gs>
                      <a:gs pos="50000">
                        <a:schemeClr val="bg1"/>
                      </a:gs>
                      <a:gs pos="100000">
                        <a:srgbClr val="FFDE07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tr-TR">
                  <a:solidFill>
                    <a:srgbClr val="000000"/>
                  </a:solidFill>
                  <a:latin typeface="Arial" panose="020B0604020202020204" pitchFamily="34" charset="0"/>
                </a:rPr>
                <a:t>K</a:t>
              </a:r>
              <a:r>
                <a:rPr lang="en-US" altLang="tr-TR" sz="2400" baseline="30000">
                  <a:solidFill>
                    <a:srgbClr val="000000"/>
                  </a:solidFill>
                  <a:latin typeface="Arial" panose="020B0604020202020204" pitchFamily="34" charset="0"/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544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16" name="Rectangle 68"/>
          <p:cNvSpPr>
            <a:spLocks noChangeArrowheads="1"/>
          </p:cNvSpPr>
          <p:nvPr/>
        </p:nvSpPr>
        <p:spPr bwMode="auto">
          <a:xfrm>
            <a:off x="3886200" y="1"/>
            <a:ext cx="38735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2400" b="1" dirty="0">
                <a:solidFill>
                  <a:srgbClr val="FFDE07"/>
                </a:solidFill>
                <a:latin typeface="Arial" panose="020B0604020202020204" pitchFamily="34" charset="0"/>
              </a:rPr>
              <a:t>N</a:t>
            </a:r>
            <a:r>
              <a:rPr lang="tr-TR" altLang="tr-TR" sz="2400" b="1" dirty="0" err="1">
                <a:solidFill>
                  <a:srgbClr val="FFDE07"/>
                </a:solidFill>
                <a:latin typeface="Arial" panose="020B0604020202020204" pitchFamily="34" charset="0"/>
              </a:rPr>
              <a:t>eutral</a:t>
            </a:r>
            <a:r>
              <a:rPr lang="en-US" altLang="tr-TR" sz="2400" b="1" dirty="0">
                <a:solidFill>
                  <a:srgbClr val="FFDE07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b="1" dirty="0" err="1">
                <a:solidFill>
                  <a:srgbClr val="FFDE07"/>
                </a:solidFill>
                <a:latin typeface="Arial" panose="020B0604020202020204" pitchFamily="34" charset="0"/>
              </a:rPr>
              <a:t>two</a:t>
            </a:r>
            <a:r>
              <a:rPr lang="tr-TR" altLang="tr-TR" sz="2400" b="1" dirty="0">
                <a:solidFill>
                  <a:srgbClr val="FFDE07"/>
                </a:solidFill>
                <a:latin typeface="Arial" panose="020B0604020202020204" pitchFamily="34" charset="0"/>
              </a:rPr>
              <a:t> tooth</a:t>
            </a:r>
            <a:r>
              <a:rPr lang="en-US" altLang="tr-TR" sz="2400" b="1" dirty="0">
                <a:solidFill>
                  <a:srgbClr val="FFDE07"/>
                </a:solidFill>
                <a:latin typeface="Arial" panose="020B0604020202020204" pitchFamily="34" charset="0"/>
              </a:rPr>
              <a:t> </a:t>
            </a:r>
            <a:r>
              <a:rPr lang="en-US" altLang="tr-TR" sz="2400" b="1" dirty="0" err="1">
                <a:solidFill>
                  <a:srgbClr val="FFDE07"/>
                </a:solidFill>
                <a:latin typeface="Arial" panose="020B0604020202020204" pitchFamily="34" charset="0"/>
              </a:rPr>
              <a:t>ligan</a:t>
            </a:r>
            <a:r>
              <a:rPr lang="tr-TR" altLang="tr-TR" sz="2400" b="1" dirty="0" err="1">
                <a:solidFill>
                  <a:srgbClr val="FFDE07"/>
                </a:solidFill>
                <a:latin typeface="Arial" panose="020B0604020202020204" pitchFamily="34" charset="0"/>
              </a:rPr>
              <a:t>ds</a:t>
            </a:r>
            <a:endParaRPr lang="en-US" altLang="tr-TR" dirty="0">
              <a:solidFill>
                <a:srgbClr val="FFDE07"/>
              </a:solidFill>
              <a:latin typeface="Arial" panose="020B0604020202020204" pitchFamily="34" charset="0"/>
            </a:endParaRPr>
          </a:p>
        </p:txBody>
      </p:sp>
      <p:pic>
        <p:nvPicPr>
          <p:cNvPr id="155719" name="Picture 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990600"/>
            <a:ext cx="133985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5720" name="Rectangle 72"/>
          <p:cNvSpPr>
            <a:spLocks noChangeArrowheads="1"/>
          </p:cNvSpPr>
          <p:nvPr/>
        </p:nvSpPr>
        <p:spPr bwMode="auto">
          <a:xfrm>
            <a:off x="3103564" y="1416050"/>
            <a:ext cx="325437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55721" name="Rectangle 73"/>
          <p:cNvSpPr>
            <a:spLocks noChangeArrowheads="1"/>
          </p:cNvSpPr>
          <p:nvPr/>
        </p:nvSpPr>
        <p:spPr bwMode="auto">
          <a:xfrm>
            <a:off x="2362200" y="1447800"/>
            <a:ext cx="325438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55725" name="Rectangle 77"/>
          <p:cNvSpPr>
            <a:spLocks noChangeArrowheads="1"/>
          </p:cNvSpPr>
          <p:nvPr/>
        </p:nvSpPr>
        <p:spPr bwMode="auto">
          <a:xfrm>
            <a:off x="1752601" y="2057400"/>
            <a:ext cx="44291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1,2-diaminoet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h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an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e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= et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hylendiamine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= </a:t>
            </a: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en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55732" name="Rectangle 84"/>
          <p:cNvSpPr>
            <a:spLocks noChangeArrowheads="1"/>
          </p:cNvSpPr>
          <p:nvPr/>
        </p:nvSpPr>
        <p:spPr bwMode="auto">
          <a:xfrm>
            <a:off x="1981200" y="533401"/>
            <a:ext cx="1296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 [PtCl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(en)]</a:t>
            </a:r>
          </a:p>
        </p:txBody>
      </p:sp>
      <p:pic>
        <p:nvPicPr>
          <p:cNvPr id="155737" name="Picture 8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3733801"/>
            <a:ext cx="1676400" cy="58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5738" name="Rectangle 90"/>
          <p:cNvSpPr>
            <a:spLocks noChangeArrowheads="1"/>
          </p:cNvSpPr>
          <p:nvPr/>
        </p:nvSpPr>
        <p:spPr bwMode="auto">
          <a:xfrm>
            <a:off x="3408364" y="4191000"/>
            <a:ext cx="325437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55739" name="Rectangle 91"/>
          <p:cNvSpPr>
            <a:spLocks noChangeArrowheads="1"/>
          </p:cNvSpPr>
          <p:nvPr/>
        </p:nvSpPr>
        <p:spPr bwMode="auto">
          <a:xfrm>
            <a:off x="2667000" y="4222750"/>
            <a:ext cx="325438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55742" name="Rectangle 94"/>
          <p:cNvSpPr>
            <a:spLocks noChangeArrowheads="1"/>
          </p:cNvSpPr>
          <p:nvPr/>
        </p:nvSpPr>
        <p:spPr bwMode="auto">
          <a:xfrm>
            <a:off x="1712914" y="5302251"/>
            <a:ext cx="295592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1,2-diphenylphosphinetane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dppe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55744" name="Rectangle 96"/>
          <p:cNvSpPr>
            <a:spLocks noChangeArrowheads="1"/>
          </p:cNvSpPr>
          <p:nvPr/>
        </p:nvSpPr>
        <p:spPr bwMode="auto">
          <a:xfrm>
            <a:off x="5310189" y="5302251"/>
            <a:ext cx="161448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2,2'-bipyridine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b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i</a:t>
            </a: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py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155743" name="Picture 9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3733801"/>
            <a:ext cx="18288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5745" name="Rectangle 97"/>
          <p:cNvSpPr>
            <a:spLocks noChangeArrowheads="1"/>
          </p:cNvSpPr>
          <p:nvPr/>
        </p:nvSpPr>
        <p:spPr bwMode="auto">
          <a:xfrm>
            <a:off x="6384925" y="4405313"/>
            <a:ext cx="325438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55746" name="Rectangle 98"/>
          <p:cNvSpPr>
            <a:spLocks noChangeArrowheads="1"/>
          </p:cNvSpPr>
          <p:nvPr/>
        </p:nvSpPr>
        <p:spPr bwMode="auto">
          <a:xfrm>
            <a:off x="5643564" y="4437063"/>
            <a:ext cx="325437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55749" name="Rectangle 101"/>
          <p:cNvSpPr>
            <a:spLocks noChangeArrowheads="1"/>
          </p:cNvSpPr>
          <p:nvPr/>
        </p:nvSpPr>
        <p:spPr bwMode="auto">
          <a:xfrm>
            <a:off x="6127750" y="685800"/>
            <a:ext cx="40830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Chelating ligands to the central atom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binds stronger</a:t>
            </a:r>
          </a:p>
        </p:txBody>
      </p:sp>
      <p:pic>
        <p:nvPicPr>
          <p:cNvPr id="22545" name="Picture 10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733800"/>
            <a:ext cx="1816100" cy="102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5754" name="Rectangle 106"/>
          <p:cNvSpPr>
            <a:spLocks noChangeArrowheads="1"/>
          </p:cNvSpPr>
          <p:nvPr/>
        </p:nvSpPr>
        <p:spPr bwMode="auto">
          <a:xfrm>
            <a:off x="9123364" y="4692650"/>
            <a:ext cx="325437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55755" name="Rectangle 107"/>
          <p:cNvSpPr>
            <a:spLocks noChangeArrowheads="1"/>
          </p:cNvSpPr>
          <p:nvPr/>
        </p:nvSpPr>
        <p:spPr bwMode="auto">
          <a:xfrm>
            <a:off x="8382000" y="4724400"/>
            <a:ext cx="325438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grpSp>
        <p:nvGrpSpPr>
          <p:cNvPr id="155763" name="Group 115"/>
          <p:cNvGrpSpPr>
            <a:grpSpLocks/>
          </p:cNvGrpSpPr>
          <p:nvPr/>
        </p:nvGrpSpPr>
        <p:grpSpPr bwMode="auto">
          <a:xfrm>
            <a:off x="2590800" y="1600200"/>
            <a:ext cx="6629400" cy="3581400"/>
            <a:chOff x="672" y="1008"/>
            <a:chExt cx="4176" cy="2256"/>
          </a:xfrm>
        </p:grpSpPr>
        <p:sp>
          <p:nvSpPr>
            <p:cNvPr id="22551" name="Line 74"/>
            <p:cNvSpPr>
              <a:spLocks noChangeShapeType="1"/>
            </p:cNvSpPr>
            <p:nvPr/>
          </p:nvSpPr>
          <p:spPr bwMode="auto">
            <a:xfrm>
              <a:off x="672" y="1008"/>
              <a:ext cx="144" cy="192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552" name="Line 76"/>
            <p:cNvSpPr>
              <a:spLocks noChangeShapeType="1"/>
            </p:cNvSpPr>
            <p:nvPr/>
          </p:nvSpPr>
          <p:spPr bwMode="auto">
            <a:xfrm flipH="1">
              <a:off x="912" y="1008"/>
              <a:ext cx="144" cy="192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553" name="Line 92"/>
            <p:cNvSpPr>
              <a:spLocks noChangeShapeType="1"/>
            </p:cNvSpPr>
            <p:nvPr/>
          </p:nvSpPr>
          <p:spPr bwMode="auto">
            <a:xfrm>
              <a:off x="864" y="2756"/>
              <a:ext cx="144" cy="192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554" name="Line 93"/>
            <p:cNvSpPr>
              <a:spLocks noChangeShapeType="1"/>
            </p:cNvSpPr>
            <p:nvPr/>
          </p:nvSpPr>
          <p:spPr bwMode="auto">
            <a:xfrm flipH="1">
              <a:off x="1104" y="2756"/>
              <a:ext cx="144" cy="192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555" name="Line 99"/>
            <p:cNvSpPr>
              <a:spLocks noChangeShapeType="1"/>
            </p:cNvSpPr>
            <p:nvPr/>
          </p:nvSpPr>
          <p:spPr bwMode="auto">
            <a:xfrm>
              <a:off x="2739" y="2891"/>
              <a:ext cx="144" cy="192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556" name="Line 100"/>
            <p:cNvSpPr>
              <a:spLocks noChangeShapeType="1"/>
            </p:cNvSpPr>
            <p:nvPr/>
          </p:nvSpPr>
          <p:spPr bwMode="auto">
            <a:xfrm flipH="1">
              <a:off x="2979" y="2891"/>
              <a:ext cx="144" cy="192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557" name="Line 108"/>
            <p:cNvSpPr>
              <a:spLocks noChangeShapeType="1"/>
            </p:cNvSpPr>
            <p:nvPr/>
          </p:nvSpPr>
          <p:spPr bwMode="auto">
            <a:xfrm>
              <a:off x="4464" y="3072"/>
              <a:ext cx="144" cy="192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558" name="Line 109"/>
            <p:cNvSpPr>
              <a:spLocks noChangeShapeType="1"/>
            </p:cNvSpPr>
            <p:nvPr/>
          </p:nvSpPr>
          <p:spPr bwMode="auto">
            <a:xfrm flipH="1">
              <a:off x="4704" y="3072"/>
              <a:ext cx="144" cy="192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55758" name="Rectangle 110"/>
          <p:cNvSpPr>
            <a:spLocks noChangeArrowheads="1"/>
          </p:cNvSpPr>
          <p:nvPr/>
        </p:nvSpPr>
        <p:spPr bwMode="auto">
          <a:xfrm>
            <a:off x="7086600" y="5302251"/>
            <a:ext cx="282733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1,10-phenanthroline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phen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2550" name="Text Box 118"/>
          <p:cNvSpPr txBox="1">
            <a:spLocks noChangeArrowheads="1"/>
          </p:cNvSpPr>
          <p:nvPr/>
        </p:nvSpPr>
        <p:spPr bwMode="auto">
          <a:xfrm>
            <a:off x="6324601" y="1752600"/>
            <a:ext cx="3101975" cy="922338"/>
          </a:xfrm>
          <a:prstGeom prst="rect">
            <a:avLst/>
          </a:prstGeom>
          <a:noFill/>
          <a:ln w="6350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>
                <a:solidFill>
                  <a:srgbClr val="91EBFF"/>
                </a:solidFill>
                <a:latin typeface="Arial" panose="020B0604020202020204" pitchFamily="34" charset="0"/>
              </a:rPr>
              <a:t>M L</a:t>
            </a:r>
            <a:r>
              <a:rPr lang="tr-TR" altLang="tr-TR" sz="1800" baseline="-25000">
                <a:solidFill>
                  <a:srgbClr val="91EBFF"/>
                </a:solidFill>
                <a:latin typeface="Arial" panose="020B0604020202020204" pitchFamily="34" charset="0"/>
              </a:rPr>
              <a:t>6</a:t>
            </a:r>
            <a:r>
              <a:rPr lang="tr-TR" altLang="tr-TR" sz="1800">
                <a:solidFill>
                  <a:srgbClr val="91EBFF"/>
                </a:solidFill>
                <a:latin typeface="Arial" panose="020B0604020202020204" pitchFamily="34" charset="0"/>
              </a:rPr>
              <a:t> +  en  </a:t>
            </a:r>
            <a:r>
              <a:rPr lang="tr-TR" altLang="tr-TR" sz="180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 ML</a:t>
            </a:r>
            <a:r>
              <a:rPr lang="tr-TR" altLang="tr-TR" sz="1800" baseline="-2500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altLang="tr-TR" sz="180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(en)  + 2L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tr-TR" sz="1800">
              <a:solidFill>
                <a:srgbClr val="91EB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180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l-GR" altLang="tr-TR" sz="180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tr-TR" altLang="tr-TR" sz="180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 = </a:t>
            </a:r>
            <a:r>
              <a:rPr lang="el-GR" altLang="tr-TR" sz="180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tr-TR" altLang="tr-TR" sz="180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 -T</a:t>
            </a:r>
            <a:r>
              <a:rPr lang="el-GR" altLang="tr-TR" sz="180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tr-TR" altLang="tr-TR" sz="180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tr-TR" altLang="tr-TR" sz="1800">
                <a:solidFill>
                  <a:srgbClr val="91EBFF"/>
                </a:solidFill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21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5" name="Rectangle 3"/>
          <p:cNvSpPr>
            <a:spLocks noChangeArrowheads="1"/>
          </p:cNvSpPr>
          <p:nvPr/>
        </p:nvSpPr>
        <p:spPr bwMode="auto">
          <a:xfrm>
            <a:off x="4267201" y="1524000"/>
            <a:ext cx="1503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a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c</a:t>
            </a: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etat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= ac</a:t>
            </a:r>
            <a:r>
              <a:rPr lang="en-US" altLang="tr-TR" sz="2400" baseline="30000" dirty="0">
                <a:solidFill>
                  <a:srgbClr val="FFFFFF"/>
                </a:solidFill>
                <a:latin typeface="Arial" panose="020B0604020202020204" pitchFamily="34" charset="0"/>
              </a:rPr>
              <a:t>-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2278" name="Rectangle 6"/>
          <p:cNvSpPr>
            <a:spLocks noChangeArrowheads="1"/>
          </p:cNvSpPr>
          <p:nvPr/>
        </p:nvSpPr>
        <p:spPr bwMode="auto">
          <a:xfrm>
            <a:off x="3733800" y="381001"/>
            <a:ext cx="40592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2400" b="1" dirty="0" err="1">
                <a:solidFill>
                  <a:srgbClr val="FFDE07"/>
                </a:solidFill>
                <a:latin typeface="Arial" panose="020B0604020202020204" pitchFamily="34" charset="0"/>
              </a:rPr>
              <a:t>Anionic</a:t>
            </a:r>
            <a:r>
              <a:rPr lang="tr-TR" altLang="tr-TR" sz="2400" b="1" dirty="0">
                <a:solidFill>
                  <a:srgbClr val="FFDE07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b="1" dirty="0" err="1">
                <a:solidFill>
                  <a:srgbClr val="FFDE07"/>
                </a:solidFill>
                <a:latin typeface="Arial" panose="020B0604020202020204" pitchFamily="34" charset="0"/>
              </a:rPr>
              <a:t>two</a:t>
            </a:r>
            <a:r>
              <a:rPr lang="tr-TR" altLang="tr-TR" sz="2400" b="1" dirty="0">
                <a:solidFill>
                  <a:srgbClr val="FFDE07"/>
                </a:solidFill>
                <a:latin typeface="Arial" panose="020B0604020202020204" pitchFamily="34" charset="0"/>
              </a:rPr>
              <a:t> tooth </a:t>
            </a:r>
            <a:r>
              <a:rPr lang="tr-TR" altLang="tr-TR" sz="2400" b="1" dirty="0" err="1">
                <a:solidFill>
                  <a:srgbClr val="FFDE07"/>
                </a:solidFill>
                <a:latin typeface="Arial" panose="020B0604020202020204" pitchFamily="34" charset="0"/>
              </a:rPr>
              <a:t>ligands</a:t>
            </a:r>
            <a:endParaRPr lang="en-US" altLang="tr-TR" sz="2400" b="1" dirty="0">
              <a:solidFill>
                <a:srgbClr val="FFDE07"/>
              </a:solidFill>
              <a:latin typeface="Arial" panose="020B0604020202020204" pitchFamily="34" charset="0"/>
            </a:endParaRPr>
          </a:p>
        </p:txBody>
      </p:sp>
      <p:pic>
        <p:nvPicPr>
          <p:cNvPr id="18227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1295400"/>
            <a:ext cx="12509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82292" name="Group 20"/>
          <p:cNvGrpSpPr>
            <a:grpSpLocks/>
          </p:cNvGrpSpPr>
          <p:nvPr/>
        </p:nvGrpSpPr>
        <p:grpSpPr bwMode="auto">
          <a:xfrm>
            <a:off x="3481388" y="1395414"/>
            <a:ext cx="4252912" cy="1157287"/>
            <a:chOff x="1233" y="879"/>
            <a:chExt cx="2679" cy="729"/>
          </a:xfrm>
        </p:grpSpPr>
        <p:sp>
          <p:nvSpPr>
            <p:cNvPr id="24587" name="Line 4"/>
            <p:cNvSpPr>
              <a:spLocks noChangeShapeType="1"/>
            </p:cNvSpPr>
            <p:nvPr/>
          </p:nvSpPr>
          <p:spPr bwMode="auto">
            <a:xfrm rot="-5400000">
              <a:off x="1257" y="1192"/>
              <a:ext cx="144" cy="192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4588" name="Line 5"/>
            <p:cNvSpPr>
              <a:spLocks noChangeShapeType="1"/>
            </p:cNvSpPr>
            <p:nvPr/>
          </p:nvSpPr>
          <p:spPr bwMode="auto">
            <a:xfrm rot="16200000" flipH="1">
              <a:off x="1257" y="855"/>
              <a:ext cx="144" cy="192"/>
            </a:xfrm>
            <a:prstGeom prst="line">
              <a:avLst/>
            </a:prstGeom>
            <a:noFill/>
            <a:ln w="19050">
              <a:solidFill>
                <a:srgbClr val="FFDE0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4589" name="Group 10"/>
            <p:cNvGrpSpPr>
              <a:grpSpLocks/>
            </p:cNvGrpSpPr>
            <p:nvPr/>
          </p:nvGrpSpPr>
          <p:grpSpPr bwMode="auto">
            <a:xfrm rot="5400000">
              <a:off x="3576" y="1271"/>
              <a:ext cx="192" cy="481"/>
              <a:chOff x="2256" y="2159"/>
              <a:chExt cx="192" cy="481"/>
            </a:xfrm>
          </p:grpSpPr>
          <p:sp>
            <p:nvSpPr>
              <p:cNvPr id="24590" name="Line 8"/>
              <p:cNvSpPr>
                <a:spLocks noChangeShapeType="1"/>
              </p:cNvSpPr>
              <p:nvPr/>
            </p:nvSpPr>
            <p:spPr bwMode="auto">
              <a:xfrm rot="-5400000">
                <a:off x="2280" y="2472"/>
                <a:ext cx="144" cy="192"/>
              </a:xfrm>
              <a:prstGeom prst="line">
                <a:avLst/>
              </a:prstGeom>
              <a:noFill/>
              <a:ln w="19050">
                <a:solidFill>
                  <a:srgbClr val="FFDE07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4591" name="Line 9"/>
              <p:cNvSpPr>
                <a:spLocks noChangeShapeType="1"/>
              </p:cNvSpPr>
              <p:nvPr/>
            </p:nvSpPr>
            <p:spPr bwMode="auto">
              <a:xfrm rot="16200000" flipH="1">
                <a:off x="2280" y="2135"/>
                <a:ext cx="144" cy="192"/>
              </a:xfrm>
              <a:prstGeom prst="line">
                <a:avLst/>
              </a:prstGeom>
              <a:noFill/>
              <a:ln w="19050">
                <a:solidFill>
                  <a:srgbClr val="FFDE07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pic>
        <p:nvPicPr>
          <p:cNvPr id="182283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1219201"/>
            <a:ext cx="1358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2284" name="Rectangle 12"/>
          <p:cNvSpPr>
            <a:spLocks noChangeArrowheads="1"/>
          </p:cNvSpPr>
          <p:nvPr/>
        </p:nvSpPr>
        <p:spPr bwMode="auto">
          <a:xfrm>
            <a:off x="8264526" y="1560514"/>
            <a:ext cx="15716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xalato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 = ox</a:t>
            </a:r>
            <a:r>
              <a:rPr lang="en-US" altLang="tr-TR" baseline="30000" dirty="0">
                <a:solidFill>
                  <a:srgbClr val="FFFFFF"/>
                </a:solidFill>
                <a:latin typeface="Arial" panose="020B0604020202020204" pitchFamily="34" charset="0"/>
              </a:rPr>
              <a:t>2-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2288" name="Rectangle 16"/>
          <p:cNvSpPr>
            <a:spLocks noChangeArrowheads="1"/>
          </p:cNvSpPr>
          <p:nvPr/>
        </p:nvSpPr>
        <p:spPr bwMode="auto">
          <a:xfrm>
            <a:off x="2971800" y="3429001"/>
            <a:ext cx="3556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2400" dirty="0">
                <a:solidFill>
                  <a:srgbClr val="FFDE07"/>
                </a:solidFill>
                <a:latin typeface="Symbol" panose="05050102010706020507" pitchFamily="18" charset="2"/>
              </a:rPr>
              <a:t>p</a:t>
            </a:r>
            <a:r>
              <a:rPr lang="en-US" altLang="tr-TR" sz="2400" dirty="0">
                <a:solidFill>
                  <a:srgbClr val="FFDE07"/>
                </a:solidFill>
                <a:latin typeface="Arial" panose="020B0604020202020204" pitchFamily="34" charset="0"/>
              </a:rPr>
              <a:t>-</a:t>
            </a:r>
            <a:r>
              <a:rPr lang="tr-TR" altLang="tr-TR" sz="2400" dirty="0" err="1">
                <a:solidFill>
                  <a:srgbClr val="FFDE07"/>
                </a:solidFill>
                <a:latin typeface="Arial" panose="020B0604020202020204" pitchFamily="34" charset="0"/>
              </a:rPr>
              <a:t>donor</a:t>
            </a:r>
            <a:r>
              <a:rPr lang="en-US" altLang="tr-TR" sz="2400" dirty="0">
                <a:solidFill>
                  <a:srgbClr val="FFDE07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>
                <a:solidFill>
                  <a:srgbClr val="FFDE07"/>
                </a:solidFill>
                <a:latin typeface="Arial" panose="020B0604020202020204" pitchFamily="34" charset="0"/>
              </a:rPr>
              <a:t>itwo</a:t>
            </a:r>
            <a:r>
              <a:rPr lang="tr-TR" altLang="tr-TR" sz="2400" dirty="0">
                <a:solidFill>
                  <a:srgbClr val="FFDE07"/>
                </a:solidFill>
                <a:latin typeface="Arial" panose="020B0604020202020204" pitchFamily="34" charset="0"/>
              </a:rPr>
              <a:t> tooth </a:t>
            </a:r>
            <a:r>
              <a:rPr lang="en-US" altLang="tr-TR" sz="2400" dirty="0" err="1">
                <a:solidFill>
                  <a:srgbClr val="FFDE07"/>
                </a:solidFill>
                <a:latin typeface="Arial" panose="020B0604020202020204" pitchFamily="34" charset="0"/>
              </a:rPr>
              <a:t>ligan</a:t>
            </a:r>
            <a:r>
              <a:rPr lang="tr-TR" altLang="tr-TR" sz="2400" dirty="0">
                <a:solidFill>
                  <a:srgbClr val="FFDE07"/>
                </a:solidFill>
                <a:latin typeface="Arial" panose="020B0604020202020204" pitchFamily="34" charset="0"/>
              </a:rPr>
              <a:t>d</a:t>
            </a:r>
            <a:endParaRPr lang="en-US" altLang="tr-TR" sz="2400" dirty="0">
              <a:solidFill>
                <a:srgbClr val="FFDE07"/>
              </a:solidFill>
              <a:latin typeface="Arial" panose="020B0604020202020204" pitchFamily="34" charset="0"/>
            </a:endParaRPr>
          </a:p>
        </p:txBody>
      </p:sp>
      <p:pic>
        <p:nvPicPr>
          <p:cNvPr id="182290" name="Picture 1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1" y="3962400"/>
            <a:ext cx="13493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2291" name="Rectangle 19"/>
          <p:cNvSpPr>
            <a:spLocks noChangeArrowheads="1"/>
          </p:cNvSpPr>
          <p:nvPr/>
        </p:nvSpPr>
        <p:spPr bwMode="auto">
          <a:xfrm>
            <a:off x="3581401" y="5715001"/>
            <a:ext cx="21066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[Fe(CO)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tr-TR">
                <a:solidFill>
                  <a:srgbClr val="FFFFFF"/>
                </a:solidFill>
                <a:latin typeface="Symbol" panose="05050102010706020507" pitchFamily="18" charset="2"/>
              </a:rPr>
              <a:t>h</a:t>
            </a:r>
            <a:r>
              <a:rPr lang="en-US" altLang="tr-TR" baseline="3000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-C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H</a:t>
            </a:r>
            <a:r>
              <a:rPr lang="en-US" altLang="tr-TR" baseline="-25000">
                <a:solidFill>
                  <a:srgbClr val="FFFFFF"/>
                </a:solidFill>
                <a:latin typeface="Arial" panose="020B0604020202020204" pitchFamily="34" charset="0"/>
              </a:rPr>
              <a:t>6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)]</a:t>
            </a:r>
          </a:p>
        </p:txBody>
      </p:sp>
    </p:spTree>
    <p:extLst>
      <p:ext uri="{BB962C8B-B14F-4D97-AF65-F5344CB8AC3E}">
        <p14:creationId xmlns:p14="http://schemas.microsoft.com/office/powerpoint/2010/main" val="270925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ChangeArrowheads="1"/>
          </p:cNvSpPr>
          <p:nvPr/>
        </p:nvSpPr>
        <p:spPr bwMode="auto">
          <a:xfrm>
            <a:off x="1901825" y="252414"/>
            <a:ext cx="490378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Three-toothed ligands: with three donor atoms</a:t>
            </a:r>
          </a:p>
        </p:txBody>
      </p:sp>
      <p:pic>
        <p:nvPicPr>
          <p:cNvPr id="1843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1263651"/>
            <a:ext cx="2203450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26" name="Rectangle 6"/>
          <p:cNvSpPr>
            <a:spLocks noChangeArrowheads="1"/>
          </p:cNvSpPr>
          <p:nvPr/>
        </p:nvSpPr>
        <p:spPr bwMode="auto">
          <a:xfrm>
            <a:off x="7305675" y="2587626"/>
            <a:ext cx="2211388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2,2':6',2"-terpyridine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tpy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327" name="Rectangle 7"/>
          <p:cNvSpPr>
            <a:spLocks noChangeArrowheads="1"/>
          </p:cNvSpPr>
          <p:nvPr/>
        </p:nvSpPr>
        <p:spPr bwMode="auto">
          <a:xfrm>
            <a:off x="2047875" y="2555876"/>
            <a:ext cx="205740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diet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hylene</a:t>
            </a: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triamin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e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dien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18432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1" y="4016376"/>
            <a:ext cx="1858963" cy="194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30" name="Rectangle 10"/>
          <p:cNvSpPr>
            <a:spLocks noChangeArrowheads="1"/>
          </p:cNvSpPr>
          <p:nvPr/>
        </p:nvSpPr>
        <p:spPr bwMode="auto">
          <a:xfrm>
            <a:off x="2903538" y="4286251"/>
            <a:ext cx="263525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1,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,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7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-</a:t>
            </a: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triazocyclononane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DE07"/>
                </a:solidFill>
                <a:latin typeface="Arial" panose="020B0604020202020204" pitchFamily="34" charset="0"/>
              </a:rPr>
              <a:t>macrocyclic ligand</a:t>
            </a:r>
          </a:p>
        </p:txBody>
      </p:sp>
      <p:sp>
        <p:nvSpPr>
          <p:cNvPr id="184332" name="Rectangle 12"/>
          <p:cNvSpPr>
            <a:spLocks noChangeArrowheads="1"/>
          </p:cNvSpPr>
          <p:nvPr/>
        </p:nvSpPr>
        <p:spPr bwMode="auto">
          <a:xfrm>
            <a:off x="1800226" y="6262689"/>
            <a:ext cx="768667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macrocyclic ligands have at least 3 donor atoms and at least 9 ring atoms</a:t>
            </a:r>
          </a:p>
        </p:txBody>
      </p:sp>
      <p:sp>
        <p:nvSpPr>
          <p:cNvPr id="184333" name="Rectangle 13"/>
          <p:cNvSpPr>
            <a:spLocks noChangeArrowheads="1"/>
          </p:cNvSpPr>
          <p:nvPr/>
        </p:nvSpPr>
        <p:spPr bwMode="auto">
          <a:xfrm>
            <a:off x="3657600" y="1720850"/>
            <a:ext cx="325438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84334" name="Rectangle 14"/>
          <p:cNvSpPr>
            <a:spLocks noChangeArrowheads="1"/>
          </p:cNvSpPr>
          <p:nvPr/>
        </p:nvSpPr>
        <p:spPr bwMode="auto">
          <a:xfrm>
            <a:off x="2133600" y="1720850"/>
            <a:ext cx="325438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84337" name="Rectangle 17"/>
          <p:cNvSpPr>
            <a:spLocks noChangeArrowheads="1"/>
          </p:cNvSpPr>
          <p:nvPr/>
        </p:nvSpPr>
        <p:spPr bwMode="auto">
          <a:xfrm>
            <a:off x="2819400" y="1697038"/>
            <a:ext cx="325438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pic>
        <p:nvPicPr>
          <p:cNvPr id="1843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882651"/>
            <a:ext cx="2438400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39" name="Rectangle 19"/>
          <p:cNvSpPr>
            <a:spLocks noChangeArrowheads="1"/>
          </p:cNvSpPr>
          <p:nvPr/>
        </p:nvSpPr>
        <p:spPr bwMode="auto">
          <a:xfrm>
            <a:off x="8666164" y="1949450"/>
            <a:ext cx="325437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84340" name="Rectangle 20"/>
          <p:cNvSpPr>
            <a:spLocks noChangeArrowheads="1"/>
          </p:cNvSpPr>
          <p:nvPr/>
        </p:nvSpPr>
        <p:spPr bwMode="auto">
          <a:xfrm>
            <a:off x="7620000" y="1949450"/>
            <a:ext cx="325438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84343" name="Rectangle 23"/>
          <p:cNvSpPr>
            <a:spLocks noChangeArrowheads="1"/>
          </p:cNvSpPr>
          <p:nvPr/>
        </p:nvSpPr>
        <p:spPr bwMode="auto">
          <a:xfrm>
            <a:off x="8132764" y="1644650"/>
            <a:ext cx="325437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84346" name="Rectangle 26"/>
          <p:cNvSpPr>
            <a:spLocks noChangeArrowheads="1"/>
          </p:cNvSpPr>
          <p:nvPr/>
        </p:nvSpPr>
        <p:spPr bwMode="auto">
          <a:xfrm>
            <a:off x="6989764" y="4559300"/>
            <a:ext cx="325437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84347" name="Rectangle 27"/>
          <p:cNvSpPr>
            <a:spLocks noChangeArrowheads="1"/>
          </p:cNvSpPr>
          <p:nvPr/>
        </p:nvSpPr>
        <p:spPr bwMode="auto">
          <a:xfrm>
            <a:off x="6477000" y="5245100"/>
            <a:ext cx="325438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sp>
        <p:nvSpPr>
          <p:cNvPr id="184350" name="Rectangle 30"/>
          <p:cNvSpPr>
            <a:spLocks noChangeArrowheads="1"/>
          </p:cNvSpPr>
          <p:nvPr/>
        </p:nvSpPr>
        <p:spPr bwMode="auto">
          <a:xfrm>
            <a:off x="6019800" y="4559300"/>
            <a:ext cx="325438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sz="600">
                <a:solidFill>
                  <a:srgbClr val="FFFFFF"/>
                </a:solidFill>
                <a:latin typeface="Arial" panose="020B0604020202020204" pitchFamily="34" charset="0"/>
                <a:sym typeface="Monotype Sorts" charset="2"/>
              </a:rPr>
              <a:t> </a:t>
            </a:r>
          </a:p>
        </p:txBody>
      </p:sp>
      <p:grpSp>
        <p:nvGrpSpPr>
          <p:cNvPr id="184357" name="Group 37"/>
          <p:cNvGrpSpPr>
            <a:grpSpLocks/>
          </p:cNvGrpSpPr>
          <p:nvPr/>
        </p:nvGrpSpPr>
        <p:grpSpPr bwMode="auto">
          <a:xfrm>
            <a:off x="2362200" y="1820863"/>
            <a:ext cx="6400800" cy="3365500"/>
            <a:chOff x="528" y="1147"/>
            <a:chExt cx="4032" cy="2120"/>
          </a:xfrm>
        </p:grpSpPr>
        <p:grpSp>
          <p:nvGrpSpPr>
            <p:cNvPr id="26644" name="Group 34"/>
            <p:cNvGrpSpPr>
              <a:grpSpLocks/>
            </p:cNvGrpSpPr>
            <p:nvPr/>
          </p:nvGrpSpPr>
          <p:grpSpPr bwMode="auto">
            <a:xfrm>
              <a:off x="528" y="1180"/>
              <a:ext cx="877" cy="212"/>
              <a:chOff x="528" y="1180"/>
              <a:chExt cx="877" cy="212"/>
            </a:xfrm>
          </p:grpSpPr>
          <p:sp>
            <p:nvSpPr>
              <p:cNvPr id="26653" name="Line 15"/>
              <p:cNvSpPr>
                <a:spLocks noChangeShapeType="1"/>
              </p:cNvSpPr>
              <p:nvPr/>
            </p:nvSpPr>
            <p:spPr bwMode="auto">
              <a:xfrm>
                <a:off x="528" y="1180"/>
                <a:ext cx="144" cy="192"/>
              </a:xfrm>
              <a:prstGeom prst="line">
                <a:avLst/>
              </a:prstGeom>
              <a:noFill/>
              <a:ln w="19050">
                <a:solidFill>
                  <a:srgbClr val="FFDE07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6654" name="Line 16"/>
              <p:cNvSpPr>
                <a:spLocks noChangeShapeType="1"/>
              </p:cNvSpPr>
              <p:nvPr/>
            </p:nvSpPr>
            <p:spPr bwMode="auto">
              <a:xfrm flipH="1">
                <a:off x="1261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rgbClr val="FFDE07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6655" name="Line 18"/>
              <p:cNvSpPr>
                <a:spLocks noChangeShapeType="1"/>
              </p:cNvSpPr>
              <p:nvPr/>
            </p:nvSpPr>
            <p:spPr bwMode="auto">
              <a:xfrm rot="19560992" flipH="1">
                <a:off x="847" y="1180"/>
                <a:ext cx="137" cy="205"/>
              </a:xfrm>
              <a:prstGeom prst="line">
                <a:avLst/>
              </a:prstGeom>
              <a:noFill/>
              <a:ln w="19050">
                <a:solidFill>
                  <a:srgbClr val="FFDE07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6645" name="Group 36"/>
            <p:cNvGrpSpPr>
              <a:grpSpLocks/>
            </p:cNvGrpSpPr>
            <p:nvPr/>
          </p:nvGrpSpPr>
          <p:grpSpPr bwMode="auto">
            <a:xfrm>
              <a:off x="3984" y="1147"/>
              <a:ext cx="576" cy="389"/>
              <a:chOff x="3984" y="1147"/>
              <a:chExt cx="576" cy="389"/>
            </a:xfrm>
          </p:grpSpPr>
          <p:sp>
            <p:nvSpPr>
              <p:cNvPr id="26650" name="Line 21"/>
              <p:cNvSpPr>
                <a:spLocks noChangeShapeType="1"/>
              </p:cNvSpPr>
              <p:nvPr/>
            </p:nvSpPr>
            <p:spPr bwMode="auto">
              <a:xfrm>
                <a:off x="3984" y="1324"/>
                <a:ext cx="144" cy="192"/>
              </a:xfrm>
              <a:prstGeom prst="line">
                <a:avLst/>
              </a:prstGeom>
              <a:noFill/>
              <a:ln w="19050">
                <a:solidFill>
                  <a:srgbClr val="FFDE07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6651" name="Line 22"/>
              <p:cNvSpPr>
                <a:spLocks noChangeShapeType="1"/>
              </p:cNvSpPr>
              <p:nvPr/>
            </p:nvSpPr>
            <p:spPr bwMode="auto">
              <a:xfrm flipH="1">
                <a:off x="4416" y="1344"/>
                <a:ext cx="144" cy="192"/>
              </a:xfrm>
              <a:prstGeom prst="line">
                <a:avLst/>
              </a:prstGeom>
              <a:noFill/>
              <a:ln w="19050">
                <a:solidFill>
                  <a:srgbClr val="FFDE07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6652" name="Line 24"/>
              <p:cNvSpPr>
                <a:spLocks noChangeShapeType="1"/>
              </p:cNvSpPr>
              <p:nvPr/>
            </p:nvSpPr>
            <p:spPr bwMode="auto">
              <a:xfrm rot="19560992" flipH="1">
                <a:off x="4194" y="1147"/>
                <a:ext cx="137" cy="205"/>
              </a:xfrm>
              <a:prstGeom prst="line">
                <a:avLst/>
              </a:prstGeom>
              <a:noFill/>
              <a:ln w="19050">
                <a:solidFill>
                  <a:srgbClr val="FFDE07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6646" name="Group 35"/>
            <p:cNvGrpSpPr>
              <a:grpSpLocks/>
            </p:cNvGrpSpPr>
            <p:nvPr/>
          </p:nvGrpSpPr>
          <p:grpSpPr bwMode="auto">
            <a:xfrm>
              <a:off x="3043" y="2892"/>
              <a:ext cx="394" cy="375"/>
              <a:chOff x="3043" y="2892"/>
              <a:chExt cx="394" cy="375"/>
            </a:xfrm>
          </p:grpSpPr>
          <p:sp>
            <p:nvSpPr>
              <p:cNvPr id="26647" name="Line 31"/>
              <p:cNvSpPr>
                <a:spLocks noChangeShapeType="1"/>
              </p:cNvSpPr>
              <p:nvPr/>
            </p:nvSpPr>
            <p:spPr bwMode="auto">
              <a:xfrm rot="2039008" flipH="1" flipV="1">
                <a:off x="3168" y="3084"/>
                <a:ext cx="125" cy="183"/>
              </a:xfrm>
              <a:prstGeom prst="line">
                <a:avLst/>
              </a:prstGeom>
              <a:noFill/>
              <a:ln w="19050">
                <a:solidFill>
                  <a:srgbClr val="FFDE07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6648" name="Line 32"/>
              <p:cNvSpPr>
                <a:spLocks noChangeShapeType="1"/>
              </p:cNvSpPr>
              <p:nvPr/>
            </p:nvSpPr>
            <p:spPr bwMode="auto">
              <a:xfrm rot="9472199" flipH="1" flipV="1">
                <a:off x="3043" y="2901"/>
                <a:ext cx="125" cy="183"/>
              </a:xfrm>
              <a:prstGeom prst="line">
                <a:avLst/>
              </a:prstGeom>
              <a:noFill/>
              <a:ln w="19050">
                <a:solidFill>
                  <a:srgbClr val="FFDE07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6649" name="Line 33"/>
              <p:cNvSpPr>
                <a:spLocks noChangeShapeType="1"/>
              </p:cNvSpPr>
              <p:nvPr/>
            </p:nvSpPr>
            <p:spPr bwMode="auto">
              <a:xfrm rot="12127801" flipV="1">
                <a:off x="3312" y="2892"/>
                <a:ext cx="125" cy="183"/>
              </a:xfrm>
              <a:prstGeom prst="line">
                <a:avLst/>
              </a:prstGeom>
              <a:noFill/>
              <a:ln w="19050">
                <a:solidFill>
                  <a:srgbClr val="FFDE07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168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ChangeArrowheads="1"/>
          </p:cNvSpPr>
          <p:nvPr/>
        </p:nvSpPr>
        <p:spPr bwMode="auto">
          <a:xfrm>
            <a:off x="1828800" y="609601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2400" dirty="0" err="1">
                <a:solidFill>
                  <a:srgbClr val="FFDE07"/>
                </a:solidFill>
                <a:latin typeface="Arial" panose="020B0604020202020204" pitchFamily="34" charset="0"/>
              </a:rPr>
              <a:t>Four-toothed</a:t>
            </a:r>
            <a:r>
              <a:rPr lang="tr-TR" altLang="tr-TR" sz="2400" dirty="0">
                <a:solidFill>
                  <a:srgbClr val="FFDE07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>
                <a:solidFill>
                  <a:srgbClr val="FFDE07"/>
                </a:solidFill>
                <a:latin typeface="Arial" panose="020B0604020202020204" pitchFamily="34" charset="0"/>
              </a:rPr>
              <a:t>ligands</a:t>
            </a:r>
            <a:endParaRPr lang="en-US" altLang="tr-TR" sz="2400" dirty="0">
              <a:solidFill>
                <a:srgbClr val="FFDE07"/>
              </a:solidFill>
              <a:latin typeface="Arial" panose="020B0604020202020204" pitchFamily="34" charset="0"/>
            </a:endParaRPr>
          </a:p>
        </p:txBody>
      </p:sp>
      <p:pic>
        <p:nvPicPr>
          <p:cNvPr id="1863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3532188"/>
            <a:ext cx="2286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63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3760788"/>
            <a:ext cx="16764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6373" name="Rectangle 5"/>
          <p:cNvSpPr>
            <a:spLocks noChangeArrowheads="1"/>
          </p:cNvSpPr>
          <p:nvPr/>
        </p:nvSpPr>
        <p:spPr bwMode="auto">
          <a:xfrm>
            <a:off x="2955926" y="5854700"/>
            <a:ext cx="11461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porphyrin</a:t>
            </a:r>
          </a:p>
        </p:txBody>
      </p:sp>
      <p:sp>
        <p:nvSpPr>
          <p:cNvPr id="186374" name="Rectangle 6"/>
          <p:cNvSpPr>
            <a:spLocks noChangeArrowheads="1"/>
          </p:cNvSpPr>
          <p:nvPr/>
        </p:nvSpPr>
        <p:spPr bwMode="auto">
          <a:xfrm>
            <a:off x="7543801" y="6019800"/>
            <a:ext cx="17367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phthalocyanine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18637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24250" y="1444625"/>
            <a:ext cx="167640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6376" name="Rectangle 8"/>
          <p:cNvSpPr>
            <a:spLocks noChangeArrowheads="1"/>
          </p:cNvSpPr>
          <p:nvPr/>
        </p:nvSpPr>
        <p:spPr bwMode="auto">
          <a:xfrm>
            <a:off x="5568950" y="1597026"/>
            <a:ext cx="259715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tris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(2-aminoet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hy</a:t>
            </a:r>
            <a:r>
              <a:rPr lang="en-US" altLang="tr-TR" dirty="0">
                <a:solidFill>
                  <a:srgbClr val="FFFFFF"/>
                </a:solidFill>
                <a:latin typeface="Arial" panose="020B0604020202020204" pitchFamily="34" charset="0"/>
              </a:rPr>
              <a:t>l)</a:t>
            </a: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amin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</a:rPr>
              <a:t>e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tr-TR" dirty="0" err="1">
                <a:solidFill>
                  <a:srgbClr val="FFFFFF"/>
                </a:solidFill>
                <a:latin typeface="Arial" panose="020B0604020202020204" pitchFamily="34" charset="0"/>
              </a:rPr>
              <a:t>tren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32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igantlar">
  <a:themeElements>
    <a:clrScheme name="ligantla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igantlar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gradFill rotWithShape="0">
                <a:gsLst>
                  <a:gs pos="0">
                    <a:srgbClr val="FFDE07"/>
                  </a:gs>
                  <a:gs pos="50000">
                    <a:schemeClr val="bg1"/>
                  </a:gs>
                  <a:gs pos="100000">
                    <a:srgbClr val="FFDE07"/>
                  </a:gs>
                </a:gsLst>
                <a:lin ang="5400000" scaled="1"/>
              </a:gra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gradFill rotWithShape="0">
                <a:gsLst>
                  <a:gs pos="0">
                    <a:srgbClr val="FFDE07"/>
                  </a:gs>
                  <a:gs pos="50000">
                    <a:schemeClr val="bg1"/>
                  </a:gs>
                  <a:gs pos="100000">
                    <a:srgbClr val="FFDE07"/>
                  </a:gs>
                </a:gsLst>
                <a:lin ang="5400000" scaled="1"/>
              </a:gra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ligantl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ligantlar">
  <a:themeElements>
    <a:clrScheme name="ligantla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igantlar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gradFill rotWithShape="0">
                <a:gsLst>
                  <a:gs pos="0">
                    <a:srgbClr val="FFDE07"/>
                  </a:gs>
                  <a:gs pos="50000">
                    <a:schemeClr val="bg1"/>
                  </a:gs>
                  <a:gs pos="100000">
                    <a:srgbClr val="FFDE07"/>
                  </a:gs>
                </a:gsLst>
                <a:lin ang="5400000" scaled="1"/>
              </a:gra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gradFill rotWithShape="0">
                <a:gsLst>
                  <a:gs pos="0">
                    <a:srgbClr val="FFDE07"/>
                  </a:gs>
                  <a:gs pos="50000">
                    <a:schemeClr val="bg1"/>
                  </a:gs>
                  <a:gs pos="100000">
                    <a:srgbClr val="FFDE07"/>
                  </a:gs>
                </a:gsLst>
                <a:lin ang="5400000" scaled="1"/>
              </a:gra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ligantl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522</Words>
  <Application>Microsoft Office PowerPoint</Application>
  <PresentationFormat>Geniş ekran</PresentationFormat>
  <Paragraphs>216</Paragraphs>
  <Slides>19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19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Monotype Sorts</vt:lpstr>
      <vt:lpstr>Symbol</vt:lpstr>
      <vt:lpstr>Times</vt:lpstr>
      <vt:lpstr>Office Teması</vt:lpstr>
      <vt:lpstr>ligantlar</vt:lpstr>
      <vt:lpstr>1_ligantlar</vt:lpstr>
      <vt:lpstr>PowerPoint Sunusu</vt:lpstr>
      <vt:lpstr>Prefixes giving the number of ligands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nuracar54@outlook.com</dc:creator>
  <cp:lastModifiedBy>nuracar54@outlook.com</cp:lastModifiedBy>
  <cp:revision>2</cp:revision>
  <dcterms:created xsi:type="dcterms:W3CDTF">2021-07-30T12:43:20Z</dcterms:created>
  <dcterms:modified xsi:type="dcterms:W3CDTF">2021-07-30T12:45:00Z</dcterms:modified>
</cp:coreProperties>
</file>