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E710E39-5DDE-468B-A53A-D5C137A9AA27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3B16F12-46F2-4AC7-90CC-9FEDE6E5310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4968552" cy="1512168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rgbClr val="002060"/>
                </a:solidFill>
              </a:rPr>
              <a:t>AKKOYUNLU DEVLETİNİN YÜKSELİŞ </a:t>
            </a:r>
            <a:r>
              <a:rPr lang="tr-TR" dirty="0" err="1" smtClean="0">
                <a:solidFill>
                  <a:srgbClr val="002060"/>
                </a:solidFill>
              </a:rPr>
              <a:t>devrİ</a:t>
            </a:r>
            <a:r>
              <a:rPr lang="tr-TR" dirty="0" smtClean="0">
                <a:solidFill>
                  <a:srgbClr val="002060"/>
                </a:solidFill>
              </a:rPr>
              <a:t> 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5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424936" cy="4536504"/>
          </a:xfrm>
        </p:spPr>
        <p:txBody>
          <a:bodyPr>
            <a:normAutofit/>
          </a:bodyPr>
          <a:lstStyle/>
          <a:p>
            <a:pPr marL="345186" lvl="1" indent="-51435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Abisi Cihangir’in yanlış politikası yüzünden </a:t>
            </a:r>
            <a:r>
              <a:rPr lang="tr-TR" sz="3200" b="0" dirty="0" err="1">
                <a:latin typeface="Constantia" pitchFamily="18" charset="0"/>
              </a:rPr>
              <a:t>K</a:t>
            </a:r>
            <a:r>
              <a:rPr lang="tr-TR" sz="3200" b="0" dirty="0" err="1" smtClean="0">
                <a:latin typeface="Constantia" pitchFamily="18" charset="0"/>
              </a:rPr>
              <a:t>arakoyunlara</a:t>
            </a:r>
            <a:r>
              <a:rPr lang="tr-TR" sz="3200" b="0" dirty="0" smtClean="0">
                <a:latin typeface="Constantia" pitchFamily="18" charset="0"/>
              </a:rPr>
              <a:t> tabi olmalarına sinirlenen Uzun Hasan abisine karşı cephe almıştır. Onun Çağataylarla mücadelesini fırsat bilip Erzincan ve Van Gölü çevresini yağmalamıştır. Abisinin </a:t>
            </a:r>
            <a:r>
              <a:rPr lang="tr-TR" sz="3200" b="0" dirty="0" err="1" smtClean="0">
                <a:latin typeface="Constantia" pitchFamily="18" charset="0"/>
              </a:rPr>
              <a:t>Amid’de</a:t>
            </a:r>
            <a:r>
              <a:rPr lang="tr-TR" sz="3200" b="0" dirty="0" smtClean="0">
                <a:latin typeface="Constantia" pitchFamily="18" charset="0"/>
              </a:rPr>
              <a:t> bulunmadığı bir dönemden faydalana Uzun Hasan tahtı ele geçirmeyi başarmıştır. 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2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4176464"/>
          </a:xfrm>
        </p:spPr>
        <p:txBody>
          <a:bodyPr>
            <a:normAutofit/>
          </a:bodyPr>
          <a:lstStyle/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Uzun Hasan’ın tahta oturması ile birlikte Akkoyunlular beylikten imparatorluğa geçiş sürecine girmişlerdir. </a:t>
            </a:r>
          </a:p>
          <a:p>
            <a:pPr marL="288036" lvl="1" indent="-457200" algn="ctr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Cihangir Mirza ise bunu kabullenmeyip kardeşine karşı isyan girişimlerinde bulunmuştur. </a:t>
            </a:r>
            <a:r>
              <a:rPr lang="tr-TR" sz="3200" dirty="0" smtClean="0">
                <a:latin typeface="Constantia" pitchFamily="18" charset="0"/>
              </a:rPr>
              <a:t>Sonunda anneleri Sara Hatun’un araya girmesiyle barış yaptılar.</a:t>
            </a:r>
            <a:endParaRPr lang="tr-TR" sz="3200" b="0" dirty="0" smtClean="0">
              <a:latin typeface="Constantia" pitchFamily="18" charset="0"/>
            </a:endParaRPr>
          </a:p>
          <a:p>
            <a:pPr marL="288036" lvl="1" indent="-457200" algn="just">
              <a:buFont typeface="Wingdings" pitchFamily="2" charset="2"/>
              <a:buChar char="ü"/>
            </a:pP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95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4104456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ü"/>
            </a:pPr>
            <a:r>
              <a:rPr lang="tr-TR" sz="3200" dirty="0" smtClean="0">
                <a:latin typeface="Constantia" pitchFamily="18" charset="0"/>
              </a:rPr>
              <a:t>Cihangir, 1455 </a:t>
            </a:r>
            <a:r>
              <a:rPr lang="tr-TR" sz="3200" dirty="0">
                <a:latin typeface="Constantia" pitchFamily="18" charset="0"/>
              </a:rPr>
              <a:t>ve 1456 yıllarında tekrar isyan girişimlerinde bulunsa da başarılı olamamıştır</a:t>
            </a:r>
            <a:r>
              <a:rPr lang="tr-TR" sz="3200" dirty="0" smtClean="0">
                <a:latin typeface="Constantia" pitchFamily="18" charset="0"/>
              </a:rPr>
              <a:t>.</a:t>
            </a:r>
            <a:endParaRPr lang="tr-TR" sz="3200" b="0" dirty="0" smtClean="0">
              <a:latin typeface="Constantia" pitchFamily="18" charset="0"/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1457 yılında Cihangir’e Karakoyunlu Hükümdarı Cihan Emir Rüstem Bey ile </a:t>
            </a:r>
            <a:r>
              <a:rPr lang="tr-TR" sz="3200" dirty="0" smtClean="0">
                <a:latin typeface="Constantia" pitchFamily="18" charset="0"/>
              </a:rPr>
              <a:t>yardım göndermiştir. </a:t>
            </a:r>
            <a:r>
              <a:rPr lang="tr-TR" sz="3200" b="0" dirty="0" smtClean="0">
                <a:latin typeface="Constantia" pitchFamily="18" charset="0"/>
              </a:rPr>
              <a:t>Uzun Hasan bu Karakoyunlu kuvvetlerini yenerek kardeşi üzerine yürümüştür. İki kardeş arasında yeniden bir barış yapılmıştır.</a:t>
            </a:r>
          </a:p>
        </p:txBody>
      </p:sp>
    </p:spTree>
    <p:extLst>
      <p:ext uri="{BB962C8B-B14F-4D97-AF65-F5344CB8AC3E}">
        <p14:creationId xmlns:p14="http://schemas.microsoft.com/office/powerpoint/2010/main" val="385323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424936" cy="4536504"/>
          </a:xfrm>
        </p:spPr>
        <p:txBody>
          <a:bodyPr>
            <a:normAutofit/>
          </a:bodyPr>
          <a:lstStyle/>
          <a:p>
            <a:pPr marL="685800" lvl="2" indent="-457200" algn="just">
              <a:spcBef>
                <a:spcPts val="800"/>
              </a:spcBef>
              <a:buFont typeface="Wingdings" pitchFamily="2" charset="2"/>
              <a:buChar char="ü"/>
            </a:pPr>
            <a:r>
              <a:rPr lang="tr-TR" sz="3200" dirty="0" smtClean="0">
                <a:latin typeface="Constantia" pitchFamily="18" charset="0"/>
              </a:rPr>
              <a:t>Cihangir’in oğlu Ali’yi rehin olarak alan Uzun Hasan onu durdurmayı bu şekilde başarabilmiştir. Diğer kardeşi </a:t>
            </a:r>
            <a:r>
              <a:rPr lang="tr-TR" sz="3200" dirty="0" err="1" smtClean="0">
                <a:latin typeface="Constantia" pitchFamily="18" charset="0"/>
              </a:rPr>
              <a:t>Üveys’e</a:t>
            </a:r>
            <a:r>
              <a:rPr lang="tr-TR" sz="3200" dirty="0" smtClean="0">
                <a:latin typeface="Constantia" pitchFamily="18" charset="0"/>
              </a:rPr>
              <a:t> de Urfa’yı vererek taht mücadelelerine son vermiştir. </a:t>
            </a:r>
          </a:p>
          <a:p>
            <a:pPr marL="685800" lvl="2" indent="-457200" algn="just">
              <a:spcBef>
                <a:spcPts val="800"/>
              </a:spcBef>
              <a:buFont typeface="Wingdings" pitchFamily="2" charset="2"/>
              <a:buChar char="ü"/>
            </a:pPr>
            <a:r>
              <a:rPr lang="tr-TR" sz="3200" dirty="0" smtClean="0">
                <a:latin typeface="Constantia" pitchFamily="18" charset="0"/>
              </a:rPr>
              <a:t>İçteki sorunlarını halleden Uzun Hasan’ın ikici planı ise uzun zamandır düşmanları olan Karakoyunlularla ilgiliydi. </a:t>
            </a:r>
          </a:p>
          <a:p>
            <a:pPr marL="342900" lvl="1" indent="-342900" algn="just">
              <a:spcBef>
                <a:spcPts val="800"/>
              </a:spcBef>
              <a:buClrTx/>
              <a:buFont typeface="Wingdings" pitchFamily="2" charset="2"/>
              <a:buChar char="ü"/>
            </a:pP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0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4680520"/>
          </a:xfrm>
        </p:spPr>
        <p:txBody>
          <a:bodyPr>
            <a:normAutofit/>
          </a:bodyPr>
          <a:lstStyle/>
          <a:p>
            <a:pPr lvl="1" algn="just">
              <a:buFont typeface="Wingdings" pitchFamily="2" charset="2"/>
              <a:buChar char="ü"/>
            </a:pPr>
            <a:r>
              <a:rPr lang="tr-TR" sz="3200" dirty="0">
                <a:latin typeface="Constantia" pitchFamily="18" charset="0"/>
              </a:rPr>
              <a:t>İlk iş olarak uzun bir süredir. Karakoyunluların elinde bulunan Erzincan’ı 1457 yılında zapt etmiştir. Yeğeni Hurşit Bey’i de buraya vali olarak atamıştır</a:t>
            </a:r>
            <a:r>
              <a:rPr lang="tr-TR" sz="3200" dirty="0" smtClean="0">
                <a:latin typeface="Constantia" pitchFamily="18" charset="0"/>
              </a:rPr>
              <a:t>.</a:t>
            </a:r>
          </a:p>
          <a:p>
            <a:pPr lvl="1" algn="just">
              <a:buFont typeface="Wingdings" pitchFamily="2" charset="2"/>
              <a:buChar char="ü"/>
            </a:pPr>
            <a:r>
              <a:rPr lang="tr-TR" sz="3200" dirty="0" smtClean="0">
                <a:latin typeface="Constantia" pitchFamily="18" charset="0"/>
              </a:rPr>
              <a:t>Bu </a:t>
            </a:r>
            <a:r>
              <a:rPr lang="tr-TR" sz="3200" dirty="0">
                <a:latin typeface="Constantia" pitchFamily="18" charset="0"/>
              </a:rPr>
              <a:t>sırada Karakoyunlu topraklarından kovulan </a:t>
            </a:r>
            <a:r>
              <a:rPr lang="tr-TR" sz="3200" dirty="0" err="1">
                <a:latin typeface="Constantia" pitchFamily="18" charset="0"/>
              </a:rPr>
              <a:t>Safevî</a:t>
            </a:r>
            <a:r>
              <a:rPr lang="tr-TR" sz="3200" dirty="0">
                <a:latin typeface="Constantia" pitchFamily="18" charset="0"/>
              </a:rPr>
              <a:t> Şeyhi Şeyh Cüneyt, Uzun Hasan’a sığınmış ve üç yıl boyunca onunla birlikte imparatorluk stratejilerini geliştirmişlerdir.</a:t>
            </a:r>
          </a:p>
          <a:p>
            <a:pPr lvl="1" algn="just">
              <a:buFont typeface="Wingdings" pitchFamily="2" charset="2"/>
              <a:buChar char="ü"/>
            </a:pP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639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4608512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Akkoyunlarda bu durumdayken Osmanlı Sultanı Fatih Trabzon-Rum İmparatorunu haraca bağlamıştır. Onlar ise Uzun Hasan’dan yardım istemişlerdir.  </a:t>
            </a:r>
          </a:p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dirty="0" smtClean="0">
                <a:latin typeface="Constantia" pitchFamily="18" charset="0"/>
              </a:rPr>
              <a:t>Hasan yardımı toprak ve İmparatorun kızına karşılık kabul etmiştir. 1458’deki bu anlaşma ile Trabzon-Rum İmparatoru’nun Hamisi olmuştur.  </a:t>
            </a:r>
            <a:endParaRPr lang="tr-TR" sz="3200" b="0" dirty="0" smtClean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680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404664"/>
            <a:ext cx="8568952" cy="4536504"/>
          </a:xfrm>
        </p:spPr>
        <p:txBody>
          <a:bodyPr>
            <a:normAutofit/>
          </a:bodyPr>
          <a:lstStyle/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Uzun Hasan İstanbul’a bir elçi göndererek </a:t>
            </a:r>
            <a:r>
              <a:rPr lang="tr-TR" sz="3200" b="0" dirty="0" err="1" smtClean="0">
                <a:latin typeface="Constantia" pitchFamily="18" charset="0"/>
              </a:rPr>
              <a:t>Tranzon</a:t>
            </a:r>
            <a:r>
              <a:rPr lang="tr-TR" sz="3200" b="0" dirty="0" smtClean="0">
                <a:latin typeface="Constantia" pitchFamily="18" charset="0"/>
              </a:rPr>
              <a:t>-Rum İmparatorluğunun kendi himayesinde olduğunu  bildiriyor. Fatih ise bunun üzerine bir ordu sevk ediyor. Uzun Hasan karşı koyacak güçte olmadığı için annesi Sara’nın yardımıyla barış yapıyor. </a:t>
            </a:r>
          </a:p>
          <a:p>
            <a:pPr marL="288036" lvl="1" indent="-457200" algn="just">
              <a:buFont typeface="Wingdings" pitchFamily="2" charset="2"/>
              <a:buChar char="ü"/>
            </a:pPr>
            <a:r>
              <a:rPr lang="tr-TR" sz="3200" b="0" dirty="0" smtClean="0">
                <a:latin typeface="Constantia" pitchFamily="18" charset="0"/>
              </a:rPr>
              <a:t>Trabzon-Rum İmparatorluğu ise Osmanlı tarafından ele geçiriliyor. İki devletin rekabeti ise böyle başlamış oluyor. </a:t>
            </a:r>
            <a:endParaRPr lang="tr-TR" sz="3200" b="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44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çılar">
  <a:themeElements>
    <a:clrScheme name="Açılar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çıla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çıla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144</TotalTime>
  <Words>300</Words>
  <Application>Microsoft Office PowerPoint</Application>
  <PresentationFormat>Ekran Gösterisi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Açılar</vt:lpstr>
      <vt:lpstr>AKKOYUNLU DEVLETİNİN YÜKSELİŞ devrİ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AKKOYUNLU DEVLETİNİN YÜKSELİŞ devrİ I</dc:title>
  <dc:creator>Güzide</dc:creator>
  <cp:lastModifiedBy>Güzide</cp:lastModifiedBy>
  <cp:revision>14</cp:revision>
  <dcterms:created xsi:type="dcterms:W3CDTF">2020-05-07T17:16:28Z</dcterms:created>
  <dcterms:modified xsi:type="dcterms:W3CDTF">2020-05-07T19:40:39Z</dcterms:modified>
</cp:coreProperties>
</file>