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302" r:id="rId13"/>
    <p:sldId id="303" r:id="rId14"/>
    <p:sldId id="298" r:id="rId15"/>
    <p:sldId id="299" r:id="rId16"/>
    <p:sldId id="300" r:id="rId17"/>
    <p:sldId id="301" r:id="rId18"/>
    <p:sldId id="305" r:id="rId19"/>
    <p:sldId id="307" r:id="rId20"/>
    <p:sldId id="309" r:id="rId21"/>
    <p:sldId id="308" r:id="rId22"/>
    <p:sldId id="310" r:id="rId23"/>
    <p:sldId id="311" r:id="rId24"/>
    <p:sldId id="312" r:id="rId25"/>
    <p:sldId id="306" r:id="rId26"/>
    <p:sldId id="313" r:id="rId27"/>
    <p:sldId id="314" r:id="rId28"/>
    <p:sldId id="286" r:id="rId29"/>
    <p:sldId id="287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019-B4BC-9C43-84EC-16D435A7485D}" type="datetime1">
              <a:rPr lang="tr-TR" smtClean="0"/>
              <a:t>7.12.2020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0A3-E1BD-E640-BA61-07E5DE05B38F}" type="datetime1">
              <a:rPr lang="tr-TR" smtClean="0"/>
              <a:t>7.12.2020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689F-B7BC-1C4A-BBAE-2B7D7DE9EEA4}" type="datetime1">
              <a:rPr lang="tr-TR" smtClean="0"/>
              <a:t>7.12.2020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1C8F-E37C-E043-A5CF-FB56E5266B5C}" type="datetime1">
              <a:rPr lang="tr-TR" smtClean="0"/>
              <a:t>7.12.2020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C419-FE9D-DF4C-9CA4-B29402D2D5CE}" type="datetime1">
              <a:rPr lang="tr-TR" smtClean="0"/>
              <a:t>7.12.2020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A7FE-F710-FF46-92E5-306272684542}" type="datetime1">
              <a:rPr lang="tr-TR" smtClean="0"/>
              <a:t>7.12.2020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F21D-CFCA-9E46-BE99-E187F7A45655}" type="datetime1">
              <a:rPr lang="tr-TR" smtClean="0"/>
              <a:t>7.12.2020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54B8-B7C3-404D-996C-BA28D74CB19E}" type="datetime1">
              <a:rPr lang="tr-TR" smtClean="0"/>
              <a:t>7.12.2020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E35C-63FB-9247-9ABD-080D9A4931A8}" type="datetime1">
              <a:rPr lang="tr-TR" smtClean="0"/>
              <a:t>7.12.2020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16D4-70AE-FA40-ABDF-1567E0D9EB95}" type="datetime1">
              <a:rPr lang="tr-TR" smtClean="0"/>
              <a:t>7.12.2020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46F5-822F-7741-BD5F-15B9229713C2}" type="datetime1">
              <a:rPr lang="tr-TR" smtClean="0"/>
              <a:t>7.12.2020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00D6-E948-2C4D-9726-AC7229FF5D6A}" type="datetime1">
              <a:rPr lang="tr-TR" smtClean="0"/>
              <a:t>7.12.2020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İletişim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4B348F-14A6-4D48-92AA-83A097969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 Soruları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F1CB30-6FE9-1846-AC30-ED87E9EDA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kurumsallaşması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düzeydedir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Kurumun insan kaynakları biriminin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kurumda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sayısı,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alana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yeterlilikleri, rakip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konulara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durumun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sorulması gereken sorular arasında yer almaktadır.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ekonomik sermayeye sahiptir?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bütçesi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da tanımlanabilecek bu sermayenin ne kadarı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birimlerinin faaliyetlerine ayrılmaktadır? Kurumun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bütçesi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birimin temin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enformasyon miktarı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birimde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 sayısı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orantılı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artacaktır.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bünyesi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birim yapılandırmasına gitmeyi tercih etmiyorsa bu hizmeti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dışarıdan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satın alabilecektir.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6493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1EDF72-64CD-614B-89A6-BB9F90F11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 Soruları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C3AF05-5C69-254A-AE67-D3B2438FC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bilgi sermayesine sahiptir? Kurum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edinebilmek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neler yapması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bilmekte midir?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pratiklerine vakıf olmak,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 ilgili olarak bilgilendirmek gibi konular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başlıklar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alanla-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durumdadır? Sahip oldukları bu uzmanlık bilgisi rakip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çalışanlarınınkiyle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karşılaştırıldığında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nasıl bir tablo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Bu soruların yanıtları bize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 sermayesinin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ipuçları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verecektir.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toplumsal sermayeye sahiptir? Toplumsal sermaye, kurumların rakipleriyle,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siyasetçilerle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bürokratlarla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araştırmacılarla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kapsamaktadır. Kurumun bu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yeri, onun pazar yapısı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de artırmaktadır.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kapsamı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kurumun karar vermesi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düzlemlerdir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8166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4D0CAE-4E20-0E4A-BEB5-DD62EE3E5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Reklam, Rıza Üretimi ve Propaganda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7D58FC-220A-834D-89A1-CC76D71D7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reklam ve propaganda arasında belli ayırt edici noktalar olmasına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rağmen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hepsi temelde ikna edici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dayalı olarak kurulurlar.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kitlelerin belli bir kanaat edinmelerini ve bu kanaate uygun olarak davranmasını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kavramsal olarak, kullandıkları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zeminler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farklılaşsalar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yapılacak fikirlerin, malların ve hizmetlerin potansiyel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yaratmak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ve uyumlu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 etmektedirler.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uzmanları toplumsal rızayı kurmak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gereken bilginin ve sembollerin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üreticileri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dağıtıcılarıdır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Çünku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siyasi ne de ticari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halkın rızasını almadan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ulaşılamamaktadır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Kurumlarda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pazar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faaliyetlerden hem pazarlamanın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etkinliğini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artırmak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de uluslararası ticari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akışına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 kazandırmak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yararlanılmaktadır.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3034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25B73A-B36D-9D42-9FB6-320A8D27F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Reklam, Rıza Üretimi ve Propaganda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6472FE-420A-764B-8BB5-1D82647EF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ikna etme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temel insan ve toplum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tekrar edilen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kolay hatırda kalır ve kanaatin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algı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tekrar yararlıdır.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propaganda ve rıza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reklamcılık gibi alanlarda ortak bir nokta da tekrardır. Mesajların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tekrar yoluyla akılda kalması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Özdeşleştirme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kullanılan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tekniktir.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özdeşleşmek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istedikleri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söylediklerini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yaptıklarını daha kolay benimserler.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Özdeşleşilecek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genellikle toplumda olumlu bir imaja sahip olan, kendisine saygınlık ve hayranlık duyulan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Özdeşleşme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mekanizması reklamlarda satılmak istenen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hizmetin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benimsetilmek istenen fikrin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tarafından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benimsendiğini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0298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1FA9EC-9E8D-CB44-B507-51B6F4123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Eleştirel Yaklaşımlar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B0E04A-1D46-2744-A678-0A9D97F0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 ulusal ve uluslararası meslek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Amerikan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Derneği’nin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(PRSA) 1982’de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1985: 124): 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kamular ve kurumlar arasındaki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gelişmesine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katkıda bulunarak bizim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karmaşık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çoğulcu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toplumumuzun hedeflerine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ulaşmasına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işlevlerini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gerçekleştirmesine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yardımcı olur.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1277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678105-DBD8-3A48-B4A7-9A59E2CDF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Eleştirel Yaklaşımlar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4DB429-5107-8D44-9E32-A300B18DC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Literatürde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kamularının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kurmak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sürdürmek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düşünülmüs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desteklenmis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ola-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edilmektedir.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sıralayacak olursak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Vandeventer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2001: 358-359):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kurum ve kamuları ya da hedef kitlesi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çizgisinin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işbirliğinin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kurulmasına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sürdürülmesine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yardımcı olur.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Sorunların ya da konuların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kamuoyu hakkında bilgilenmesine ve ona uyum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yardımcı olur.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hizmet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sorumluluklarını vurgular.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kullanmasında yardımcı olur.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etik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tekniklerini kullanır.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926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25A911-387D-3347-9B8E-7E76D065F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Eleştirel Yaklaşımlar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2BF39D-1C89-3D44-80F6-B41A69DB9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geçirildiğinde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kurumun yapısı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belirgin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söylenebilir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yararına tarif edilmektedir. Bu da beraberinde kamuların ya da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gözetilmesini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beraberinde getirmektedir.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bu vurgu yanında tanımlarda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ikinci belirgin nokta “kamuoyu” dur. Kamuoyunu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basit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herhangi bir gruba dahil bireylerin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konuda birbirleri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sonucu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kanaatler olarak tanımlanabilir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Atabek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Dağtas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1998: 212). Kurumlar kamuoyunda kendileri hakkında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olumsuz kanaatlerin birikmesini arzu etmezler.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Çünku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olumsuz kanaatler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zarar verecek bir potansiyele sahiptir.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9360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93ABD4-9416-C14C-B82A-6846B9DF6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Eleştirel Yaklaşımlar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606070-0600-4440-BE5F-E99E8DBCA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tanımlarındaki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üçüncu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anahtar kavram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programı”dır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yazılmıs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metinlerin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çoğunluğunda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etkili bir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 edilmesi gereken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stratejileri yer almaktadır.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planlama, uygulama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kurgulanır. Burada etkili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konulması,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mesajlarının kamular tarafından onaylanmasının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Mesajlar zamanında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kodlandığında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kamu tarafından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çözümlendiğinde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 kitlede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hizmetlerini satın alma oranı artacaktır.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Kurumun medya ile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sağlanacaktır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Kampanyanın son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aşamasıyla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mesajlarının hedef kitleler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etkinliği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ölçülebilecek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değerlendirilebilecektir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kitlenin mesajlara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(geri-besleme) alınmasıyla kurum, mesajlarını yeniden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geçirebilecek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daha etkin hale getirebilecektir.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4539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B101A8-D0A5-2B4D-9F0E-A3B77637C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Eleştirel Yaklaşımlar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D8C63E-6069-5F4C-AE8F-D469AFD73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İlişkilern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yüzyılın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çeyreği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20.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yüzyılın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çeyreğinde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belirleyici ekonomik, teknolojik ve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yükseldiğidir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ekonomik, toplumsal ve teknolojik durumu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özetleyecek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olursak: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dünyasındaki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rekabetin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kriz sermayenin belli ellerde toplanmasına neden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Toplumda genel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uzmanlaşmada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Gruplar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sorunları artmaya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bilimsel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ilerleme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gözlenmiştir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olarak teknolojide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da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tekniklerinde ilerlemeler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kaydedilmiştir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insanlar 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eşitliği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savunan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yükselişe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0512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37E5E1-1902-9F4B-A54A-9847C4072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Eleştirel Yaklaşımlar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78BE83-3FFD-5145-9945-2286719B9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tarihsel perspektifte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yükselişe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Bazı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tarihçileri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demokratikleşmeyle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vurgulamışlardır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demokratik kurumlar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edilen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kabul eder fakat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toplumdaki rollerin giderek artan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uzmanlaşmasının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tuttuğunu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vurgular.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alan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ise;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tarihsel olarak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çıkışını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parçası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ele alır. Bu perspektife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spesifikleşmis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rol olarak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Çünku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kurumlar olmadan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kolay kolay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uyarlanamaz ya da onu kendine uyarlayamaz.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radikal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ise;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kârlılıklarını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artırmak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kamuların zihinlerini ve bedenlerini kontrol altına almada bir araca duydukları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ihtiyaçla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586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0E04EA-CAFE-CB40-9397-65A21EBDA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41B604-F80B-B649-A50D-4B38FF8BD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ekonomik, toplumsal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yapısını da etkilemekte ve yeniden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biçimlendirmektedir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 uluslararası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işbirlikleri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giderek evrensel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fazla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yaklaşmaktadırlar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Üretim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 ise, kurumların birbirleriyle rekabetlerini artırmakta ve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duydukları bilgi kapasitesini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yükseltmektedir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8176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19AF01-FB62-0A4C-8171-63F9996D1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 Yöntemler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7225BD-4A91-2143-BFD9-017FB19D7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itel</a:t>
            </a:r>
            <a:r>
              <a:rPr lang="tr-TR" dirty="0"/>
              <a:t> </a:t>
            </a:r>
            <a:r>
              <a:rPr lang="tr-TR" dirty="0" err="1"/>
              <a:t>yöntemler</a:t>
            </a:r>
            <a:r>
              <a:rPr lang="tr-TR" dirty="0"/>
              <a:t> incelenen </a:t>
            </a:r>
            <a:r>
              <a:rPr lang="tr-TR" dirty="0" err="1"/>
              <a:t>şeylere</a:t>
            </a:r>
            <a:r>
              <a:rPr lang="tr-TR" dirty="0"/>
              <a:t> </a:t>
            </a:r>
            <a:r>
              <a:rPr lang="tr-TR" dirty="0" err="1"/>
              <a:t>ilişkin</a:t>
            </a:r>
            <a:r>
              <a:rPr lang="tr-TR" dirty="0"/>
              <a:t> daha derinlikli ve </a:t>
            </a:r>
            <a:r>
              <a:rPr lang="tr-TR" dirty="0" err="1"/>
              <a:t>içeriden</a:t>
            </a:r>
            <a:r>
              <a:rPr lang="tr-TR" dirty="0"/>
              <a:t> bir bilgi sun- </a:t>
            </a:r>
            <a:r>
              <a:rPr lang="tr-TR" dirty="0" err="1"/>
              <a:t>ma</a:t>
            </a:r>
            <a:r>
              <a:rPr lang="tr-TR" dirty="0"/>
              <a:t> </a:t>
            </a:r>
            <a:r>
              <a:rPr lang="tr-TR" dirty="0" err="1"/>
              <a:t>olanağına</a:t>
            </a:r>
            <a:r>
              <a:rPr lang="tr-TR" dirty="0"/>
              <a:t> sahiptir. Kullanılabilecek temel nitel </a:t>
            </a:r>
            <a:r>
              <a:rPr lang="tr-TR" dirty="0" err="1"/>
              <a:t>araştırma</a:t>
            </a:r>
            <a:r>
              <a:rPr lang="tr-TR" dirty="0"/>
              <a:t> teknikleri; </a:t>
            </a:r>
            <a:r>
              <a:rPr lang="tr-TR" dirty="0" err="1"/>
              <a:t>örnek</a:t>
            </a:r>
            <a:r>
              <a:rPr lang="tr-TR" dirty="0"/>
              <a:t> olay </a:t>
            </a:r>
            <a:r>
              <a:rPr lang="tr-TR" dirty="0" err="1"/>
              <a:t>çalışmaları</a:t>
            </a:r>
            <a:r>
              <a:rPr lang="tr-TR" dirty="0"/>
              <a:t>, derinlemesine </a:t>
            </a:r>
            <a:r>
              <a:rPr lang="tr-TR" dirty="0" err="1"/>
              <a:t>mülakat</a:t>
            </a:r>
            <a:r>
              <a:rPr lang="tr-TR" dirty="0"/>
              <a:t>, odak grup ve katılımcı </a:t>
            </a:r>
            <a:r>
              <a:rPr lang="tr-TR" dirty="0" err="1"/>
              <a:t>gözlem</a:t>
            </a:r>
            <a:r>
              <a:rPr lang="tr-TR" dirty="0"/>
              <a:t> olarak </a:t>
            </a:r>
            <a:r>
              <a:rPr lang="tr-TR" dirty="0" err="1"/>
              <a:t>özetleyebiliriz</a:t>
            </a:r>
            <a:r>
              <a:rPr lang="tr-TR" dirty="0"/>
              <a:t>. Slaytlarda bunlar ayrıntılı bir </a:t>
            </a:r>
            <a:r>
              <a:rPr lang="tr-TR" dirty="0" err="1"/>
              <a:t>biçimde</a:t>
            </a:r>
            <a:r>
              <a:rPr lang="tr-TR" dirty="0"/>
              <a:t> </a:t>
            </a:r>
            <a:r>
              <a:rPr lang="tr-TR" dirty="0" err="1"/>
              <a:t>açıklanmıştır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5374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BE47A5-6F2F-CA4C-8046-91CCDA54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 Yöntemler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21352D-2470-BE49-9FFB-DCDCD63AD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olaydan daha tanımlayıcı bir yakla-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yoktur.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olaylar bir insanı, kurumu ya da olayı tanımlar ve analiz eder.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insan,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olay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derinlemesine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anlamına gelmektedir.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altındaki olayın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ayrıntılarıyla ve tamamen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anlaşılmasına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uygulamalı disiplinlerde,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hukuka, reklamcılıktan tıbba ve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yerde kullanılmaktadır.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olaylar, teoriyi anlamamıza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açarlar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alan karakterler, temalar ve ortak kategoriler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temellenen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anlamamızı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çözümlemesinin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tekniğinin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dezavantajlarından birisi,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genelleştirilememesidir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Basit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olaylar, spesifik bir durumda nelerin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çalıştığını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0692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FED8C6-E603-AC4F-876B-4B0CF98D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 Yöntemler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ABCC64-3006-2449-8303-A02FBA6F5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Derinlemesine </a:t>
            </a:r>
            <a:r>
              <a:rPr lang="tr-TR" i="1" dirty="0" err="1"/>
              <a:t>mülakat</a:t>
            </a:r>
            <a:r>
              <a:rPr lang="tr-TR" i="1" dirty="0"/>
              <a:t>: </a:t>
            </a:r>
            <a:r>
              <a:rPr lang="tr-TR" dirty="0"/>
              <a:t>Derinlemesine </a:t>
            </a:r>
            <a:r>
              <a:rPr lang="tr-TR" dirty="0" err="1"/>
              <a:t>mülâkat</a:t>
            </a:r>
            <a:r>
              <a:rPr lang="tr-TR" dirty="0"/>
              <a:t>, </a:t>
            </a:r>
            <a:r>
              <a:rPr lang="tr-TR" dirty="0" err="1"/>
              <a:t>mülâkattan</a:t>
            </a:r>
            <a:r>
              <a:rPr lang="tr-TR" dirty="0"/>
              <a:t> daha farklıdır. Normal </a:t>
            </a:r>
            <a:r>
              <a:rPr lang="tr-TR" dirty="0" err="1"/>
              <a:t>mülâkattan</a:t>
            </a:r>
            <a:r>
              <a:rPr lang="tr-TR" dirty="0"/>
              <a:t> daha uzun </a:t>
            </a:r>
            <a:r>
              <a:rPr lang="tr-TR" dirty="0" err="1"/>
              <a:t>sürer</a:t>
            </a:r>
            <a:r>
              <a:rPr lang="tr-TR" dirty="0"/>
              <a:t>, soruların belli bir sırası vardır. </a:t>
            </a:r>
          </a:p>
          <a:p>
            <a:r>
              <a:rPr lang="tr-TR" dirty="0"/>
              <a:t>Bir olayla ilgili bilgileri ya da katılımları bir konuya ya da soruna </a:t>
            </a:r>
            <a:r>
              <a:rPr lang="tr-TR" dirty="0" err="1"/>
              <a:t>ışık</a:t>
            </a:r>
            <a:r>
              <a:rPr lang="tr-TR" dirty="0"/>
              <a:t> tutacak olan bir ya da daha fazla insanla </a:t>
            </a:r>
            <a:r>
              <a:rPr lang="tr-TR" dirty="0" err="1"/>
              <a:t>gerçekleştirilir</a:t>
            </a:r>
            <a:r>
              <a:rPr lang="tr-TR" dirty="0"/>
              <a:t>. </a:t>
            </a:r>
          </a:p>
          <a:p>
            <a:r>
              <a:rPr lang="tr-TR" dirty="0"/>
              <a:t>Derinlemesine </a:t>
            </a:r>
            <a:r>
              <a:rPr lang="tr-TR" dirty="0" err="1"/>
              <a:t>mülâkat</a:t>
            </a:r>
            <a:r>
              <a:rPr lang="tr-TR" dirty="0"/>
              <a:t> zengin detayların elde edilmesini ve </a:t>
            </a:r>
            <a:r>
              <a:rPr lang="tr-TR" dirty="0" err="1"/>
              <a:t>mülâkat</a:t>
            </a:r>
            <a:r>
              <a:rPr lang="tr-TR" dirty="0"/>
              <a:t> yapılan bireyin herhangi bir </a:t>
            </a:r>
            <a:r>
              <a:rPr lang="tr-TR" dirty="0" err="1"/>
              <a:t>şeyle</a:t>
            </a:r>
            <a:r>
              <a:rPr lang="tr-TR" dirty="0"/>
              <a:t> ilgili </a:t>
            </a:r>
            <a:r>
              <a:rPr lang="tr-TR" dirty="0" err="1"/>
              <a:t>gerçek</a:t>
            </a:r>
            <a:r>
              <a:rPr lang="tr-TR" dirty="0"/>
              <a:t> </a:t>
            </a:r>
            <a:r>
              <a:rPr lang="tr-TR" dirty="0" err="1"/>
              <a:t>düşüncelerini</a:t>
            </a:r>
            <a:r>
              <a:rPr lang="tr-TR" dirty="0"/>
              <a:t> anlamamızı </a:t>
            </a:r>
            <a:r>
              <a:rPr lang="tr-TR" dirty="0" err="1"/>
              <a:t>sağlar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1665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BC29F0-27DE-944D-B085-CA07FEA0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 Yöntemler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4C2D48-9EDB-BB42-9689-7CA1F9ADF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Odak Grup: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Araştırmacılar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grup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yoluyla ortak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ideoloji vb. gibi konuları daha rahat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açıklığa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kavuşturabilmektedirler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Deneyimler,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hazırlanmıs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grup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birtakım kaygıların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kırıldığını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katılanların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duygu,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̈-̧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eylemlerini belirleyen tutumlarını, daha rahat ortaya koyduklarını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veri toplama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tekniğinin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öznel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anlamlandırmanın sosyal ortama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yansıdığından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bunların ancak grup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yoluyla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saptanabileceğidir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yolla kolektif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(tutum) ve ideolojilerin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çıkarılmasında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engeller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aşılabilmektedir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948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F27716-0211-E945-A745-794E8BBFC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 Yöntemler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5BA20E-E23E-E545-89DE-6CA3BF6EA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kümelerin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 olan bir tekniktir ve nitel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vazgeçilmez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araştırmacıların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yoklamalarını hazırlamadan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teknikleri uygulaması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araştırmacının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ikili konuma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belirten bir kavramdır.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konum kavramı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araştırmacının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gözlemlediği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katıldığını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eder.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Gözlemcinin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araştırmacının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girerek,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yapmasını anlatır.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Araştırmacı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işleyişinin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parçası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yakından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fırsatı bulur.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alınması gereken hususlar;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gözlemlenenlerin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olasılığı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yerin nitelikleri, katılımcıların demografik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yapıları,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(amacı,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örgütlenme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kuralları vs.),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kümedeki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(neyi, nasıl,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yapıyorlar, karar alma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lider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kim, kime, neyi hangi etkiyle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söylüyor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vs.),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sıklığı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kayıt altına alınmasıdır.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94749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9F6E45-5F25-8240-ACB2-5E01A852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Yönteme Eleştirel Yaklaşımlar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C3638E-BCD6-B640-979A-51EBEFFAD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Yanıltma: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sahtekarlık, bilim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hırsızlığı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bilimsel topluluk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saptanmıs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raporlama pratiklerinden belirgin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öteki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Sahtekarlığı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araştırmacının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yanlıs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veriler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uydurduğu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prosedüru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yanlıs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rapor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İradi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Onay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İlkesi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katılmayı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kimse-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katılmaması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belirten etik ilkedir. 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Bilgilendirerek Alınan Onay (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Bilinçli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Onay):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başlamadan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katılımcılara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onların kendi iradeleriyle kabul etmelerini isteyen,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çoğunlukla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yazılı bir bildirimdir. 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hapiste bulunmaları, potansiyel yaptırım veya fiziksel, zihinsel, duygusal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becerilerin tamamına sahip olmaları nedeniyle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iradeleriyle onay verme tam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özgürlüğüne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bilincine sahip olmayan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katılımcılarıdır.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Araştırmacılar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durumlarda “ehliyetsiz” insanları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zihinsel engelliler vs.)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dahil etmeden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yasal vasinin iznini almalı ve katılımcılara zarar vermeye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etik ilkelere uymalıdırlar. Her ne sebeple olursa olsun katılımcıları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bünyesinde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almaya zorlamak etik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5438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67CA8D-AEAD-3946-BC53-D32E4A197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Önemsenmesi Gerekenler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E81C-EEAC-9545-89CE-5A996FB15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Uluslararası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zaman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kültürlerarası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unu-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tulmamalıdır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nedenle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etkilendiği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 bilgilendirilmelidir.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etkileri: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Alandakiler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kontrolündeki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ticari medya arasındaki farkı bildiklerinde,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fırsatları ve zorlukları daha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görebilirler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Ekonomik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ikinci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sosyalist olması, serbest pazar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hakim olması ya da devlet eliyle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kapitalist sistemde olması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Siyasal ideoloji; yani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üçüncu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sistemle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bağlantılıdır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Eylemselliğe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tolerans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dördüncu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Beşinci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sendikaların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Yasal sistemin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sayılabilir.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9962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29B9CD-C34D-8F40-8DC2-22462D63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Önemsenmesi Gerekenler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749FB3-1080-DE41-A93E-B1F66989A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etik: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uluslararası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bağlamlardaki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 ve etik gibi konularla ilgili bilgi sahibi olması gerekir. Bu-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PRSA, (Amerikan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İABC, (Uluslararası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İletişimcileri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IPRA (Uluslararası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 Profesyonel Gazeteciler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Topluluğu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derneklerin etik kodları mevcuttur.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uzmanların mesleki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meslekleşmesiyle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genellikle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üstlendikleri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rollerle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uzmanları iki kategoride roller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üstlenirler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teknisyen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Teknisyenler yazma,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editörlük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fotoğraf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bağlantıları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yayınların hazırlanması gibi faaliyetlerde bulunurlarken,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programları planlar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Dünya’daki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olaylar: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hangi olayların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örgüt-kamu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kileyebileceğini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araştırmalıdırlar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komşularıyla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ticari ortakları, politik sistemi, ekonomik ve yasal sistemi,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ithalat ve ihracatı, uluslararası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gibi konularda bilgi sahibi olmalıdırlar.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3826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9. Dersin Sonu</a:t>
            </a:r>
          </a:p>
          <a:p>
            <a:pPr marL="0" indent="0" algn="ctr">
              <a:buNone/>
            </a:pPr>
            <a:r>
              <a:rPr lang="tr-TR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51EAFE-B65B-6149-AB03-163E0020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03D413-2802-1544-A739-B5E985D60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14809"/>
            <a:ext cx="10039597" cy="277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Geçikli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pPr>
              <a:lnSpc>
                <a:spcPct val="10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KALENDER, A., PELTEKOĞLU, Z. F., BAYÇU, S., ERGÜVEN, M. S., YILMAZ, R. A., OKAY, A., &amp; GÖZTAŞ, A. (2018).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T.C Anadolu Üniversitesi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Açıköğretim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 Fakültesi Yayınları NO: 1676.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5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D34C31-7F01-FB42-9033-D9F49D786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FF30AE-9A6E-0046-A0B5-0818A63FA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toplumunda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bilgisayar teknolojisi ve bilgisayara dayalı enformasyon, internet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şebekeleri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veri bankaları kullanılmaktadır.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temel kaynak olma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Bireyler, kurumlar ve toplumlar bilgiye sahip olmak adına birbiriyle rekabet halindedirler.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ortamda hızlı bilgi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kaynaklarıdır. Bilgi hem ekonomik hem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kaynak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307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1FAFCF-86C6-994C-A5C3-46E187D7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Toplumu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38A574-F59A-D14A-8B40-649E25E09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toplumunun kurumsal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sonucu, kurum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girdisinin insan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haline gelmesidir.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Geleneksel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ikinci plana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düşmüs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birincil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onu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kılan, sosyal ve ekonomik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potansiyeli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taşımasıdır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daha sonra da ondan yararlanacak olan insandır. Bu nedenle kurumlar insan odaklı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birimlerinin ve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stratejilerinin merkezine koymaktadırlar.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toplumu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teknolojilerinin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bilgi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bilgi sermayesinin ve nitelikli insan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tarif edilebilir.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26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088AB1-64C6-7F40-9E1F-FC0BAB30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Sermaye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FF83EF-DB9A-0143-B778-24282A3E0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Kurumlar, ekonomik sermayenin yanı sıra bilgi sermayesi (</a:t>
            </a:r>
            <a:r>
              <a:rPr lang="tr-TR" dirty="0" err="1"/>
              <a:t>kültürel</a:t>
            </a:r>
            <a:r>
              <a:rPr lang="tr-TR" dirty="0"/>
              <a:t> sermaye), sosyal sermaye ve sembolik sermaye gibi sermaye </a:t>
            </a:r>
            <a:r>
              <a:rPr lang="tr-TR" dirty="0" err="1"/>
              <a:t>biçimlerinin</a:t>
            </a:r>
            <a:r>
              <a:rPr lang="tr-TR" dirty="0"/>
              <a:t> de kurum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değerini</a:t>
            </a:r>
            <a:r>
              <a:rPr lang="tr-TR" dirty="0"/>
              <a:t> </a:t>
            </a:r>
            <a:r>
              <a:rPr lang="tr-TR" dirty="0" err="1"/>
              <a:t>kavramıs</a:t>
            </a:r>
            <a:r>
              <a:rPr lang="tr-TR" dirty="0"/>
              <a:t>̧ bulunmaktadırlar. </a:t>
            </a:r>
          </a:p>
          <a:p>
            <a:r>
              <a:rPr lang="tr-TR" dirty="0" err="1"/>
              <a:t>Bourdieu’nün</a:t>
            </a:r>
            <a:r>
              <a:rPr lang="tr-TR" dirty="0"/>
              <a:t> sermaye </a:t>
            </a:r>
            <a:r>
              <a:rPr lang="tr-TR" dirty="0" err="1"/>
              <a:t>biçimleri</a:t>
            </a:r>
            <a:r>
              <a:rPr lang="tr-TR" dirty="0"/>
              <a:t>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gerçekleştirdiği</a:t>
            </a:r>
            <a:r>
              <a:rPr lang="tr-TR" dirty="0"/>
              <a:t> bu ayırım </a:t>
            </a:r>
            <a:r>
              <a:rPr lang="tr-TR" dirty="0" err="1"/>
              <a:t>biçimi</a:t>
            </a:r>
            <a:r>
              <a:rPr lang="tr-TR" dirty="0"/>
              <a:t>, bilgi sermayesinin (</a:t>
            </a:r>
            <a:r>
              <a:rPr lang="tr-TR" dirty="0" err="1"/>
              <a:t>kültürel</a:t>
            </a:r>
            <a:r>
              <a:rPr lang="tr-TR" dirty="0"/>
              <a:t> sermaye) </a:t>
            </a:r>
            <a:r>
              <a:rPr lang="tr-TR" dirty="0" err="1"/>
              <a:t>önemini</a:t>
            </a:r>
            <a:r>
              <a:rPr lang="tr-TR" dirty="0"/>
              <a:t> kavramak ve kurumların halkla </a:t>
            </a:r>
            <a:r>
              <a:rPr lang="tr-TR" dirty="0" err="1"/>
              <a:t>ilişkiler</a:t>
            </a:r>
            <a:r>
              <a:rPr lang="tr-TR" dirty="0"/>
              <a:t> uygulamalarını </a:t>
            </a:r>
            <a:r>
              <a:rPr lang="tr-TR" dirty="0" err="1"/>
              <a:t>değerlendirebilmek</a:t>
            </a:r>
            <a:r>
              <a:rPr lang="tr-TR" dirty="0"/>
              <a:t> </a:t>
            </a:r>
            <a:r>
              <a:rPr lang="tr-TR" dirty="0" err="1"/>
              <a:t>açısından</a:t>
            </a:r>
            <a:r>
              <a:rPr lang="tr-TR" dirty="0"/>
              <a:t> da </a:t>
            </a:r>
            <a:r>
              <a:rPr lang="tr-TR" dirty="0" err="1"/>
              <a:t>gözden</a:t>
            </a:r>
            <a:r>
              <a:rPr lang="tr-TR" dirty="0"/>
              <a:t> </a:t>
            </a:r>
            <a:r>
              <a:rPr lang="tr-TR" dirty="0" err="1"/>
              <a:t>geçirilmelidir</a:t>
            </a:r>
            <a:r>
              <a:rPr lang="tr-TR" dirty="0"/>
              <a:t>. </a:t>
            </a:r>
          </a:p>
          <a:p>
            <a:r>
              <a:rPr lang="tr-TR" dirty="0"/>
              <a:t>Kurumların </a:t>
            </a:r>
            <a:r>
              <a:rPr lang="tr-TR" dirty="0" err="1"/>
              <a:t>yönetsel</a:t>
            </a:r>
            <a:r>
              <a:rPr lang="tr-TR" dirty="0"/>
              <a:t> fonksiyonlarından biri olarak tanımlanan halkla </a:t>
            </a:r>
            <a:r>
              <a:rPr lang="tr-TR" dirty="0" err="1"/>
              <a:t>ilişkiler</a:t>
            </a:r>
            <a:r>
              <a:rPr lang="tr-TR" dirty="0"/>
              <a:t> alanı, kurumun sahip </a:t>
            </a:r>
            <a:r>
              <a:rPr lang="tr-TR" dirty="0" err="1"/>
              <a:t>olduğu</a:t>
            </a:r>
            <a:r>
              <a:rPr lang="tr-TR" dirty="0"/>
              <a:t> </a:t>
            </a:r>
            <a:r>
              <a:rPr lang="tr-TR" dirty="0" err="1"/>
              <a:t>tüm</a:t>
            </a:r>
            <a:r>
              <a:rPr lang="tr-TR" dirty="0"/>
              <a:t> bu sermaye </a:t>
            </a:r>
            <a:r>
              <a:rPr lang="tr-TR" dirty="0" err="1"/>
              <a:t>biçimlerinin</a:t>
            </a:r>
            <a:r>
              <a:rPr lang="tr-TR" dirty="0"/>
              <a:t> </a:t>
            </a:r>
            <a:r>
              <a:rPr lang="tr-TR" dirty="0" err="1"/>
              <a:t>niteliğinden</a:t>
            </a:r>
            <a:r>
              <a:rPr lang="tr-TR" dirty="0"/>
              <a:t> ve </a:t>
            </a:r>
            <a:r>
              <a:rPr lang="tr-TR" dirty="0" err="1"/>
              <a:t>sonuçlarından</a:t>
            </a:r>
            <a:r>
              <a:rPr lang="tr-TR" dirty="0"/>
              <a:t> da sorumludur. Ayrıca </a:t>
            </a:r>
            <a:r>
              <a:rPr lang="tr-TR" dirty="0" err="1"/>
              <a:t>bütün</a:t>
            </a:r>
            <a:r>
              <a:rPr lang="tr-TR" dirty="0"/>
              <a:t> halkla </a:t>
            </a:r>
            <a:r>
              <a:rPr lang="tr-TR" dirty="0" err="1"/>
              <a:t>ilişkiler</a:t>
            </a:r>
            <a:r>
              <a:rPr lang="tr-TR" dirty="0"/>
              <a:t> birimi kendi faaliyetlerini </a:t>
            </a:r>
            <a:r>
              <a:rPr lang="tr-TR" dirty="0" err="1"/>
              <a:t>sürdürürken</a:t>
            </a:r>
            <a:r>
              <a:rPr lang="tr-TR" dirty="0"/>
              <a:t> de </a:t>
            </a:r>
            <a:r>
              <a:rPr lang="tr-TR" dirty="0" err="1"/>
              <a:t>tüm</a:t>
            </a:r>
            <a:r>
              <a:rPr lang="tr-TR" dirty="0"/>
              <a:t> bu sermaye </a:t>
            </a:r>
            <a:r>
              <a:rPr lang="tr-TR" dirty="0" err="1"/>
              <a:t>biçimlerini</a:t>
            </a:r>
            <a:r>
              <a:rPr lang="tr-TR" dirty="0"/>
              <a:t> kullanırlar.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316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04220A-E89C-5D41-BF66-5A7FB540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Sermaye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C0B089-7C3E-5643-802D-ED7B26ED6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sermaye, kurum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maddi olanaklarını kapsamaktadır.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kurumun maddi olanaklarının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olması o kurumun rakipleri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karşısındaki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artırmakta aynı zamanda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varolan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gereçlerin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sayısını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yükseltmektedir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basın kiti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basın toplantısı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sponsorluk faaliyetlerini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yeterli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bütçeyi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ayırabilmelidir.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kurumun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maddi olanaklarla yakından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Ekonomik sermaye bu anlamda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sermaye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elde edilmesinde de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2490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5E694B-70CF-4645-B2EB-AF29115F3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Kültürel Sermaye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8B05B5-8A69-6546-BE0A-2D0B38ADA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sermayesi (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Sermaye),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sermayenin yanı sıra kurumların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sermaye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sermayesi bilgi toplumunun ayrılmaz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bileşenidir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Kurumlar, hem faaliyet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gösterdikleri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de kamularıyla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kuracaklarına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bilginin farkında olmalıdırlar.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 ve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birimleri medyanın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çalıştığını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haber yapma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metnin nasıl haber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hale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getirileceğini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bilmelidirler.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kendisi hakkında pozitif bir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Kamuların niteliklerine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edinilen bilgi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onlara yardımcı olur.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gibi sosyal, ekonomik, siyasi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rakipleriyle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 sahibi olmak da kurumun stratejik kararlarına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göstericidir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 olarak lobicilik faaliyeti gibi yasalara etki etmek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uğras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verilen bir alanda, siyasal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işlediğinin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bilinmesi de hayati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0414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FFE436-6CE0-C640-B93A-2D8FD55C5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Sermaye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0304C8-4B1D-D449-B4CC-2BE7129D0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sermaye ise,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kapsamaktadır.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kamular yani kurumun faaliyetlerinden etkilenen ve kuru- mu faaliyetleriyle etkileyebilecek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kurumun toplumsal sermayesini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sermaye; zamanın, ilgi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alâkanın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tokuşunu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yatırım stratejilerinin bir sonucudur. Kurumun bu anlamdaki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taahhütlerini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alacaklarını kapsar.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siyasetçilerle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bürokratlarla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araştırmacılarla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yollar ararlar.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569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B9DB4B-DC13-E243-9AF6-E01EBC501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Sembolik Sermaye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DDE3A5-C921-A04D-9E45-E90720B07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Sembolik sermaye ise,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iktidarının, sorumluluk ve haysiyetinin temsilidir.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sembollerle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imajıdır.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Sembolik sermaye, kuruma toplumsal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prestij kazandırır.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sermaye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 sermayesi 21.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yüzyıl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yapılardan birini temsil etmektedir.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9626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3958</TotalTime>
  <Words>5311</Words>
  <Application>Microsoft Macintosh PowerPoint</Application>
  <PresentationFormat>Geniş ekran</PresentationFormat>
  <Paragraphs>135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Office Teması</vt:lpstr>
      <vt:lpstr>Halkla İlişkiler ve İletişim</vt:lpstr>
      <vt:lpstr>Günümüz</vt:lpstr>
      <vt:lpstr>Günümüz</vt:lpstr>
      <vt:lpstr>Bilgi Toplumu</vt:lpstr>
      <vt:lpstr>Kurumsal Sermaye</vt:lpstr>
      <vt:lpstr>Ekonomik Sermaye</vt:lpstr>
      <vt:lpstr>Kültürel Sermaye</vt:lpstr>
      <vt:lpstr>Toplumsal Sermaye</vt:lpstr>
      <vt:lpstr>Sembolik Sermaye</vt:lpstr>
      <vt:lpstr>Analiz Soruları</vt:lpstr>
      <vt:lpstr>Analiz Soruları</vt:lpstr>
      <vt:lpstr>Reklam, Rıza Üretimi ve Propaganda</vt:lpstr>
      <vt:lpstr>Reklam, Rıza Üretimi ve Propaganda</vt:lpstr>
      <vt:lpstr>Eleştirel Yaklaşımlar</vt:lpstr>
      <vt:lpstr>Eleştirel Yaklaşımlar</vt:lpstr>
      <vt:lpstr>Eleştirel Yaklaşımlar</vt:lpstr>
      <vt:lpstr>Eleştirel Yaklaşımlar</vt:lpstr>
      <vt:lpstr>Eleştirel Yaklaşımlar</vt:lpstr>
      <vt:lpstr>Eleştirel Yaklaşımlar</vt:lpstr>
      <vt:lpstr>Nitel Yöntemler </vt:lpstr>
      <vt:lpstr>Nitel Yöntemler </vt:lpstr>
      <vt:lpstr>Nitel Yöntemler </vt:lpstr>
      <vt:lpstr>Nitel Yöntemler </vt:lpstr>
      <vt:lpstr>Nitel Yöntemler </vt:lpstr>
      <vt:lpstr>Yönteme Eleştirel Yaklaşımlar</vt:lpstr>
      <vt:lpstr>Önemsenmesi Gerekenler</vt:lpstr>
      <vt:lpstr>Önemsenmesi Gerekenler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93</cp:revision>
  <dcterms:created xsi:type="dcterms:W3CDTF">2020-10-04T15:36:28Z</dcterms:created>
  <dcterms:modified xsi:type="dcterms:W3CDTF">2020-12-07T14:03:43Z</dcterms:modified>
</cp:coreProperties>
</file>