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288" r:id="rId3"/>
    <p:sldId id="289" r:id="rId4"/>
    <p:sldId id="290" r:id="rId5"/>
    <p:sldId id="291" r:id="rId6"/>
    <p:sldId id="292" r:id="rId7"/>
    <p:sldId id="293" r:id="rId8"/>
    <p:sldId id="294" r:id="rId9"/>
    <p:sldId id="295" r:id="rId10"/>
    <p:sldId id="296" r:id="rId11"/>
    <p:sldId id="297" r:id="rId12"/>
    <p:sldId id="302" r:id="rId13"/>
    <p:sldId id="303" r:id="rId14"/>
    <p:sldId id="298" r:id="rId15"/>
    <p:sldId id="299" r:id="rId16"/>
    <p:sldId id="300" r:id="rId17"/>
    <p:sldId id="301" r:id="rId18"/>
    <p:sldId id="305" r:id="rId19"/>
    <p:sldId id="307" r:id="rId20"/>
    <p:sldId id="309" r:id="rId21"/>
    <p:sldId id="308" r:id="rId22"/>
    <p:sldId id="310" r:id="rId23"/>
    <p:sldId id="311" r:id="rId24"/>
    <p:sldId id="312" r:id="rId25"/>
    <p:sldId id="306" r:id="rId26"/>
    <p:sldId id="313" r:id="rId27"/>
    <p:sldId id="314" r:id="rId28"/>
    <p:sldId id="286" r:id="rId29"/>
    <p:sldId id="287" r:id="rId3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5"/>
  </p:normalViewPr>
  <p:slideViewPr>
    <p:cSldViewPr snapToGrid="0" snapToObjects="1">
      <p:cViewPr varScale="1">
        <p:scale>
          <a:sx n="107" d="100"/>
          <a:sy n="107" d="100"/>
        </p:scale>
        <p:origin x="73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>
            <a:extLst>
              <a:ext uri="{FF2B5EF4-FFF2-40B4-BE49-F238E27FC236}">
                <a16:creationId xmlns:a16="http://schemas.microsoft.com/office/drawing/2014/main" id="{F844EC74-778B-A549-A90B-EB1814358AC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tr-TR"/>
              <a:t>Ankara Üniversitesi AYAŞ MYO 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6BFA516-C0B9-2041-B640-8D1DEC20AA2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64A42A-AF7F-4C46-96DD-E12C3BC41CD2}" type="datetimeFigureOut">
              <a:rPr lang="tr-TR" smtClean="0"/>
              <a:t>7.12.2020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1484D64-CF60-0746-AC4A-FB27A9B4FFE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/>
              <a:t>Abdullah Gökhan YAŞA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09911C2-D3B5-F748-BD5D-519DC8E066E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B1315-E71E-784D-9B36-B6835AA09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799281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tr-TR"/>
              <a:t>Ankara Üniversitesi AYAŞ MYO 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FD8F6C-185F-434D-8E62-ED91820FADA6}" type="datetimeFigureOut">
              <a:rPr lang="tr-TR" smtClean="0"/>
              <a:t>7.12.2020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/>
              <a:t>Abdullah Gökhan YAŞA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CB019B-26ED-4D40-8386-B3274965CD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8513512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96B63A-0F5B-B046-859F-2D546C4ED4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F63B5C5-338D-E64D-B535-C082B973AE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27C970E-19A3-4448-87A9-29DE0C148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76019-B4BC-9C43-84EC-16D435A7485D}" type="datetime1">
              <a:rPr lang="tr-TR" smtClean="0"/>
              <a:t>7.12.2020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16DDAAB-432A-5941-9A9F-106C3AE22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536B1D6-DFA7-654F-843A-0C0DADA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6339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250DF8-A048-7F4A-A20E-D0F348F27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6161BEC-7BCE-1D49-8BE9-3BA5ED9389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51F5A7D-C2E2-A445-A540-AABA94059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B0A3-E1BD-E640-BA61-07E5DE05B38F}" type="datetime1">
              <a:rPr lang="tr-TR" smtClean="0"/>
              <a:t>7.12.2020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FAEA0F6-EF4E-CA47-9508-85FDC76F2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394524E-289D-A74D-8A55-8CC93C3FE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6128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E972A15-78C9-7747-ABA1-F47C8A6228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8BC245D-0F8C-684E-B27A-4023DE0B5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F94EDE5-CBDA-4B4A-8781-0F2B35BF7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7689F-B7BC-1C4A-BBAE-2B7D7DE9EEA4}" type="datetime1">
              <a:rPr lang="tr-TR" smtClean="0"/>
              <a:t>7.12.2020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DCA2747-AD29-014A-8746-E1EB2F6CB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2203F5-FE23-134B-A79D-2F177892A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8602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17D9BF3-3073-0041-B998-759ABDE58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47CDF91-7DB5-184C-8C84-529DC8A727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C4B4302-B95A-C54B-A4C7-9261C273C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61C8F-E37C-E043-A5CF-FB56E5266B5C}" type="datetime1">
              <a:rPr lang="tr-TR" smtClean="0"/>
              <a:t>7.12.2020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A0D5B3-A4F3-0A48-B79E-C6F73C69D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F21DA2C-8BE5-D440-8878-EC17EA884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4749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311B58-7243-7440-A3C5-7AE328411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835A1AB-7C60-614F-BE3D-67F7544C3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F067ED0-F8D0-524A-A29E-9F16C25FD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C419-FE9D-DF4C-9CA4-B29402D2D5CE}" type="datetime1">
              <a:rPr lang="tr-TR" smtClean="0"/>
              <a:t>7.12.2020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66C7EEE-B318-3243-A068-A8BDF0FAC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52BC829-5127-7F41-A20F-01F168CDE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8259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F8AC6E-A165-BD4E-ACE7-00A944F22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79CAC31-22BB-DC45-A5EC-F7D2C06B01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BC89076-A0FB-3B40-958A-C9A2817DD5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7DB8FDA-1F5C-194C-B41D-FF2A47794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BA7FE-F710-FF46-92E5-306272684542}" type="datetime1">
              <a:rPr lang="tr-TR" smtClean="0"/>
              <a:t>7.12.2020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C475302-08C4-444F-AA78-860986BAC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6AB3BEB-05B7-C94E-8DC0-669E5CF12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2361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A95960-2C91-304B-ACC4-DCA0AB42D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51264FD-E70A-D74E-9AAB-334154C0A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F44DCF2-18B9-664D-8EB7-65F52D18D0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17B19A9-CACD-DB4D-A89E-456FC22B23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AF8A554-47DA-DC42-87BB-D5A9AE73BA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87E66A9-2AFD-1149-B604-2A0BF8547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2F21D-CFCA-9E46-BE99-E187F7A45655}" type="datetime1">
              <a:rPr lang="tr-TR" smtClean="0"/>
              <a:t>7.12.2020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DCCECD2D-11BA-9749-BB53-4AB5C686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F1F185F-349D-9F4A-85F0-4C7C79BAC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871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F4DA28-1B1D-8D48-A1A7-C1D0FB73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7F14F5F-451B-3D4B-A42D-CAD6322BF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B54B8-B7C3-404D-996C-BA28D74CB19E}" type="datetime1">
              <a:rPr lang="tr-TR" smtClean="0"/>
              <a:t>7.12.2020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22F3C0D-14B2-0A47-AC0F-464E7BEC1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3DEBB3C-458F-514B-A12D-80A16D429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6419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86EB449-A4B4-5645-A9CA-830A3B873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BE35C-63FB-9247-9ABD-080D9A4931A8}" type="datetime1">
              <a:rPr lang="tr-TR" smtClean="0"/>
              <a:t>7.12.2020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DE43159-F5AF-F749-B108-8ADDE94A5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8139AB7-EFC8-6646-B285-1D07CB7C2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7854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DD68DA-CA1E-D048-90E4-B971F1F4A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12D4DE-2953-BF42-9DDB-65DEE3097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2C4011E-3670-EB4B-BE09-5220DA208F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EFE5AA5-33A3-1044-BB81-10291567D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216D4-70AE-FA40-ABDF-1567E0D9EB95}" type="datetime1">
              <a:rPr lang="tr-TR" smtClean="0"/>
              <a:t>7.12.2020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7ECBC22-A75B-6942-9D5F-C5542D7B9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CCBBA43-4DD5-5240-87B1-503EA829E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246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7EEF2C-D95D-054F-B27B-2F90B7467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4B12692-9BA4-794B-8B0F-AA638F2562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370C683-6FC9-6942-9CF1-7E21CD1255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B43ECFB-E1F6-B141-A1F2-ED4194B7C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B46F5-822F-7741-BD5F-15B9229713C2}" type="datetime1">
              <a:rPr lang="tr-TR" smtClean="0"/>
              <a:t>7.12.2020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499F7CC-C951-2947-BE67-FF5F8A305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209DD75-1994-C346-8114-3A3926F78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543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FFA4795-F9D0-1946-A4F4-698C912BC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668EB99-81AB-6A43-A027-73EE0C17A1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471B9CA-596C-2541-A852-6FDFE578E5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3000D6-E948-2C4D-9726-AC7229FF5D6A}" type="datetime1">
              <a:rPr lang="tr-TR" smtClean="0"/>
              <a:t>7.12.2020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259BF90-1C7B-2A4B-A246-30225F1CEB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9EF630F-0711-7843-9E2A-C350B995FA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6955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Rectangle 134">
            <a:extLst>
              <a:ext uri="{FF2B5EF4-FFF2-40B4-BE49-F238E27FC236}">
                <a16:creationId xmlns:a16="http://schemas.microsoft.com/office/drawing/2014/main" id="{ACBE1851-2230-47A9-B000-CE9046EA6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522741D-FB8F-A145-98A0-4201905232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276" y="803705"/>
            <a:ext cx="4208656" cy="3034857"/>
          </a:xfrm>
        </p:spPr>
        <p:txBody>
          <a:bodyPr anchor="b">
            <a:normAutofit/>
          </a:bodyPr>
          <a:lstStyle/>
          <a:p>
            <a:pPr algn="r"/>
            <a:r>
              <a:rPr lang="tr-TR" sz="5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 ve İletişim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DEFB179-410A-484A-80B6-05B76FA247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921" y="4013165"/>
            <a:ext cx="4204012" cy="2205732"/>
          </a:xfrm>
        </p:spPr>
        <p:txBody>
          <a:bodyPr anchor="t">
            <a:normAutofit/>
          </a:bodyPr>
          <a:lstStyle/>
          <a:p>
            <a:pPr algn="r"/>
            <a:r>
              <a:rPr lang="tr-TR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Ders</a:t>
            </a:r>
          </a:p>
        </p:txBody>
      </p:sp>
      <p:cxnSp>
        <p:nvCxnSpPr>
          <p:cNvPr id="147" name="Straight Connector 136">
            <a:extLst>
              <a:ext uri="{FF2B5EF4-FFF2-40B4-BE49-F238E27FC236}">
                <a16:creationId xmlns:a16="http://schemas.microsoft.com/office/drawing/2014/main" id="{23B93832-6514-44F4-849B-5EE2C8A233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6679" y="3928939"/>
            <a:ext cx="393192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Resim 4">
            <a:extLst>
              <a:ext uri="{FF2B5EF4-FFF2-40B4-BE49-F238E27FC236}">
                <a16:creationId xmlns:a16="http://schemas.microsoft.com/office/drawing/2014/main" id="{F4EE7BD4-9B19-3F4C-8E73-65B351C9DD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1269"/>
          <a:stretch/>
        </p:blipFill>
        <p:spPr>
          <a:xfrm>
            <a:off x="6096000" y="734366"/>
            <a:ext cx="5459470" cy="539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661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4B348F-14A6-4D48-92AA-83A097969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Analiz Soruları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F1CB30-6FE9-1846-AC30-ED87E9EDAD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kurumsallaşması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düzeydedir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Kurumun insan kaynakları biriminin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büyüklüğu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kurumda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sayısı,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biriminde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çalıştığı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alana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yeterlilikleri, rakip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konulara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durumun 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aşamada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sorulması gereken sorular arasında yer almaktadır.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 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ekonomik sermayeye sahiptir? Kurumun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bütçesi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da tanımlanabilecek bu sermayenin ne kadarı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birimlerinin faaliyetlerine ayrılmaktadır? Kurumun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biriminin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bütçesi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birimin temin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edebileceği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enformasyon miktarı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niteliğiyle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 birimde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insan sayısı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niteliği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orantılı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artacaktır.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 kendi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bünyesi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birim yapılandırmasına gitmeyi tercih etmiyorsa bu hizmeti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dışarıdan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satın alabilecektir.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264936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31EDF72-64CD-614B-89A6-BB9F90F11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Analiz Soruları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1C3AF05-5C69-254A-AE67-D3B2438FC9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 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bilgi sermayesine sahiptir? Kurum medya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desteğini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edinebilmek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neler yapması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gerektiğini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bilmekte midir? Medya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pratiklerine vakıf olmak, medya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kurumla ilgili olarak bilgilendirmek gibi konular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başlıklar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altında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değerlendirilebilir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Kurum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alanla-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bilgi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 durumdadır? Sahip oldukları bu uzmanlık bilgisi rakip kurum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çalışanlarınınkiyle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karşılaştırıldığında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ortaya nasıl bir tablo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çıkmaktadır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Bu soruların yanıtları bize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kurumur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bilgi sermayesinin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hakkında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ipuçları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verecektir.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 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toplumsal sermayeye sahiptir? Toplumsal sermaye, kurumların rakipleriyle, medya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çalışanlarıyla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siyasetçilerle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bürokratlarla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araştırmacılarla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vs. ilgili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kapsamaktadır. Kurumun bu toplumsal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yeri, onun pazar yapısı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sahip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gücünu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de artırmaktadır.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kapsamı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kurumun karar vermesi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gereken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düzlemlerdir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481663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4D0CAE-4E20-0E4A-BEB5-DD62EE3E5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Reklam, Rıza Üretimi ve Propaganda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D7D58FC-220A-834D-89A1-CC76D71D7E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reklam ve propaganda arasında belli ayırt edici noktalar olmasına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rağmen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hepsi temelde ikna edici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dayalı olarak kurulurlar.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İkna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edici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kitlelerin belli bir kanaat edinmelerini ve bu kanaate uygun olarak davranmasını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kavramsal olarak, kullandıkları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zeminler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farklılaşsalar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satışı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yapılacak fikirlerin, malların ve hizmetlerin potansiyel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müşterilerini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yaratmak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birlikte ve uyumlu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hareket etmektedirler.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uzmanları toplumsal rızayı kurmak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gereken bilginin ve sembollerin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üreticileri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dağıtıcılarıdır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Çünku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 siyasi ne de ticari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halkın rızasını almadan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ulaşılamamaktadır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Kurumlarda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pazar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kamuoyu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faaliyetlerden hem pazarlamanın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etkinliğini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artırmak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de uluslararası ticari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akışına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hız kazandırmak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yararlanılmaktadır. 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130341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D25B73A-B36D-9D42-9FB6-320A8D27F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Reklam, Rıza Üretimi ve Propaganda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A6472FE-420A-764B-8BB5-1D82647EF0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İletişimin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ikna etme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bazı temel insan ve toplum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dayanır.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Örneğin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tekrar edilen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kolay hatırda kalır ve kanaatin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koşulu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 algı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tekrar yararlıdır.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propaganda ve rıza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reklamcılık gibi alanlarda ortak bir nokta da tekrardır. Mesajların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sürekli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tekrar yoluyla akılda kalması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sağlanır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Özdeşleştirme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ortak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kullanılan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tekniktir.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özdeşleşmek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istedikleri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söylediklerini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 da yaptıklarını daha kolay benimserler.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Özdeşleşilecek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 genellikle toplumda olumlu bir imaja sahip olan, kendisine saygınlık ve hayranlık duyulan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Özdeşleşme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mekanizması reklamlarda satılmak istenen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 da hizmetin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tükettiğini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göstererek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 da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benimsetilmek istenen fikrin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tarafından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benimsendiğini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göstererek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kullanılmaktadır.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302981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E1FA9EC-9E8D-CB44-B507-51B6F4123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Eleştirel Yaklaşımlar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3B0E04A-1D46-2744-A678-0A9D97F007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alanında ulusal ve uluslararası meslek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üyelerinin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tanım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konusudur. Amerikan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Derneği’nin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(PRSA) 1982’de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yaptığı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tanıma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Awad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1985: 124): </a:t>
            </a:r>
          </a:p>
          <a:p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kamular ve kurumlar arasındaki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karşılıklı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anlayışın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gelişmesine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katkıda bulunarak bizim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karmaşık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çoğulcu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toplumumuzun hedeflerine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ulaşmasına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işlevlerini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gerçekleştirmesine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yardımcı olur.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12772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678105-DBD8-3A48-B4A7-9A59E2CDF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Eleştirel Yaklaşımlar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4DB429-5107-8D44-9E32-A300B18DCF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Literatürde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ağırlıklı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“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kamularının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karşılıklı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anlayıs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kurmak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sürdürmek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düşünülmüs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planlanmıs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desteklenmis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çabaları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ola-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ifade edilmektedir.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faaliyetlerinin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sıralayacak olursak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Pohl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Vandeventer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2001: 358-359):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kurum ve kamuları ya da hedef kitlesi arasında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karşılıklı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çizgisinin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işbirliğinin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kurulmasına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sürdürülmesine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yardımcı olur.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Sorunların ya da konuların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kamuoyu hakkında bilgilenmesine ve ona uyum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göstermesine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yardımcı olur.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hizmet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sorumluluklarını vurgular.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etkili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kullanmasında yardımcı olur.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Araştırmayı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etik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tekniklerini kullanır.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9265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325A911-387D-3347-9B8E-7E76D065F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Eleştirel Yaklaşımlar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42BF39D-1C89-3D44-80F6-B41A69DB95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tanımlarının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çoğunluğu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gözden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geçirildiğinde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kurumun yapısı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gerektiğine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bakıs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belirgin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çıktığı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söylenebilir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yararına tarif edilmektedir. Bu da beraberinde kamuların ya da kurum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çıkarlarından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kurum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çıkarlarının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gözetilmesini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beraberinde getirmektedir.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yapılan bu vurgu yanında tanımlarda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ikinci belirgin nokta “kamuoyu” dur. Kamuoyunu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oldukça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basit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herhangi bir gruba dahil bireylerin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tartışarak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bir konuda birbirleri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üzerindeki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karşılıklı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etkileşimleri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sonucu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kanaatler olarak tanımlanabilir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Atabek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Dağtas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1998: 212). Kurumlar kamuoyunda kendileri hakkında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oluşacak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olumsuz kanaatlerin birikmesini arzu etmezler.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Çünku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olumsuz kanaatler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zarar verecek bir potansiyele sahiptir.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93606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93ABD4-9416-C14C-B82A-6846B9DF6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Eleştirel Yaklaşımlar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0606070-0600-4440-BE5F-E99E8DBCAE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tanımlarındaki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üçüncu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anahtar kavram “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programı”dır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yazılmıs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metinlerin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çoğunluğunda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etkili bir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kampanyası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düzenlerken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dikkat edilmesi gereken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stratejileri yer almaktadır.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kampanyaları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planlama, uygulama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değerlendirme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bölüm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kurgulanır. Burada etkili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programının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yürürlüğe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konulması,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mesajlarının kamular tarafından onaylanmasının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sağlanması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gerekmektedir.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Mesajlar zamanında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kodlandığında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kamu tarafından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çözümlendiğinde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hedef kitlede kurumun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hizmetlerini satın alma oranı artacaktır.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Kurumun medya ile iyi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kurması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sağlanacaktır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Kampanyanın son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değerlendirme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aşamasıyla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mesajlarının hedef kitleler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üzerindeki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etkinliği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ölçülebilecek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değerlendirilebilecektir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Hedef kitlenin mesajlara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görüşlerinin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(geri-besleme) alınmasıyla kurum, mesajlarını yeniden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gözden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geçirebilecek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daha etkin hale getirebilecektir.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45394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9B101A8-D0A5-2B4D-9F0E-A3B77637C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Eleştirel Yaklaşımlar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DD8C63E-6069-5F4C-AE8F-D469AFD733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İlişkilern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yüzyılın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çeyreği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20.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yüzyılın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çeyreğinde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çıktığı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belirleyici ekonomik, teknolojik ve toplumsal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bağlamında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yükseldiğidir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ekonomik, toplumsal ve teknolojik durumu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özetleyecek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olursak: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dünyasındaki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rekabetin yol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açtığı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kriz sermayenin belli ellerde toplanmasına neden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Toplumda genel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uzmanlaşmada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Gruplar arasındaki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sorunları artmaya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alanlarına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bilimsel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yaklaşımlarda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ilerleme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gözlenmiştir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 olarak teknolojide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da kitle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tekniklerinde ilerlemeler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kaydedilmiştir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düzeyinde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insanlar arası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eşitliği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savunan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anlayıs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yükselişe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005129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337E5E1-1902-9F4B-A54A-9847C4072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Eleştirel Yaklaşımlar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78BE83-3FFD-5145-9945-2286719B94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temel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tarihsel perspektifte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yükselişe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Bazı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tarihçileri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demokratikleşmeyle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ilişkisini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vurgulamışlardır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bakıs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demokratik kurumlar arasında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edilen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kabul eder fakat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toplumdaki rollerin giderek artan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uzmanlaşmasının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yer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tuttuğunu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vurgular.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bakıs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temel alan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açıklama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ise;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tarihsel olarak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çıkışını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iş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dünyasının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çabalarının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parçası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ele alır. Bu perspektife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spesifikleşmis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rol olarak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Çünku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kurumlar olmadan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kolay kolay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uyarlanamaz ya da onu kendine uyarlayamaz.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Daha radikal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bakıs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ise;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kurumların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kârlılıklarını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artırmak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kamuların zihinlerini ve bedenlerini kontrol altına almada bir araca duydukları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ihtiyaçla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5865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80E04EA-CAFE-CB40-9397-65A21EBDA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Günümüz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41B604-F80B-B649-A50D-4B38FF8BD4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ekonomik, toplumsal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geçirdiği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hızlı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kurum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yapısını da etkilemekte ve yeniden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biçimlendirmektedir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Kurumlar uluslararası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işbirlikleri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çerçevesinde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giderek evrensel iş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biçimlerine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fazla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yaklaşmaktadırlar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Üretim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tüketim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alanlarında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hız ise, kurumların birbirleriyle rekabetlerini artırmakta ve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ihtiyac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duydukları bilgi kapasitesini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yükseltmektedir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981762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19AF01-FB62-0A4C-8171-63F9996D1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Nitel Yöntemler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E7225BD-4A91-2143-BFD9-017FB19D7E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itel</a:t>
            </a:r>
            <a:r>
              <a:rPr lang="tr-TR" dirty="0"/>
              <a:t> </a:t>
            </a:r>
            <a:r>
              <a:rPr lang="tr-TR" dirty="0" err="1"/>
              <a:t>yöntemler</a:t>
            </a:r>
            <a:r>
              <a:rPr lang="tr-TR" dirty="0"/>
              <a:t> incelenen </a:t>
            </a:r>
            <a:r>
              <a:rPr lang="tr-TR" dirty="0" err="1"/>
              <a:t>şeylere</a:t>
            </a:r>
            <a:r>
              <a:rPr lang="tr-TR" dirty="0"/>
              <a:t> </a:t>
            </a:r>
            <a:r>
              <a:rPr lang="tr-TR" dirty="0" err="1"/>
              <a:t>ilişkin</a:t>
            </a:r>
            <a:r>
              <a:rPr lang="tr-TR" dirty="0"/>
              <a:t> daha derinlikli ve </a:t>
            </a:r>
            <a:r>
              <a:rPr lang="tr-TR" dirty="0" err="1"/>
              <a:t>içeriden</a:t>
            </a:r>
            <a:r>
              <a:rPr lang="tr-TR" dirty="0"/>
              <a:t> bir bilgi sun- </a:t>
            </a:r>
            <a:r>
              <a:rPr lang="tr-TR" dirty="0" err="1"/>
              <a:t>ma</a:t>
            </a:r>
            <a:r>
              <a:rPr lang="tr-TR" dirty="0"/>
              <a:t> </a:t>
            </a:r>
            <a:r>
              <a:rPr lang="tr-TR" dirty="0" err="1"/>
              <a:t>olanağına</a:t>
            </a:r>
            <a:r>
              <a:rPr lang="tr-TR" dirty="0"/>
              <a:t> sahiptir. Kullanılabilecek temel nitel </a:t>
            </a:r>
            <a:r>
              <a:rPr lang="tr-TR" dirty="0" err="1"/>
              <a:t>araştırma</a:t>
            </a:r>
            <a:r>
              <a:rPr lang="tr-TR" dirty="0"/>
              <a:t> teknikleri; </a:t>
            </a:r>
            <a:r>
              <a:rPr lang="tr-TR" dirty="0" err="1"/>
              <a:t>örnek</a:t>
            </a:r>
            <a:r>
              <a:rPr lang="tr-TR" dirty="0"/>
              <a:t> olay </a:t>
            </a:r>
            <a:r>
              <a:rPr lang="tr-TR" dirty="0" err="1"/>
              <a:t>çalışmaları</a:t>
            </a:r>
            <a:r>
              <a:rPr lang="tr-TR" dirty="0"/>
              <a:t>, derinlemesine </a:t>
            </a:r>
            <a:r>
              <a:rPr lang="tr-TR" dirty="0" err="1"/>
              <a:t>mülakat</a:t>
            </a:r>
            <a:r>
              <a:rPr lang="tr-TR" dirty="0"/>
              <a:t>, odak grup ve katılımcı </a:t>
            </a:r>
            <a:r>
              <a:rPr lang="tr-TR" dirty="0" err="1"/>
              <a:t>gözlem</a:t>
            </a:r>
            <a:r>
              <a:rPr lang="tr-TR" dirty="0"/>
              <a:t> olarak </a:t>
            </a:r>
            <a:r>
              <a:rPr lang="tr-TR" dirty="0" err="1"/>
              <a:t>özetleyebiliriz</a:t>
            </a:r>
            <a:r>
              <a:rPr lang="tr-TR" dirty="0"/>
              <a:t>. Slaytlarda bunlar ayrıntılı bir </a:t>
            </a:r>
            <a:r>
              <a:rPr lang="tr-TR" dirty="0" err="1"/>
              <a:t>biçimde</a:t>
            </a:r>
            <a:r>
              <a:rPr lang="tr-TR" dirty="0"/>
              <a:t> </a:t>
            </a:r>
            <a:r>
              <a:rPr lang="tr-TR" dirty="0" err="1"/>
              <a:t>açıklanmıştır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53746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2BE47A5-6F2F-CA4C-8046-91CCDA545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Nitel Yöntemler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A21352D-2470-BE49-9FFB-DCDCD63ADA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Örnek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Olay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örnek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olaydan daha tanımlayıcı bir yakla-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şım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yoktur.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Örnek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olaylar bir insanı, kurumu ya da olayı tanımlar ve analiz eder.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Örnek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olay,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insan,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olay ya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derinlemesine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anlamına gelmektedir.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yöntem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altındaki olayın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ayrıntılarıyla ve tamamen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anlaşılmasına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yarar.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yöntem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uygulamalı disiplinlerde, iş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hukuka, reklamcılıktan tıbba ve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yerde kullanılmaktadır.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Örnek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olaylar, teoriyi anlamamıza yol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açarlar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Örnek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olaylar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günlük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etkileşimde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 alan karakterler, temalar ve ortak kategoriler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temellenen toplumsal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gerçeklikleri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anlamamızı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sağlarlar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Örnek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olay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çözümlemesinin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tekniğinin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dezavantajlarından birisi,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sonuçların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genelleştirilememesidir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Basit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örnek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olaylar, spesifik bir durumda nelerin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çalıştığını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çalışmadığını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06922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FED8C6-E603-AC4F-876B-4B0CF98D5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Nitel Yöntemler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CABCC64-3006-2449-8303-A02FBA6F56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/>
              <a:t>Derinlemesine </a:t>
            </a:r>
            <a:r>
              <a:rPr lang="tr-TR" i="1" dirty="0" err="1"/>
              <a:t>mülakat</a:t>
            </a:r>
            <a:r>
              <a:rPr lang="tr-TR" i="1" dirty="0"/>
              <a:t>: </a:t>
            </a:r>
            <a:r>
              <a:rPr lang="tr-TR" dirty="0"/>
              <a:t>Derinlemesine </a:t>
            </a:r>
            <a:r>
              <a:rPr lang="tr-TR" dirty="0" err="1"/>
              <a:t>mülâkat</a:t>
            </a:r>
            <a:r>
              <a:rPr lang="tr-TR" dirty="0"/>
              <a:t>, </a:t>
            </a:r>
            <a:r>
              <a:rPr lang="tr-TR" dirty="0" err="1"/>
              <a:t>mülâkattan</a:t>
            </a:r>
            <a:r>
              <a:rPr lang="tr-TR" dirty="0"/>
              <a:t> daha farklıdır. Normal </a:t>
            </a:r>
            <a:r>
              <a:rPr lang="tr-TR" dirty="0" err="1"/>
              <a:t>mülâkattan</a:t>
            </a:r>
            <a:r>
              <a:rPr lang="tr-TR" dirty="0"/>
              <a:t> daha uzun </a:t>
            </a:r>
            <a:r>
              <a:rPr lang="tr-TR" dirty="0" err="1"/>
              <a:t>sürer</a:t>
            </a:r>
            <a:r>
              <a:rPr lang="tr-TR" dirty="0"/>
              <a:t>, soruların belli bir sırası vardır. </a:t>
            </a:r>
          </a:p>
          <a:p>
            <a:r>
              <a:rPr lang="tr-TR" dirty="0"/>
              <a:t>Bir olayla ilgili bilgileri ya da katılımları bir konuya ya da soruna </a:t>
            </a:r>
            <a:r>
              <a:rPr lang="tr-TR" dirty="0" err="1"/>
              <a:t>ışık</a:t>
            </a:r>
            <a:r>
              <a:rPr lang="tr-TR" dirty="0"/>
              <a:t> tutacak olan bir ya da daha fazla insanla </a:t>
            </a:r>
            <a:r>
              <a:rPr lang="tr-TR" dirty="0" err="1"/>
              <a:t>gerçekleştirilir</a:t>
            </a:r>
            <a:r>
              <a:rPr lang="tr-TR" dirty="0"/>
              <a:t>. </a:t>
            </a:r>
          </a:p>
          <a:p>
            <a:r>
              <a:rPr lang="tr-TR" dirty="0"/>
              <a:t>Derinlemesine </a:t>
            </a:r>
            <a:r>
              <a:rPr lang="tr-TR" dirty="0" err="1"/>
              <a:t>mülâkat</a:t>
            </a:r>
            <a:r>
              <a:rPr lang="tr-TR" dirty="0"/>
              <a:t> zengin detayların elde edilmesini ve </a:t>
            </a:r>
            <a:r>
              <a:rPr lang="tr-TR" dirty="0" err="1"/>
              <a:t>mülâkat</a:t>
            </a:r>
            <a:r>
              <a:rPr lang="tr-TR" dirty="0"/>
              <a:t> yapılan bireyin herhangi bir </a:t>
            </a:r>
            <a:r>
              <a:rPr lang="tr-TR" dirty="0" err="1"/>
              <a:t>şeyle</a:t>
            </a:r>
            <a:r>
              <a:rPr lang="tr-TR" dirty="0"/>
              <a:t> ilgili </a:t>
            </a:r>
            <a:r>
              <a:rPr lang="tr-TR" dirty="0" err="1"/>
              <a:t>gerçek</a:t>
            </a:r>
            <a:r>
              <a:rPr lang="tr-TR" dirty="0"/>
              <a:t> </a:t>
            </a:r>
            <a:r>
              <a:rPr lang="tr-TR" dirty="0" err="1"/>
              <a:t>düşüncelerini</a:t>
            </a:r>
            <a:r>
              <a:rPr lang="tr-TR" dirty="0"/>
              <a:t> anlamamızı </a:t>
            </a:r>
            <a:r>
              <a:rPr lang="tr-TR" dirty="0" err="1"/>
              <a:t>sağlar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16658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FBC29F0-27DE-944D-B085-CA07FEA00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Nitel Yöntemler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4C2D48-9EDB-BB42-9689-7CA1F9ADF4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Odak Grup: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Araştırmacılar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grup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tartışmaları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yoluyla ortak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ideoloji vb. gibi konuları daha rahat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açıklığa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kavuşturabilmektedirler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Deneyimler, iyi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hazırlanmıs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grup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tartışmasında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birtakım kaygıların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kırıldığını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katılanların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yaşamdaki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duygu,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̈-̧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eylemlerini belirleyen tutumlarını, daha rahat ortaya koyduklarını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veri toplama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tekniğinin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mantığı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öznel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anlamlandırmanın sosyal ortama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yansıdığından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bunların ancak grup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tartışmaları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yoluyla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saptanabileceğidir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yolla kolektif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(tutum) ve ideolojilerin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çıkarılmasında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engeller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aşılabilmektedir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9485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8F27716-0211-E945-A745-794E8BBFC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Nitel Yöntemler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05BA20E-E23E-E545-89DE-6CA3BF6EAC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Katılımcı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Gözlem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Katılımcı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gözlem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kümelerin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gözlemi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 olan bir tekniktir ve nitel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vazgeçilmez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araçlarından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biridir.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Bununla birlikte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yöntemlerini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uygulayan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araştırmacıların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örneğin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yoklamalarını hazırlamadan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 teknikleri uygulaması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mümkündür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Katılımcı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gözlem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araştırmacının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ikili konuma sahip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belirten bir kavramdır.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İkili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konum kavramı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araştırmacının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gözlemci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gözlemlediği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katıldığını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ifade eder.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Gözlemcinin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katılması,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araştırmacının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girerek,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biri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gözlem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yapmasını anlatır.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Araştırmacı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işleyişinin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parçası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olur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bağlamlarını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yakından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gözleme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fırsatı bulur.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Katılımcı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gözlemde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dikkate alınması gereken hususlar;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gözlemlenenlerin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davranışlarını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etkileme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olasılığı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bulunduğundan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gözlem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yapılan yerin nitelikleri, katılımcıların demografik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yapıları,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niteliği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(amacı,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örgütlenme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kuralları vs.),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kümedeki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insanların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davranışları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(neyi, nasıl,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yapıyorlar, karar alma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lider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kim, kime, neyi hangi etkiyle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söylüyor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vs.),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davranışların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sıklığı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gözlemin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kayıt altına alınmasıdır.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894749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F9F6E45-5F25-8240-ACB2-5E01A852F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Yönteme Eleştirel Yaklaşımlar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0C3638E-BCD6-B640-979A-51EBEFFAD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Bilimsel Yanıltma: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Birisi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sahtekarlık, bilim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hırsızlığı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bilimsel topluluk tarafından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saptanmıs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olan kabul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yürütme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raporlama pratiklerinden belirgin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sapan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öteki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davranışlarda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bulunduğunda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Sahtekarlığı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araştırmacının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yanlıs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veriler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yarattığı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uydurduğu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prosedüru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yanlıs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rapor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davranıs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türüdür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İradi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Onay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İlkesi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Açıkça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özgür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katılmayı kabul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kimse-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katılmaması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gerektiğini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belirten etik ilkedir. </a:t>
            </a:r>
          </a:p>
          <a:p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Bilgilendirerek Alınan Onay (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Bilinçli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Onay):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başlamadan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çeşitli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katılımcılara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açıklayan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onların kendi iradeleriyle kabul etmelerini isteyen,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çoğunlukla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yazılı bir bildirimdir. </a:t>
            </a:r>
          </a:p>
          <a:p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Özel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Nüfus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hapiste bulunmaları, potansiyel yaptırım veya fiziksel, zihinsel, duygusal ya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becerilerin tamamına sahip olmaları nedeniyle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katıl-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kendi iradeleriyle onay verme tam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özgürlüğüne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 da bilincine sahip olmayan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katılımcılarıdır.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Araştırmacılar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durumlarda “ehliyetsiz” insanları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çocuklar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zihinsel engelliler vs.)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dahil etmeden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yasal vasinin iznini almalı ve katılımcılara zarar vermeye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etik ilkelere uymalıdırlar. Her ne sebeple olursa olsun katılımcıları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bünyesinde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 almaya zorlamak etik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dışıdır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54388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067CA8D-AEAD-3946-BC53-D32E4A197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Önemsenmesi Gerekenler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9AE81C-EEAC-9545-89CE-5A996FB15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Kişilerarası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alanında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Uluslararası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 zaman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kültürlerarası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anlamına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unu-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tulmamalıdır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nedenle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öğrenciler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kişilerarası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değişimlerden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nasıl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etkilendiği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konusunda bilgilendirilmelidir.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faktörlerin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üzerindeki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etkileri: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medya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düzeyidir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Alandakiler devlet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kontrolündeki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medya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bağımsız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ticari medya arasındaki farkı bildiklerinde,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önlerine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çıkacak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fırsatları ve zorlukları daha iyi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görebilirler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Ekonomik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ikinci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faktördür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sosyalist olması, serbest pazar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anlayışının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hakim olması ya da devlet eliyle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düzenlenen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kapitalist sistemde olması gibi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faktörler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Siyasal ideoloji; yani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üçüncu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ekonomik sistemle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bağlantılıdır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Eylemselliğe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gösterilen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toplumsal tolerans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düzeyinin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anlaşılması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dördüncu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faktördür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Beşinci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sendikaların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gücüdür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Yasal sistemin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iş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arasındaki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faktörler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arasında sayılabilir.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499627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629B9CD-C34D-8F40-8DC2-22462D63F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Önemsenmesi Gerekenler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B749FB3-1080-DE41-A93E-B1F66989AF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Uluslararası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bağlamda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etik: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Öğrencilerin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uluslararası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bağlamlardaki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sistemi ve etik gibi konularla ilgili bilgi sahibi olması gerekir. Bu-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PRSA, (Amerikan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Derneği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İABC, (Uluslararası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İletişimcileri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Derneği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IPRA (Uluslararası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Derneği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ve Profesyonel Gazeteciler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Topluluğu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derneklerin etik kodları mevcuttur.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Uluslararası uzmanların mesleki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meslekleşmesiyle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ilgili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genellikle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ilişkilercilerin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üstlendikleri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rollerle ilgili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araştırmalardır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uzmanları iki kategoride roller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üstlenirler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teknisyen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Teknisyenler yazma,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editörlük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fotoğraf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çekme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medya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bağlantıları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yayınların hazırlanması gibi faaliyetlerde bulunurlarken,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yöneticileri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ilgili programları planlar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yönetirler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Dünya’daki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olaylar: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Öğrenciler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dünyadaki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hangi olayların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örgüt-kamu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ilişkisini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kileyebileceğini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araştırmalıdırlar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komşularıyla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ticari ortakları, politik sistemi, ekonomik ve yasal sistemi, medya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medya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özgürlüğu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ithalat ve ihracatı, uluslararası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üyeliği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vs. gibi konularda bilgi sahibi olmalıdırlar.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38262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CCF99D-D78D-A04B-91B5-6D0EB9118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SON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27386C-DB4E-8C4E-8734-1808FA53F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/>
              <a:t>9. Dersin Sonu</a:t>
            </a:r>
          </a:p>
          <a:p>
            <a:pPr marL="0" indent="0" algn="ctr">
              <a:buNone/>
            </a:pPr>
            <a:r>
              <a:rPr lang="tr-TR" b="1" dirty="0"/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20508000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151EAFE-B65B-6149-AB03-163E0020D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KAYNAKÇA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2503D413-2802-1544-A739-B5E985D60BF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2614809"/>
            <a:ext cx="10039597" cy="2772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304704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Geçikli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F. (2017).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İlişkiler.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Erzurum: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Atatürk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Üniversitesi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Açıköğretim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Fakültesi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Yayınları.</a:t>
            </a:r>
          </a:p>
          <a:p>
            <a:pPr>
              <a:lnSpc>
                <a:spcPct val="10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KALENDER, A., PELTEKOĞLU, Z. F., BAYÇU, S., ERGÜVEN, M. S., YILMAZ, R. A., OKAY, A., &amp; GÖZTAŞ, A. (2018).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İlişkiler.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Eskişehir: T.C Anadolu Üniversitesi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Açıköğretim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Yayınları Fakültesi Yayınları NO: 1676.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5523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8D34C31-7F01-FB42-9033-D9F49D786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Günümüz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FF30AE-9A6E-0046-A0B5-0818A63FA9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Bilgi toplumunda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ağırlıklı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bilgisayar teknolojisi ve bilgisayara dayalı enformasyon, internet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şebekeleri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veri bankaları kullanılmaktadır.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Bilgi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oldukça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temel kaynak olma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taşımaktadır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Bireyler, kurumlar ve toplumlar bilgiye sahip olmak adına birbiriyle rekabet halindedirler.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ortamda hızlı bilgi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artışı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temel kaynaklarıdır. Bilgi hem ekonomik hem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kaynak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görülmektedir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3070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61FAFCF-86C6-994C-A5C3-46E187D70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Bilgi Toplumu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538A574-F59A-D14A-8B40-649E25E092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Bilgi toplumunun kurumsal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sonucu, kurum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girdisinin insan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faktöru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haline gelmesidir.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Geleneksel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faktörleri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ikinci plana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düşmüs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birincil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insan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kaynağı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Bilginin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niteliğinde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ise, onu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kılan, sosyal ve ekonomik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sonuçlar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potansiyeli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taşımasıdır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Bilgiyi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oluşturacak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daha sonra da ondan yararlanacak olan insandır. Bu nedenle kurumlar insan odaklı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yaklaşımı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birimlerinin ve her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stratejilerinin merkezine koymaktadırlar.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Bilgi toplumu yeni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teknolojilerinin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gelişimiyle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birlikte bilgi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sektörünün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üretiminin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bilgi sermayesinin ve nitelikli insan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faktörünün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kazandığı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tarif edilebilir.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1266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088AB1-64C6-7F40-9E1F-FC0BAB302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Kurumsal Sermaye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6FF83EF-DB9A-0143-B778-24282A3E00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Kurumlar, ekonomik sermayenin yanı sıra bilgi sermayesi (</a:t>
            </a:r>
            <a:r>
              <a:rPr lang="tr-TR" dirty="0" err="1"/>
              <a:t>kültürel</a:t>
            </a:r>
            <a:r>
              <a:rPr lang="tr-TR" dirty="0"/>
              <a:t> sermaye), sosyal sermaye ve sembolik sermaye gibi sermaye </a:t>
            </a:r>
            <a:r>
              <a:rPr lang="tr-TR" dirty="0" err="1"/>
              <a:t>biçimlerinin</a:t>
            </a:r>
            <a:r>
              <a:rPr lang="tr-TR" dirty="0"/>
              <a:t> de kurum </a:t>
            </a:r>
            <a:r>
              <a:rPr lang="tr-TR" dirty="0" err="1"/>
              <a:t>açısından</a:t>
            </a:r>
            <a:r>
              <a:rPr lang="tr-TR" dirty="0"/>
              <a:t> </a:t>
            </a:r>
            <a:r>
              <a:rPr lang="tr-TR" dirty="0" err="1"/>
              <a:t>değerini</a:t>
            </a:r>
            <a:r>
              <a:rPr lang="tr-TR" dirty="0"/>
              <a:t> </a:t>
            </a:r>
            <a:r>
              <a:rPr lang="tr-TR" dirty="0" err="1"/>
              <a:t>kavramıs</a:t>
            </a:r>
            <a:r>
              <a:rPr lang="tr-TR" dirty="0"/>
              <a:t>̧ bulunmaktadırlar. </a:t>
            </a:r>
          </a:p>
          <a:p>
            <a:r>
              <a:rPr lang="tr-TR" dirty="0" err="1"/>
              <a:t>Bourdieu’nün</a:t>
            </a:r>
            <a:r>
              <a:rPr lang="tr-TR" dirty="0"/>
              <a:t> sermaye </a:t>
            </a:r>
            <a:r>
              <a:rPr lang="tr-TR" dirty="0" err="1"/>
              <a:t>biçimleri</a:t>
            </a:r>
            <a:r>
              <a:rPr lang="tr-TR" dirty="0"/>
              <a:t> </a:t>
            </a:r>
            <a:r>
              <a:rPr lang="tr-TR" dirty="0" err="1"/>
              <a:t>açısından</a:t>
            </a:r>
            <a:r>
              <a:rPr lang="tr-TR" dirty="0"/>
              <a:t> </a:t>
            </a:r>
            <a:r>
              <a:rPr lang="tr-TR" dirty="0" err="1"/>
              <a:t>gerçekleştirdiği</a:t>
            </a:r>
            <a:r>
              <a:rPr lang="tr-TR" dirty="0"/>
              <a:t> bu ayırım </a:t>
            </a:r>
            <a:r>
              <a:rPr lang="tr-TR" dirty="0" err="1"/>
              <a:t>biçimi</a:t>
            </a:r>
            <a:r>
              <a:rPr lang="tr-TR" dirty="0"/>
              <a:t>, bilgi sermayesinin (</a:t>
            </a:r>
            <a:r>
              <a:rPr lang="tr-TR" dirty="0" err="1"/>
              <a:t>kültürel</a:t>
            </a:r>
            <a:r>
              <a:rPr lang="tr-TR" dirty="0"/>
              <a:t> sermaye) </a:t>
            </a:r>
            <a:r>
              <a:rPr lang="tr-TR" dirty="0" err="1"/>
              <a:t>önemini</a:t>
            </a:r>
            <a:r>
              <a:rPr lang="tr-TR" dirty="0"/>
              <a:t> kavramak ve kurumların halkla </a:t>
            </a:r>
            <a:r>
              <a:rPr lang="tr-TR" dirty="0" err="1"/>
              <a:t>ilişkiler</a:t>
            </a:r>
            <a:r>
              <a:rPr lang="tr-TR" dirty="0"/>
              <a:t> uygulamalarını </a:t>
            </a:r>
            <a:r>
              <a:rPr lang="tr-TR" dirty="0" err="1"/>
              <a:t>değerlendirebilmek</a:t>
            </a:r>
            <a:r>
              <a:rPr lang="tr-TR" dirty="0"/>
              <a:t> </a:t>
            </a:r>
            <a:r>
              <a:rPr lang="tr-TR" dirty="0" err="1"/>
              <a:t>açısından</a:t>
            </a:r>
            <a:r>
              <a:rPr lang="tr-TR" dirty="0"/>
              <a:t> da </a:t>
            </a:r>
            <a:r>
              <a:rPr lang="tr-TR" dirty="0" err="1"/>
              <a:t>gözden</a:t>
            </a:r>
            <a:r>
              <a:rPr lang="tr-TR" dirty="0"/>
              <a:t> </a:t>
            </a:r>
            <a:r>
              <a:rPr lang="tr-TR" dirty="0" err="1"/>
              <a:t>geçirilmelidir</a:t>
            </a:r>
            <a:r>
              <a:rPr lang="tr-TR" dirty="0"/>
              <a:t>. </a:t>
            </a:r>
          </a:p>
          <a:p>
            <a:r>
              <a:rPr lang="tr-TR" dirty="0"/>
              <a:t>Kurumların </a:t>
            </a:r>
            <a:r>
              <a:rPr lang="tr-TR" dirty="0" err="1"/>
              <a:t>yönetsel</a:t>
            </a:r>
            <a:r>
              <a:rPr lang="tr-TR" dirty="0"/>
              <a:t> fonksiyonlarından biri olarak tanımlanan halkla </a:t>
            </a:r>
            <a:r>
              <a:rPr lang="tr-TR" dirty="0" err="1"/>
              <a:t>ilişkiler</a:t>
            </a:r>
            <a:r>
              <a:rPr lang="tr-TR" dirty="0"/>
              <a:t> alanı, kurumun sahip </a:t>
            </a:r>
            <a:r>
              <a:rPr lang="tr-TR" dirty="0" err="1"/>
              <a:t>olduğu</a:t>
            </a:r>
            <a:r>
              <a:rPr lang="tr-TR" dirty="0"/>
              <a:t> </a:t>
            </a:r>
            <a:r>
              <a:rPr lang="tr-TR" dirty="0" err="1"/>
              <a:t>tüm</a:t>
            </a:r>
            <a:r>
              <a:rPr lang="tr-TR" dirty="0"/>
              <a:t> bu sermaye </a:t>
            </a:r>
            <a:r>
              <a:rPr lang="tr-TR" dirty="0" err="1"/>
              <a:t>biçimlerinin</a:t>
            </a:r>
            <a:r>
              <a:rPr lang="tr-TR" dirty="0"/>
              <a:t> </a:t>
            </a:r>
            <a:r>
              <a:rPr lang="tr-TR" dirty="0" err="1"/>
              <a:t>niteliğinden</a:t>
            </a:r>
            <a:r>
              <a:rPr lang="tr-TR" dirty="0"/>
              <a:t> ve </a:t>
            </a:r>
            <a:r>
              <a:rPr lang="tr-TR" dirty="0" err="1"/>
              <a:t>sonuçlarından</a:t>
            </a:r>
            <a:r>
              <a:rPr lang="tr-TR" dirty="0"/>
              <a:t> da sorumludur. Ayrıca </a:t>
            </a:r>
            <a:r>
              <a:rPr lang="tr-TR" dirty="0" err="1"/>
              <a:t>bütün</a:t>
            </a:r>
            <a:r>
              <a:rPr lang="tr-TR" dirty="0"/>
              <a:t> halkla </a:t>
            </a:r>
            <a:r>
              <a:rPr lang="tr-TR" dirty="0" err="1"/>
              <a:t>ilişkiler</a:t>
            </a:r>
            <a:r>
              <a:rPr lang="tr-TR" dirty="0"/>
              <a:t> birimi kendi faaliyetlerini </a:t>
            </a:r>
            <a:r>
              <a:rPr lang="tr-TR" dirty="0" err="1"/>
              <a:t>sürdürürken</a:t>
            </a:r>
            <a:r>
              <a:rPr lang="tr-TR" dirty="0"/>
              <a:t> de </a:t>
            </a:r>
            <a:r>
              <a:rPr lang="tr-TR" dirty="0" err="1"/>
              <a:t>tüm</a:t>
            </a:r>
            <a:r>
              <a:rPr lang="tr-TR" dirty="0"/>
              <a:t> bu sermaye </a:t>
            </a:r>
            <a:r>
              <a:rPr lang="tr-TR" dirty="0" err="1"/>
              <a:t>biçimlerini</a:t>
            </a:r>
            <a:r>
              <a:rPr lang="tr-TR" dirty="0"/>
              <a:t> kullanırlar.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3161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B04220A-E89C-5D41-BF66-5A7FB5408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Ekonomik Sermaye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1C0B089-7C3E-5643-802D-ED7B26ED6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Ekonomik sermaye, kurum ya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maddi olanaklarını kapsamaktadır.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 da kurumun maddi olanaklarının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olması o kurumun rakipleri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karşısındaki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gücünu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artırmakta aynı zamanda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alanında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varolan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biriminin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kullanacağı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gereçlerin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sayısını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niteliğini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yükseltmektedir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 basın kiti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basın toplantısı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sponsorluk faaliyetlerini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krizleri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pek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yeterli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bütçeyi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ayırabilmelidir.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iki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kurumun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faaliyetlerini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yürütmesi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maddi olanaklarla yakından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Ekonomik sermaye bu anlamda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ayrıca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sermaye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elde edilmesinde de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işlev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2490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F5E694B-70CF-4645-B2EB-AF29115F3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Kültürel Sermaye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48B05B5-8A69-6546-BE0A-2D0B38ADA3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Bilgi sermayesi (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Kültürel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Sermaye),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ekonomik sermayenin yanı sıra kurumların sahip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sermaye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Bilgi sermayesi bilgi toplumunun ayrılmaz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bileşenidir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Kurumlar, hem faaliyet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gösterdikleri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alanlara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de kamularıyla nasıl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kuracaklarına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bilginin farkında olmalıdırlar.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Kurumlar ve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birimleri medyanın nasıl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çalıştığını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haber yapma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bir metnin nasıl haber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taşıyan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hale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getirileceğini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bilmelidirler.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 kendisi hakkında pozitif bir kamuoyu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oluşturmaya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Kamuların niteliklerine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edinilen bilgi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girişimlerinde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onlara yardımcı olur.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Bunun gibi sosyal, ekonomik, siyasi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alandaki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gelişmelerle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 da rakipleriyle ilgili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sürekli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bilgi sahibi olmak da kurumun stratejik kararlarına yol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göstericidir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 olarak lobicilik faaliyeti gibi yasalara etki etmek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uğras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verilen bir alanda, siyasal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nasıl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işlediğinin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bilinmesi de hayati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taşımaktadır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0414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1FFE436-6CE0-C640-B93A-2D8FD55C5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Toplumsal Sermaye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90304C8-4B1D-D449-B4CC-2BE7129D05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Toplumsal sermaye ise,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bulunduğu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kapsamaktadır.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Aslında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kamular yani kurumun faaliyetlerinden etkilenen ve kuru- mu faaliyetleriyle etkileyebilecek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kurumun toplumsal sermayesini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oluşturmaktadır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Toplumsal sermaye; zamanın, ilgi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alâkanın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tokuşunu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yatırım stratejilerinin bir sonucudur. Kurumun bu anlamdaki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taahhütlerini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 da alacaklarını kapsar.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Kurumlar,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siyasetçilerle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medya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çalışanlarıyla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bürokratlarla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araştırmacılarla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sürekli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geliştirecek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yollar ararlar.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5698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4B9DB4B-DC13-E243-9AF6-E01EBC501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Sembolik Sermaye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5DDE3A5-C921-A04D-9E45-E90720B074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Sembolik sermaye ise,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gücünün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iktidarının, sorumluluk ve haysiyetinin temsilidir.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Çeşitli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sembollerle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oluşturulan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imajıdır.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Sembolik sermaye, kuruma toplumsal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prestij kazandırır.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sermaye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bilgi sermayesi 21.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yüzyıl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toplumları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ihtiyac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duyduğu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yapılardan birini temsil etmektedir.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96260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3958</TotalTime>
  <Words>5311</Words>
  <Application>Microsoft Macintosh PowerPoint</Application>
  <PresentationFormat>Geniş ekran</PresentationFormat>
  <Paragraphs>135</Paragraphs>
  <Slides>29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Times New Roman</vt:lpstr>
      <vt:lpstr>Office Teması</vt:lpstr>
      <vt:lpstr>Halkla İlişkiler ve İletişim</vt:lpstr>
      <vt:lpstr>Günümüz</vt:lpstr>
      <vt:lpstr>Günümüz</vt:lpstr>
      <vt:lpstr>Bilgi Toplumu</vt:lpstr>
      <vt:lpstr>Kurumsal Sermaye</vt:lpstr>
      <vt:lpstr>Ekonomik Sermaye</vt:lpstr>
      <vt:lpstr>Kültürel Sermaye</vt:lpstr>
      <vt:lpstr>Toplumsal Sermaye</vt:lpstr>
      <vt:lpstr>Sembolik Sermaye</vt:lpstr>
      <vt:lpstr>Analiz Soruları</vt:lpstr>
      <vt:lpstr>Analiz Soruları</vt:lpstr>
      <vt:lpstr>Reklam, Rıza Üretimi ve Propaganda</vt:lpstr>
      <vt:lpstr>Reklam, Rıza Üretimi ve Propaganda</vt:lpstr>
      <vt:lpstr>Eleştirel Yaklaşımlar</vt:lpstr>
      <vt:lpstr>Eleştirel Yaklaşımlar</vt:lpstr>
      <vt:lpstr>Eleştirel Yaklaşımlar</vt:lpstr>
      <vt:lpstr>Eleştirel Yaklaşımlar</vt:lpstr>
      <vt:lpstr>Eleştirel Yaklaşımlar</vt:lpstr>
      <vt:lpstr>Eleştirel Yaklaşımlar</vt:lpstr>
      <vt:lpstr>Nitel Yöntemler </vt:lpstr>
      <vt:lpstr>Nitel Yöntemler </vt:lpstr>
      <vt:lpstr>Nitel Yöntemler </vt:lpstr>
      <vt:lpstr>Nitel Yöntemler </vt:lpstr>
      <vt:lpstr>Nitel Yöntemler </vt:lpstr>
      <vt:lpstr>Yönteme Eleştirel Yaklaşımlar</vt:lpstr>
      <vt:lpstr>Önemsenmesi Gerekenler</vt:lpstr>
      <vt:lpstr>Önemsenmesi Gerekenler</vt:lpstr>
      <vt:lpstr>SON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Türkiye’nin Toplumsal Yapısı</dc:title>
  <dc:creator>ABDULLAH GÖKHAN YAŞA</dc:creator>
  <cp:lastModifiedBy>ABDULLAH GÖKHAN YAŞA</cp:lastModifiedBy>
  <cp:revision>93</cp:revision>
  <dcterms:created xsi:type="dcterms:W3CDTF">2020-10-04T15:36:28Z</dcterms:created>
  <dcterms:modified xsi:type="dcterms:W3CDTF">2020-12-07T14:03:43Z</dcterms:modified>
</cp:coreProperties>
</file>