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6" r:id="rId5"/>
    <p:sldId id="262" r:id="rId6"/>
    <p:sldId id="265" r:id="rId7"/>
    <p:sldId id="258" r:id="rId8"/>
    <p:sldId id="259" r:id="rId9"/>
    <p:sldId id="260" r:id="rId10"/>
    <p:sldId id="261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81E4-174F-4D7B-928F-2708D37889D4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4630-8EF8-4460-8DF7-166B53216E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434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81E4-174F-4D7B-928F-2708D37889D4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4630-8EF8-4460-8DF7-166B53216E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724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81E4-174F-4D7B-928F-2708D37889D4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4630-8EF8-4460-8DF7-166B53216E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215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81E4-174F-4D7B-928F-2708D37889D4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4630-8EF8-4460-8DF7-166B53216E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5437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81E4-174F-4D7B-928F-2708D37889D4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4630-8EF8-4460-8DF7-166B53216E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386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81E4-174F-4D7B-928F-2708D37889D4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4630-8EF8-4460-8DF7-166B53216E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3962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81E4-174F-4D7B-928F-2708D37889D4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4630-8EF8-4460-8DF7-166B53216E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967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81E4-174F-4D7B-928F-2708D37889D4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4630-8EF8-4460-8DF7-166B53216E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86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81E4-174F-4D7B-928F-2708D37889D4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4630-8EF8-4460-8DF7-166B53216E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386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81E4-174F-4D7B-928F-2708D37889D4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4630-8EF8-4460-8DF7-166B53216E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238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D81E4-174F-4D7B-928F-2708D37889D4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4630-8EF8-4460-8DF7-166B53216E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16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D81E4-174F-4D7B-928F-2708D37889D4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54630-8EF8-4460-8DF7-166B53216E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713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ltug.yalcintas@politics.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du.edu.tr/sites/default/files/content_files/docs/Yonergeler/2019-ogrenciler_icin_akademik_durustluk_belgesi.pdf" TargetMode="External"/><Relationship Id="rId2" Type="http://schemas.openxmlformats.org/officeDocument/2006/relationships/hyperlink" Target="https://www.tedu.edu.tr/sites/default/files/content_files/docs/Yonergeler/2019-akademik_durustluk_ilkeleri_ihlalinde_uygulanacak_usul_ve_esaslar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b.be/en/news/Pages/Research-misconduct---The-grey-area-of-Questionable-Research-Practices.aspx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exico.com/en/definition/chea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Academic Dishonesty: Cheating in Exams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7983" y="4330908"/>
            <a:ext cx="9144000" cy="1655762"/>
          </a:xfrm>
        </p:spPr>
        <p:txBody>
          <a:bodyPr/>
          <a:lstStyle/>
          <a:p>
            <a:r>
              <a:rPr lang="en-GB" dirty="0"/>
              <a:t>Altug Yalcintas</a:t>
            </a:r>
          </a:p>
          <a:p>
            <a:r>
              <a:rPr lang="en-GB" dirty="0"/>
              <a:t>Ankara University (faculty member) and TED University (visiting lecturer)</a:t>
            </a:r>
          </a:p>
          <a:p>
            <a:r>
              <a:rPr lang="en-GB" dirty="0">
                <a:hlinkClick r:id="rId2"/>
              </a:rPr>
              <a:t>altug.yalcintas@politics.ankara.edu.tr</a:t>
            </a:r>
            <a:r>
              <a:rPr lang="en-GB" dirty="0"/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8165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err="1"/>
              <a:t>Yasa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mevzuatlarda</a:t>
            </a:r>
            <a:r>
              <a:rPr lang="en-GB" dirty="0"/>
              <a:t> </a:t>
            </a:r>
            <a:r>
              <a:rPr lang="en-GB" dirty="0" err="1"/>
              <a:t>kopya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YÜKSEKÖĞRETİM KURUMLARI ÖĞRENCİ DİSİPLİN </a:t>
            </a:r>
            <a:r>
              <a:rPr lang="en-GB" dirty="0" smtClean="0"/>
              <a:t>YÖNETMELİĞİ</a:t>
            </a:r>
          </a:p>
          <a:p>
            <a:r>
              <a:rPr lang="en-GB" dirty="0"/>
              <a:t>MADDE 8 – (1) </a:t>
            </a:r>
            <a:r>
              <a:rPr lang="en-GB" dirty="0" err="1"/>
              <a:t>Yükseköğretim</a:t>
            </a:r>
            <a:r>
              <a:rPr lang="en-GB" dirty="0"/>
              <a:t> </a:t>
            </a:r>
            <a:r>
              <a:rPr lang="en-GB" dirty="0" err="1"/>
              <a:t>kurumundan</a:t>
            </a:r>
            <a:r>
              <a:rPr lang="en-GB" dirty="0"/>
              <a:t> </a:t>
            </a:r>
            <a:r>
              <a:rPr lang="en-GB" dirty="0" err="1"/>
              <a:t>iki</a:t>
            </a:r>
            <a:r>
              <a:rPr lang="en-GB" dirty="0"/>
              <a:t> </a:t>
            </a:r>
            <a:r>
              <a:rPr lang="en-GB" dirty="0" err="1"/>
              <a:t>yarıyıl</a:t>
            </a:r>
            <a:r>
              <a:rPr lang="en-GB" dirty="0"/>
              <a:t> </a:t>
            </a:r>
            <a:r>
              <a:rPr lang="en-GB" dirty="0" err="1"/>
              <a:t>için</a:t>
            </a:r>
            <a:r>
              <a:rPr lang="en-GB" dirty="0"/>
              <a:t> </a:t>
            </a:r>
            <a:r>
              <a:rPr lang="en-GB" dirty="0" err="1"/>
              <a:t>uzaklaştırma</a:t>
            </a:r>
            <a:r>
              <a:rPr lang="en-GB" dirty="0"/>
              <a:t> </a:t>
            </a:r>
            <a:r>
              <a:rPr lang="en-GB" dirty="0" err="1"/>
              <a:t>cezasını</a:t>
            </a:r>
            <a:r>
              <a:rPr lang="en-GB" dirty="0"/>
              <a:t> </a:t>
            </a:r>
            <a:r>
              <a:rPr lang="en-GB" dirty="0" err="1"/>
              <a:t>gerektiren</a:t>
            </a:r>
            <a:r>
              <a:rPr lang="en-GB" dirty="0"/>
              <a:t> </a:t>
            </a:r>
            <a:r>
              <a:rPr lang="en-GB" dirty="0" err="1"/>
              <a:t>eylemler</a:t>
            </a:r>
            <a:r>
              <a:rPr lang="en-GB" dirty="0"/>
              <a:t> </a:t>
            </a:r>
            <a:r>
              <a:rPr lang="en-GB" dirty="0" err="1"/>
              <a:t>şunlardır</a:t>
            </a:r>
            <a:r>
              <a:rPr lang="en-GB" dirty="0" smtClean="0"/>
              <a:t>;</a:t>
            </a:r>
          </a:p>
          <a:p>
            <a:pPr marL="0" indent="0">
              <a:buNone/>
            </a:pPr>
            <a:r>
              <a:rPr lang="en-GB" dirty="0" smtClean="0"/>
              <a:t>…</a:t>
            </a:r>
          </a:p>
          <a:p>
            <a:pPr marL="0" indent="0">
              <a:buNone/>
            </a:pPr>
            <a:r>
              <a:rPr lang="en-GB" dirty="0"/>
              <a:t>d) </a:t>
            </a:r>
            <a:r>
              <a:rPr lang="en-GB" dirty="0" err="1"/>
              <a:t>Sınavlarda</a:t>
            </a:r>
            <a:r>
              <a:rPr lang="en-GB" dirty="0"/>
              <a:t> </a:t>
            </a:r>
            <a:r>
              <a:rPr lang="en-GB" dirty="0" err="1"/>
              <a:t>tehditle</a:t>
            </a:r>
            <a:r>
              <a:rPr lang="en-GB" dirty="0"/>
              <a:t> </a:t>
            </a:r>
            <a:r>
              <a:rPr lang="en-GB" dirty="0" err="1"/>
              <a:t>kopya</a:t>
            </a:r>
            <a:r>
              <a:rPr lang="en-GB" dirty="0"/>
              <a:t> </a:t>
            </a:r>
            <a:r>
              <a:rPr lang="en-GB" dirty="0" err="1"/>
              <a:t>çekmek</a:t>
            </a:r>
            <a:r>
              <a:rPr lang="en-GB" dirty="0"/>
              <a:t>, </a:t>
            </a:r>
            <a:r>
              <a:rPr lang="en-GB" dirty="0" err="1"/>
              <a:t>kopya</a:t>
            </a:r>
            <a:r>
              <a:rPr lang="en-GB" dirty="0"/>
              <a:t> </a:t>
            </a:r>
            <a:r>
              <a:rPr lang="en-GB" dirty="0" err="1"/>
              <a:t>çeken</a:t>
            </a:r>
            <a:r>
              <a:rPr lang="en-GB" dirty="0"/>
              <a:t> </a:t>
            </a:r>
            <a:r>
              <a:rPr lang="en-GB" dirty="0" err="1"/>
              <a:t>öğrencilerin</a:t>
            </a:r>
            <a:r>
              <a:rPr lang="en-GB" dirty="0"/>
              <a:t> </a:t>
            </a:r>
            <a:r>
              <a:rPr lang="en-GB" dirty="0" err="1"/>
              <a:t>sınav</a:t>
            </a:r>
            <a:r>
              <a:rPr lang="en-GB" dirty="0"/>
              <a:t> </a:t>
            </a:r>
            <a:r>
              <a:rPr lang="en-GB" dirty="0" err="1"/>
              <a:t>salonundan</a:t>
            </a:r>
            <a:r>
              <a:rPr lang="en-GB" dirty="0"/>
              <a:t> </a:t>
            </a:r>
            <a:r>
              <a:rPr lang="en-GB" dirty="0" err="1"/>
              <a:t>çıkarılmasına</a:t>
            </a:r>
            <a:r>
              <a:rPr lang="en-GB" dirty="0"/>
              <a:t> </a:t>
            </a:r>
            <a:r>
              <a:rPr lang="en-GB" dirty="0" err="1"/>
              <a:t>engel</a:t>
            </a:r>
            <a:r>
              <a:rPr lang="en-GB" dirty="0"/>
              <a:t> </a:t>
            </a:r>
            <a:r>
              <a:rPr lang="en-GB" dirty="0" err="1"/>
              <a:t>olmak</a:t>
            </a:r>
            <a:r>
              <a:rPr lang="en-GB" dirty="0"/>
              <a:t>, </a:t>
            </a:r>
            <a:r>
              <a:rPr lang="en-GB" dirty="0" err="1"/>
              <a:t>kendi</a:t>
            </a:r>
            <a:r>
              <a:rPr lang="en-GB" dirty="0"/>
              <a:t> </a:t>
            </a:r>
            <a:r>
              <a:rPr lang="en-GB" dirty="0" err="1"/>
              <a:t>yerine</a:t>
            </a:r>
            <a:r>
              <a:rPr lang="en-GB" dirty="0"/>
              <a:t> </a:t>
            </a:r>
            <a:r>
              <a:rPr lang="en-GB" dirty="0" err="1"/>
              <a:t>başkasını</a:t>
            </a:r>
            <a:r>
              <a:rPr lang="en-GB" dirty="0"/>
              <a:t> </a:t>
            </a:r>
            <a:r>
              <a:rPr lang="en-GB" dirty="0" err="1"/>
              <a:t>sınava</a:t>
            </a:r>
            <a:r>
              <a:rPr lang="en-GB" dirty="0"/>
              <a:t> </a:t>
            </a:r>
            <a:r>
              <a:rPr lang="en-GB" dirty="0" err="1"/>
              <a:t>sokmak</a:t>
            </a:r>
            <a:r>
              <a:rPr lang="en-GB" dirty="0"/>
              <a:t> </a:t>
            </a:r>
            <a:r>
              <a:rPr lang="en-GB" dirty="0" err="1"/>
              <a:t>veya</a:t>
            </a:r>
            <a:r>
              <a:rPr lang="en-GB" dirty="0"/>
              <a:t> </a:t>
            </a:r>
            <a:r>
              <a:rPr lang="en-GB" dirty="0" err="1"/>
              <a:t>başkasının</a:t>
            </a:r>
            <a:r>
              <a:rPr lang="en-GB" dirty="0"/>
              <a:t> </a:t>
            </a:r>
            <a:r>
              <a:rPr lang="en-GB" dirty="0" err="1"/>
              <a:t>yerine</a:t>
            </a:r>
            <a:r>
              <a:rPr lang="en-GB" dirty="0"/>
              <a:t> </a:t>
            </a:r>
            <a:r>
              <a:rPr lang="en-GB" dirty="0" err="1"/>
              <a:t>sınava</a:t>
            </a:r>
            <a:r>
              <a:rPr lang="en-GB" dirty="0"/>
              <a:t> </a:t>
            </a:r>
            <a:r>
              <a:rPr lang="en-GB" dirty="0" err="1"/>
              <a:t>girmek</a:t>
            </a:r>
            <a:r>
              <a:rPr lang="en-GB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2889039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TED University Regulations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err="1" smtClean="0"/>
              <a:t>Akademik</a:t>
            </a:r>
            <a:r>
              <a:rPr lang="en-GB" dirty="0" smtClean="0"/>
              <a:t> </a:t>
            </a:r>
            <a:r>
              <a:rPr lang="en-GB" dirty="0" err="1" smtClean="0"/>
              <a:t>Dürüstlük</a:t>
            </a:r>
            <a:r>
              <a:rPr lang="en-GB" dirty="0" smtClean="0"/>
              <a:t> </a:t>
            </a:r>
            <a:r>
              <a:rPr lang="en-GB" dirty="0" err="1" smtClean="0"/>
              <a:t>İlkeleri</a:t>
            </a:r>
            <a:r>
              <a:rPr lang="en-GB" dirty="0" smtClean="0"/>
              <a:t> </a:t>
            </a:r>
            <a:r>
              <a:rPr lang="en-GB" dirty="0" err="1" smtClean="0"/>
              <a:t>İhlalinde</a:t>
            </a:r>
            <a:r>
              <a:rPr lang="en-GB" dirty="0" smtClean="0"/>
              <a:t> </a:t>
            </a:r>
            <a:r>
              <a:rPr lang="en-GB" dirty="0" err="1" smtClean="0"/>
              <a:t>Uygulanacak</a:t>
            </a:r>
            <a:r>
              <a:rPr lang="en-GB" dirty="0" smtClean="0"/>
              <a:t> </a:t>
            </a:r>
            <a:r>
              <a:rPr lang="en-GB" dirty="0" err="1" smtClean="0"/>
              <a:t>Usul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Esaslar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sz="2400" dirty="0" smtClean="0">
                <a:hlinkClick r:id="rId2"/>
              </a:rPr>
              <a:t>https://www.tedu.edu.tr/sites/default/files/content_files/docs/Yonergeler/2019-akademik_durustluk_ilkeleri_ihlalinde_uygulanacak_usul_ve_esaslar.pdf</a:t>
            </a:r>
            <a:r>
              <a:rPr lang="en-GB" sz="2400" dirty="0" smtClean="0"/>
              <a:t> </a:t>
            </a:r>
          </a:p>
          <a:p>
            <a:r>
              <a:rPr lang="en-GB" dirty="0" smtClean="0"/>
              <a:t>TED </a:t>
            </a:r>
            <a:r>
              <a:rPr lang="en-GB" dirty="0" err="1" smtClean="0"/>
              <a:t>Üniversitesi</a:t>
            </a:r>
            <a:r>
              <a:rPr lang="en-GB" dirty="0" smtClean="0"/>
              <a:t> </a:t>
            </a:r>
            <a:r>
              <a:rPr lang="en-GB" dirty="0" err="1" smtClean="0"/>
              <a:t>Öğrenciler</a:t>
            </a:r>
            <a:r>
              <a:rPr lang="en-GB" dirty="0" smtClean="0"/>
              <a:t> </a:t>
            </a:r>
            <a:r>
              <a:rPr lang="en-GB" dirty="0" err="1" smtClean="0"/>
              <a:t>için</a:t>
            </a:r>
            <a:r>
              <a:rPr lang="en-GB" dirty="0" smtClean="0"/>
              <a:t> </a:t>
            </a:r>
            <a:r>
              <a:rPr lang="en-GB" dirty="0" err="1" smtClean="0"/>
              <a:t>Akademik</a:t>
            </a:r>
            <a:r>
              <a:rPr lang="en-GB" dirty="0" smtClean="0"/>
              <a:t> </a:t>
            </a:r>
            <a:r>
              <a:rPr lang="en-GB" dirty="0" err="1" smtClean="0"/>
              <a:t>Dürüstlük</a:t>
            </a:r>
            <a:r>
              <a:rPr lang="en-GB" dirty="0" smtClean="0"/>
              <a:t> </a:t>
            </a:r>
            <a:r>
              <a:rPr lang="en-GB" dirty="0" err="1" smtClean="0"/>
              <a:t>Belgesi</a:t>
            </a:r>
            <a:endParaRPr lang="en-GB" dirty="0" smtClean="0">
              <a:hlinkClick r:id="rId3"/>
            </a:endParaRPr>
          </a:p>
          <a:p>
            <a:pPr marL="0" indent="0">
              <a:buNone/>
            </a:pPr>
            <a:r>
              <a:rPr lang="en-GB" sz="2400" dirty="0" smtClean="0">
                <a:hlinkClick r:id="rId3"/>
              </a:rPr>
              <a:t>https://www.tedu.edu.tr/sites/default/files/content_files/docs/Yonergeler/2019-ogrenciler_icin_akademik_durustluk_belgesi.pdf</a:t>
            </a:r>
            <a:r>
              <a:rPr lang="en-GB" sz="2400" dirty="0" smtClean="0"/>
              <a:t>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97740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1500" dirty="0" smtClean="0"/>
              <a:t>CTRL+C / CTRL+V</a:t>
            </a:r>
            <a:endParaRPr lang="en-GB" sz="11500" dirty="0"/>
          </a:p>
        </p:txBody>
      </p:sp>
      <p:sp>
        <p:nvSpPr>
          <p:cNvPr id="4" name="Down Arrow 3"/>
          <p:cNvSpPr/>
          <p:nvPr/>
        </p:nvSpPr>
        <p:spPr>
          <a:xfrm rot="10800000">
            <a:off x="5088835" y="3776870"/>
            <a:ext cx="1868556" cy="1590260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2683012" y="5823020"/>
            <a:ext cx="668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Use this technique </a:t>
            </a:r>
            <a:r>
              <a:rPr lang="en-GB" sz="4000" dirty="0" smtClean="0"/>
              <a:t>responsibly!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4148160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426" y="384312"/>
            <a:ext cx="9872870" cy="5831342"/>
          </a:xfrm>
        </p:spPr>
      </p:pic>
      <p:sp>
        <p:nvSpPr>
          <p:cNvPr id="5" name="Metin kutusu 4"/>
          <p:cNvSpPr txBox="1"/>
          <p:nvPr/>
        </p:nvSpPr>
        <p:spPr>
          <a:xfrm>
            <a:off x="1421375" y="6396305"/>
            <a:ext cx="92168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Source</a:t>
            </a:r>
            <a:r>
              <a:rPr lang="tr-TR" sz="1200" dirty="0" smtClean="0"/>
              <a:t>: </a:t>
            </a:r>
            <a:r>
              <a:rPr lang="tr-TR" sz="1200" dirty="0">
                <a:hlinkClick r:id="rId3"/>
              </a:rPr>
              <a:t>http://www.vib.be/en/news/Pages/Research-misconduct---</a:t>
            </a:r>
            <a:r>
              <a:rPr lang="tr-TR" sz="1200" dirty="0" smtClean="0">
                <a:hlinkClick r:id="rId3"/>
              </a:rPr>
              <a:t>The-grey-area-of-Questionable-Research-Practices.aspx</a:t>
            </a:r>
            <a:r>
              <a:rPr lang="en-GB" sz="1200" dirty="0" smtClean="0"/>
              <a:t> </a:t>
            </a:r>
            <a:r>
              <a:rPr lang="en-GB" sz="1200" dirty="0"/>
              <a:t>[Accessed May 2018]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745766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Cheat(</a:t>
            </a:r>
            <a:r>
              <a:rPr lang="en-GB" dirty="0" err="1" smtClean="0"/>
              <a:t>ing</a:t>
            </a:r>
            <a:r>
              <a:rPr lang="en-GB" dirty="0" smtClean="0"/>
              <a:t>) – dictionary definition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1. Act </a:t>
            </a:r>
            <a:r>
              <a:rPr lang="en-GB" dirty="0"/>
              <a:t>dishonestly or unfairly in order to gain an advantage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r>
              <a:rPr lang="en-GB" dirty="0" smtClean="0"/>
              <a:t>1.1. Gain </a:t>
            </a:r>
            <a:r>
              <a:rPr lang="en-GB" dirty="0"/>
              <a:t>an advantage over or deprive of something by using unfair or deceitful methods; defraud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r>
              <a:rPr lang="en-GB" dirty="0" smtClean="0"/>
              <a:t>1.2 Be </a:t>
            </a:r>
            <a:r>
              <a:rPr lang="en-GB" dirty="0"/>
              <a:t>sexually unfaithful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r>
              <a:rPr lang="en-GB" dirty="0" smtClean="0"/>
              <a:t>2. Avoid </a:t>
            </a:r>
            <a:r>
              <a:rPr lang="en-GB" dirty="0"/>
              <a:t>(something undesirable) by luck or </a:t>
            </a:r>
            <a:r>
              <a:rPr lang="en-GB" dirty="0" smtClean="0"/>
              <a:t>skill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2400" dirty="0"/>
              <a:t>Source: </a:t>
            </a:r>
            <a:r>
              <a:rPr lang="en-GB" sz="2400" dirty="0" err="1"/>
              <a:t>Lexico</a:t>
            </a:r>
            <a:r>
              <a:rPr lang="en-GB" sz="2400" dirty="0"/>
              <a:t> / Oxford, </a:t>
            </a:r>
            <a:r>
              <a:rPr lang="en-GB" sz="2400" dirty="0">
                <a:hlinkClick r:id="rId2"/>
              </a:rPr>
              <a:t>https://</a:t>
            </a:r>
            <a:r>
              <a:rPr lang="en-GB" sz="2400" smtClean="0">
                <a:hlinkClick r:id="rId2"/>
              </a:rPr>
              <a:t>www.lexico.com/en/definition/cheat</a:t>
            </a:r>
            <a:r>
              <a:rPr lang="en-GB" sz="2400" smtClean="0"/>
              <a:t>  </a:t>
            </a:r>
          </a:p>
          <a:p>
            <a:pPr marL="0" indent="0">
              <a:buNone/>
            </a:pPr>
            <a:r>
              <a:rPr lang="en-GB" sz="2400" smtClean="0"/>
              <a:t>[</a:t>
            </a:r>
            <a:r>
              <a:rPr lang="en-GB" sz="2400" dirty="0"/>
              <a:t>Accessed July 2019</a:t>
            </a:r>
            <a:r>
              <a:rPr lang="en-GB" sz="2400" dirty="0" smtClean="0"/>
              <a:t>]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905166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7514" y="43311"/>
            <a:ext cx="5075582" cy="6767444"/>
          </a:xfrm>
        </p:spPr>
      </p:pic>
    </p:spTree>
    <p:extLst>
      <p:ext uri="{BB962C8B-B14F-4D97-AF65-F5344CB8AC3E}">
        <p14:creationId xmlns:p14="http://schemas.microsoft.com/office/powerpoint/2010/main" val="414203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8487" y="96286"/>
            <a:ext cx="5327374" cy="6651751"/>
          </a:xfrm>
        </p:spPr>
      </p:pic>
    </p:spTree>
    <p:extLst>
      <p:ext uri="{BB962C8B-B14F-4D97-AF65-F5344CB8AC3E}">
        <p14:creationId xmlns:p14="http://schemas.microsoft.com/office/powerpoint/2010/main" val="56790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Cheating in exams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Secret notes</a:t>
            </a:r>
          </a:p>
          <a:p>
            <a:r>
              <a:rPr lang="en-GB" dirty="0" smtClean="0"/>
              <a:t>Notes written on desks, walls, and rubber erasers</a:t>
            </a:r>
          </a:p>
          <a:p>
            <a:r>
              <a:rPr lang="en-GB" dirty="0" smtClean="0"/>
              <a:t>Notes written on arms, legs, fingernails etc.</a:t>
            </a:r>
          </a:p>
          <a:p>
            <a:r>
              <a:rPr lang="en-GB" dirty="0" smtClean="0"/>
              <a:t>Notes on (forbidden) devices such as mobile phones, smart watches, smart eyeglasses, calculators etc.</a:t>
            </a:r>
          </a:p>
          <a:p>
            <a:r>
              <a:rPr lang="en-GB" dirty="0" smtClean="0"/>
              <a:t>Inappropriate collaboration such as talking, eye-contacting etc.</a:t>
            </a:r>
          </a:p>
          <a:p>
            <a:r>
              <a:rPr lang="en-GB" dirty="0" smtClean="0"/>
              <a:t>Buying (“</a:t>
            </a:r>
            <a:r>
              <a:rPr lang="en-GB" dirty="0" err="1" smtClean="0"/>
              <a:t>ghostwriting</a:t>
            </a:r>
            <a:r>
              <a:rPr lang="en-GB" dirty="0" smtClean="0"/>
              <a:t>”), </a:t>
            </a:r>
            <a:r>
              <a:rPr lang="en-GB" dirty="0" err="1" smtClean="0"/>
              <a:t>resuing</a:t>
            </a:r>
            <a:r>
              <a:rPr lang="en-GB" dirty="0" smtClean="0"/>
              <a:t>, and changing exam papers</a:t>
            </a:r>
          </a:p>
          <a:p>
            <a:r>
              <a:rPr lang="en-GB" dirty="0" smtClean="0"/>
              <a:t>Incorrect attendance information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708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err="1" smtClean="0"/>
              <a:t>Yasa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mevzuatlarda</a:t>
            </a:r>
            <a:r>
              <a:rPr lang="en-GB" dirty="0" smtClean="0"/>
              <a:t> </a:t>
            </a:r>
            <a:r>
              <a:rPr lang="en-GB" dirty="0" err="1" smtClean="0"/>
              <a:t>kopya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YÜKSEKÖĞRETİM KURUMLARI ÖĞRENCİ DİSİPLİN </a:t>
            </a:r>
            <a:r>
              <a:rPr lang="en-GB" dirty="0" smtClean="0"/>
              <a:t>YÖNETMELİĞİ</a:t>
            </a:r>
          </a:p>
          <a:p>
            <a:r>
              <a:rPr lang="en-GB" dirty="0" smtClean="0"/>
              <a:t>MADDE </a:t>
            </a:r>
            <a:r>
              <a:rPr lang="en-GB" dirty="0"/>
              <a:t>5 – (1) </a:t>
            </a:r>
            <a:r>
              <a:rPr lang="en-GB" dirty="0" err="1"/>
              <a:t>Kınama</a:t>
            </a:r>
            <a:r>
              <a:rPr lang="en-GB" dirty="0"/>
              <a:t> </a:t>
            </a:r>
            <a:r>
              <a:rPr lang="en-GB" dirty="0" err="1"/>
              <a:t>cezasını</a:t>
            </a:r>
            <a:r>
              <a:rPr lang="en-GB" dirty="0"/>
              <a:t> </a:t>
            </a:r>
            <a:r>
              <a:rPr lang="en-GB" dirty="0" err="1"/>
              <a:t>gerektiren</a:t>
            </a:r>
            <a:r>
              <a:rPr lang="en-GB" dirty="0"/>
              <a:t> </a:t>
            </a:r>
            <a:r>
              <a:rPr lang="en-GB" dirty="0" err="1"/>
              <a:t>eylemler</a:t>
            </a:r>
            <a:r>
              <a:rPr lang="en-GB" dirty="0"/>
              <a:t> </a:t>
            </a:r>
            <a:r>
              <a:rPr lang="en-GB" dirty="0" err="1"/>
              <a:t>şunlardır</a:t>
            </a:r>
            <a:r>
              <a:rPr lang="en-GB" dirty="0" smtClean="0"/>
              <a:t>;</a:t>
            </a:r>
          </a:p>
          <a:p>
            <a:pPr marL="0" indent="0">
              <a:buNone/>
            </a:pPr>
            <a:r>
              <a:rPr lang="en-GB" dirty="0" smtClean="0"/>
              <a:t>…</a:t>
            </a:r>
          </a:p>
          <a:p>
            <a:pPr marL="0" indent="0">
              <a:buNone/>
            </a:pPr>
            <a:r>
              <a:rPr lang="en-GB" dirty="0"/>
              <a:t>d) </a:t>
            </a:r>
            <a:r>
              <a:rPr lang="en-GB" dirty="0" err="1"/>
              <a:t>Sınavlarda</a:t>
            </a:r>
            <a:r>
              <a:rPr lang="en-GB" dirty="0"/>
              <a:t> </a:t>
            </a:r>
            <a:r>
              <a:rPr lang="en-GB" dirty="0" err="1"/>
              <a:t>kopyaya</a:t>
            </a:r>
            <a:r>
              <a:rPr lang="en-GB" dirty="0"/>
              <a:t> </a:t>
            </a:r>
            <a:r>
              <a:rPr lang="en-GB" dirty="0" err="1"/>
              <a:t>teşebbüs</a:t>
            </a:r>
            <a:r>
              <a:rPr lang="en-GB" dirty="0"/>
              <a:t> </a:t>
            </a:r>
            <a:r>
              <a:rPr lang="en-GB" dirty="0" err="1"/>
              <a:t>etmek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3306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err="1"/>
              <a:t>Yasa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mevzuatlarda</a:t>
            </a:r>
            <a:r>
              <a:rPr lang="en-GB" dirty="0"/>
              <a:t> </a:t>
            </a:r>
            <a:r>
              <a:rPr lang="en-GB" dirty="0" err="1"/>
              <a:t>kopya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YÜKSEKÖĞRETİM KURUMLARI ÖĞRENCİ DİSİPLİN </a:t>
            </a:r>
            <a:r>
              <a:rPr lang="en-GB" dirty="0" smtClean="0"/>
              <a:t>YÖNETMELİĞİ</a:t>
            </a:r>
          </a:p>
          <a:p>
            <a:r>
              <a:rPr lang="en-GB" dirty="0"/>
              <a:t>MADDE 7 – (1) </a:t>
            </a:r>
            <a:r>
              <a:rPr lang="en-GB" dirty="0" err="1"/>
              <a:t>Yükseköğretim</a:t>
            </a:r>
            <a:r>
              <a:rPr lang="en-GB" dirty="0"/>
              <a:t> </a:t>
            </a:r>
            <a:r>
              <a:rPr lang="en-GB" dirty="0" err="1"/>
              <a:t>kurumundan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yarıyıl</a:t>
            </a:r>
            <a:r>
              <a:rPr lang="en-GB" dirty="0"/>
              <a:t> </a:t>
            </a:r>
            <a:r>
              <a:rPr lang="en-GB" dirty="0" err="1"/>
              <a:t>için</a:t>
            </a:r>
            <a:r>
              <a:rPr lang="en-GB" dirty="0"/>
              <a:t> </a:t>
            </a:r>
            <a:r>
              <a:rPr lang="en-GB" dirty="0" err="1"/>
              <a:t>uzaklaştırma</a:t>
            </a:r>
            <a:r>
              <a:rPr lang="en-GB" dirty="0"/>
              <a:t> </a:t>
            </a:r>
            <a:r>
              <a:rPr lang="en-GB" dirty="0" err="1"/>
              <a:t>cezasını</a:t>
            </a:r>
            <a:r>
              <a:rPr lang="en-GB" dirty="0"/>
              <a:t> </a:t>
            </a:r>
            <a:r>
              <a:rPr lang="en-GB" dirty="0" err="1"/>
              <a:t>gerektiren</a:t>
            </a:r>
            <a:r>
              <a:rPr lang="en-GB" dirty="0"/>
              <a:t> </a:t>
            </a:r>
            <a:r>
              <a:rPr lang="en-GB" dirty="0" err="1"/>
              <a:t>eylemler</a:t>
            </a:r>
            <a:r>
              <a:rPr lang="en-GB" dirty="0"/>
              <a:t> </a:t>
            </a:r>
            <a:r>
              <a:rPr lang="en-GB" dirty="0" err="1" smtClean="0"/>
              <a:t>şunlardır</a:t>
            </a:r>
            <a:r>
              <a:rPr lang="en-GB" dirty="0" smtClean="0"/>
              <a:t>;</a:t>
            </a:r>
          </a:p>
          <a:p>
            <a:pPr marL="0" indent="0">
              <a:buNone/>
            </a:pPr>
            <a:r>
              <a:rPr lang="en-GB" dirty="0" smtClean="0"/>
              <a:t>…</a:t>
            </a:r>
          </a:p>
          <a:p>
            <a:pPr marL="0" indent="0">
              <a:buNone/>
            </a:pPr>
            <a:r>
              <a:rPr lang="en-GB" dirty="0"/>
              <a:t>e) </a:t>
            </a:r>
            <a:r>
              <a:rPr lang="en-GB" dirty="0" err="1"/>
              <a:t>Sınavlarda</a:t>
            </a:r>
            <a:r>
              <a:rPr lang="en-GB" dirty="0"/>
              <a:t> </a:t>
            </a:r>
            <a:r>
              <a:rPr lang="en-GB" dirty="0" err="1"/>
              <a:t>kopya</a:t>
            </a:r>
            <a:r>
              <a:rPr lang="en-GB" dirty="0"/>
              <a:t> </a:t>
            </a:r>
            <a:r>
              <a:rPr lang="en-GB" dirty="0" err="1"/>
              <a:t>çekmek</a:t>
            </a:r>
            <a:r>
              <a:rPr lang="en-GB" dirty="0"/>
              <a:t> </a:t>
            </a:r>
            <a:r>
              <a:rPr lang="en-GB" dirty="0" err="1"/>
              <a:t>veya</a:t>
            </a:r>
            <a:r>
              <a:rPr lang="en-GB" dirty="0"/>
              <a:t> </a:t>
            </a:r>
            <a:r>
              <a:rPr lang="en-GB" dirty="0" err="1"/>
              <a:t>çektirmek</a:t>
            </a:r>
            <a:r>
              <a:rPr lang="en-GB" dirty="0"/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3113897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318</Words>
  <Application>Microsoft Office PowerPoint</Application>
  <PresentationFormat>Geniş ekran</PresentationFormat>
  <Paragraphs>45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Academic Dishonesty: Cheating in Exams</vt:lpstr>
      <vt:lpstr>PowerPoint Sunusu</vt:lpstr>
      <vt:lpstr>PowerPoint Sunusu</vt:lpstr>
      <vt:lpstr>Cheat(ing) – dictionary definition</vt:lpstr>
      <vt:lpstr>PowerPoint Sunusu</vt:lpstr>
      <vt:lpstr>PowerPoint Sunusu</vt:lpstr>
      <vt:lpstr>Cheating in exams</vt:lpstr>
      <vt:lpstr>Yasa ve mevzuatlarda kopya</vt:lpstr>
      <vt:lpstr>Yasa ve mevzuatlarda kopya</vt:lpstr>
      <vt:lpstr>Yasa ve mevzuatlarda kopya</vt:lpstr>
      <vt:lpstr>TED University Regulations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Dishonesty: Cheating in Exams</dc:title>
  <dc:creator>Altug Yalcintas</dc:creator>
  <cp:lastModifiedBy>Altug Yalcintas</cp:lastModifiedBy>
  <cp:revision>22</cp:revision>
  <dcterms:created xsi:type="dcterms:W3CDTF">2019-07-04T19:57:39Z</dcterms:created>
  <dcterms:modified xsi:type="dcterms:W3CDTF">2020-12-02T10:45:49Z</dcterms:modified>
</cp:coreProperties>
</file>