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069A22-CCF9-CD40-A74F-50C93797E52A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</dgm:pt>
    <dgm:pt modelId="{3F5C54B2-4FC2-8F43-915B-19885BA8C08E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Merkez İşgücü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(Çekirdek İşgücü)</a:t>
          </a:r>
        </a:p>
      </dgm:t>
    </dgm:pt>
    <dgm:pt modelId="{15E0705E-6B5D-9A47-AA29-EAD1E0BAE92A}" type="parTrans" cxnId="{63D0270E-E169-994D-8751-B0EF409FC97E}">
      <dgm:prSet/>
      <dgm:spPr/>
    </dgm:pt>
    <dgm:pt modelId="{A04ED88B-E7AD-0243-96C4-EBB10022A115}" type="sibTrans" cxnId="{63D0270E-E169-994D-8751-B0EF409FC97E}">
      <dgm:prSet/>
      <dgm:spPr/>
    </dgm:pt>
    <dgm:pt modelId="{B7CFF788-A8DA-F440-9408-BAD0466C5B9E}">
      <dgm:prSet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Çevre İşgücü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tr-TR" altLang="tr-TR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2D9804D4-DE2C-CA45-BE56-C3E8A28DC79E}" type="parTrans" cxnId="{5625DD69-FF9E-B142-A608-BFDDE3730ABF}">
      <dgm:prSet/>
      <dgm:spPr/>
    </dgm:pt>
    <dgm:pt modelId="{CAF52C59-267E-D049-B8E5-C113B3DE16F6}" type="sibTrans" cxnId="{5625DD69-FF9E-B142-A608-BFDDE3730ABF}">
      <dgm:prSet/>
      <dgm:spPr/>
    </dgm:pt>
    <dgm:pt modelId="{96F274AA-F72A-F54F-8A15-C6AB3DD576DC}" type="pres">
      <dgm:prSet presAssocID="{E4069A22-CCF9-CD40-A74F-50C93797E52A}" presName="composite" presStyleCnt="0">
        <dgm:presLayoutVars>
          <dgm:chMax val="5"/>
          <dgm:dir/>
          <dgm:resizeHandles val="exact"/>
        </dgm:presLayoutVars>
      </dgm:prSet>
      <dgm:spPr/>
    </dgm:pt>
    <dgm:pt modelId="{AE3277A1-0A75-B94F-B526-AF2127164006}" type="pres">
      <dgm:prSet presAssocID="{3F5C54B2-4FC2-8F43-915B-19885BA8C08E}" presName="circle1" presStyleLbl="lnNode1" presStyleIdx="0" presStyleCnt="2"/>
      <dgm:spPr/>
    </dgm:pt>
    <dgm:pt modelId="{EEF41CF9-317D-FB45-8BB6-928068814CF6}" type="pres">
      <dgm:prSet presAssocID="{3F5C54B2-4FC2-8F43-915B-19885BA8C08E}" presName="text1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1F4E55-1D84-924A-88DC-B9BD70E305D8}" type="pres">
      <dgm:prSet presAssocID="{3F5C54B2-4FC2-8F43-915B-19885BA8C08E}" presName="line1" presStyleLbl="callout" presStyleIdx="0" presStyleCnt="4"/>
      <dgm:spPr/>
    </dgm:pt>
    <dgm:pt modelId="{9C628528-1FE9-0D48-8645-2791D8858D06}" type="pres">
      <dgm:prSet presAssocID="{3F5C54B2-4FC2-8F43-915B-19885BA8C08E}" presName="d1" presStyleLbl="callout" presStyleIdx="1" presStyleCnt="4"/>
      <dgm:spPr/>
    </dgm:pt>
    <dgm:pt modelId="{A7E246FF-4BAD-D84E-A1D7-94BD80A8334D}" type="pres">
      <dgm:prSet presAssocID="{B7CFF788-A8DA-F440-9408-BAD0466C5B9E}" presName="circle2" presStyleLbl="lnNode1" presStyleIdx="1" presStyleCnt="2"/>
      <dgm:spPr/>
    </dgm:pt>
    <dgm:pt modelId="{8039B3F3-7FD3-7B44-9EDB-C1872FFC9787}" type="pres">
      <dgm:prSet presAssocID="{B7CFF788-A8DA-F440-9408-BAD0466C5B9E}" presName="text2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E2EB41-E946-C546-884C-1C32AAA1EB76}" type="pres">
      <dgm:prSet presAssocID="{B7CFF788-A8DA-F440-9408-BAD0466C5B9E}" presName="line2" presStyleLbl="callout" presStyleIdx="2" presStyleCnt="4"/>
      <dgm:spPr/>
    </dgm:pt>
    <dgm:pt modelId="{AF8270E6-83DB-1D4C-9B68-EA95824C3DD1}" type="pres">
      <dgm:prSet presAssocID="{B7CFF788-A8DA-F440-9408-BAD0466C5B9E}" presName="d2" presStyleLbl="callout" presStyleIdx="3" presStyleCnt="4"/>
      <dgm:spPr/>
    </dgm:pt>
  </dgm:ptLst>
  <dgm:cxnLst>
    <dgm:cxn modelId="{63D0270E-E169-994D-8751-B0EF409FC97E}" srcId="{E4069A22-CCF9-CD40-A74F-50C93797E52A}" destId="{3F5C54B2-4FC2-8F43-915B-19885BA8C08E}" srcOrd="0" destOrd="0" parTransId="{15E0705E-6B5D-9A47-AA29-EAD1E0BAE92A}" sibTransId="{A04ED88B-E7AD-0243-96C4-EBB10022A115}"/>
    <dgm:cxn modelId="{E9861727-085B-409F-B2EF-A01E78067046}" type="presOf" srcId="{3F5C54B2-4FC2-8F43-915B-19885BA8C08E}" destId="{EEF41CF9-317D-FB45-8BB6-928068814CF6}" srcOrd="0" destOrd="0" presId="urn:microsoft.com/office/officeart/2005/8/layout/target1"/>
    <dgm:cxn modelId="{612840B5-7F62-4977-9CD0-A0A053329082}" type="presOf" srcId="{E4069A22-CCF9-CD40-A74F-50C93797E52A}" destId="{96F274AA-F72A-F54F-8A15-C6AB3DD576DC}" srcOrd="0" destOrd="0" presId="urn:microsoft.com/office/officeart/2005/8/layout/target1"/>
    <dgm:cxn modelId="{5625DD69-FF9E-B142-A608-BFDDE3730ABF}" srcId="{E4069A22-CCF9-CD40-A74F-50C93797E52A}" destId="{B7CFF788-A8DA-F440-9408-BAD0466C5B9E}" srcOrd="1" destOrd="0" parTransId="{2D9804D4-DE2C-CA45-BE56-C3E8A28DC79E}" sibTransId="{CAF52C59-267E-D049-B8E5-C113B3DE16F6}"/>
    <dgm:cxn modelId="{BCFA7AC2-EC3D-4AB9-82AE-3C0CAC78C402}" type="presOf" srcId="{B7CFF788-A8DA-F440-9408-BAD0466C5B9E}" destId="{8039B3F3-7FD3-7B44-9EDB-C1872FFC9787}" srcOrd="0" destOrd="0" presId="urn:microsoft.com/office/officeart/2005/8/layout/target1"/>
    <dgm:cxn modelId="{770E1FE0-90A1-49BB-9418-5574350CCBC0}" type="presParOf" srcId="{96F274AA-F72A-F54F-8A15-C6AB3DD576DC}" destId="{AE3277A1-0A75-B94F-B526-AF2127164006}" srcOrd="0" destOrd="0" presId="urn:microsoft.com/office/officeart/2005/8/layout/target1"/>
    <dgm:cxn modelId="{94FB2018-E3B3-43F9-A812-FE522A7DA863}" type="presParOf" srcId="{96F274AA-F72A-F54F-8A15-C6AB3DD576DC}" destId="{EEF41CF9-317D-FB45-8BB6-928068814CF6}" srcOrd="1" destOrd="0" presId="urn:microsoft.com/office/officeart/2005/8/layout/target1"/>
    <dgm:cxn modelId="{1BCB1D10-D3BD-4669-A7AB-107EF7B4F7BC}" type="presParOf" srcId="{96F274AA-F72A-F54F-8A15-C6AB3DD576DC}" destId="{5F1F4E55-1D84-924A-88DC-B9BD70E305D8}" srcOrd="2" destOrd="0" presId="urn:microsoft.com/office/officeart/2005/8/layout/target1"/>
    <dgm:cxn modelId="{48126D86-D72B-4C45-8FC1-EA8D33E358B9}" type="presParOf" srcId="{96F274AA-F72A-F54F-8A15-C6AB3DD576DC}" destId="{9C628528-1FE9-0D48-8645-2791D8858D06}" srcOrd="3" destOrd="0" presId="urn:microsoft.com/office/officeart/2005/8/layout/target1"/>
    <dgm:cxn modelId="{E57E67F6-5A37-4B55-8E65-CEB27580B63C}" type="presParOf" srcId="{96F274AA-F72A-F54F-8A15-C6AB3DD576DC}" destId="{A7E246FF-4BAD-D84E-A1D7-94BD80A8334D}" srcOrd="4" destOrd="0" presId="urn:microsoft.com/office/officeart/2005/8/layout/target1"/>
    <dgm:cxn modelId="{B05D9DB3-B1DC-497B-9226-DE2643DBB1A1}" type="presParOf" srcId="{96F274AA-F72A-F54F-8A15-C6AB3DD576DC}" destId="{8039B3F3-7FD3-7B44-9EDB-C1872FFC9787}" srcOrd="5" destOrd="0" presId="urn:microsoft.com/office/officeart/2005/8/layout/target1"/>
    <dgm:cxn modelId="{1752A880-A95B-4E4D-B760-545CE252AF5A}" type="presParOf" srcId="{96F274AA-F72A-F54F-8A15-C6AB3DD576DC}" destId="{B2E2EB41-E946-C546-884C-1C32AAA1EB76}" srcOrd="6" destOrd="0" presId="urn:microsoft.com/office/officeart/2005/8/layout/target1"/>
    <dgm:cxn modelId="{3988CBF0-5EF4-4246-AD18-8CC0E0EC541D}" type="presParOf" srcId="{96F274AA-F72A-F54F-8A15-C6AB3DD576DC}" destId="{AF8270E6-83DB-1D4C-9B68-EA95824C3DD1}" srcOrd="7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E246FF-4BAD-D84E-A1D7-94BD80A8334D}">
      <dsp:nvSpPr>
        <dsp:cNvPr id="0" name=""/>
        <dsp:cNvSpPr/>
      </dsp:nvSpPr>
      <dsp:spPr>
        <a:xfrm>
          <a:off x="0" y="1353819"/>
          <a:ext cx="3872865" cy="3872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277A1-0A75-B94F-B526-AF2127164006}">
      <dsp:nvSpPr>
        <dsp:cNvPr id="0" name=""/>
        <dsp:cNvSpPr/>
      </dsp:nvSpPr>
      <dsp:spPr>
        <a:xfrm>
          <a:off x="1290955" y="2644775"/>
          <a:ext cx="1290954" cy="12909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41CF9-317D-FB45-8BB6-928068814CF6}">
      <dsp:nvSpPr>
        <dsp:cNvPr id="0" name=""/>
        <dsp:cNvSpPr/>
      </dsp:nvSpPr>
      <dsp:spPr>
        <a:xfrm>
          <a:off x="4518342" y="62864"/>
          <a:ext cx="1936432" cy="1613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sz="2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Merkez İşgücü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sz="2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(Çekirdek İşgücü)</a:t>
          </a:r>
        </a:p>
      </dsp:txBody>
      <dsp:txXfrm>
        <a:off x="4518342" y="62864"/>
        <a:ext cx="1936432" cy="1613693"/>
      </dsp:txXfrm>
    </dsp:sp>
    <dsp:sp modelId="{5F1F4E55-1D84-924A-88DC-B9BD70E305D8}">
      <dsp:nvSpPr>
        <dsp:cNvPr id="0" name=""/>
        <dsp:cNvSpPr/>
      </dsp:nvSpPr>
      <dsp:spPr>
        <a:xfrm>
          <a:off x="4034234" y="869711"/>
          <a:ext cx="484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28528-1FE9-0D48-8645-2791D8858D06}">
      <dsp:nvSpPr>
        <dsp:cNvPr id="0" name=""/>
        <dsp:cNvSpPr/>
      </dsp:nvSpPr>
      <dsp:spPr>
        <a:xfrm rot="5400000">
          <a:off x="1773610" y="1031242"/>
          <a:ext cx="2421831" cy="209618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39B3F3-7FD3-7B44-9EDB-C1872FFC9787}">
      <dsp:nvSpPr>
        <dsp:cNvPr id="0" name=""/>
        <dsp:cNvSpPr/>
      </dsp:nvSpPr>
      <dsp:spPr>
        <a:xfrm>
          <a:off x="4518342" y="1676558"/>
          <a:ext cx="1936432" cy="1613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r-TR" altLang="tr-TR" sz="26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Çevre İşgücü</a:t>
          </a:r>
        </a:p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tr-TR" altLang="tr-TR" sz="26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518342" y="1676558"/>
        <a:ext cx="1936432" cy="1613693"/>
      </dsp:txXfrm>
    </dsp:sp>
    <dsp:sp modelId="{B2E2EB41-E946-C546-884C-1C32AAA1EB76}">
      <dsp:nvSpPr>
        <dsp:cNvPr id="0" name=""/>
        <dsp:cNvSpPr/>
      </dsp:nvSpPr>
      <dsp:spPr>
        <a:xfrm>
          <a:off x="4034234" y="2483405"/>
          <a:ext cx="48410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8270E6-83DB-1D4C-9B68-EA95824C3DD1}">
      <dsp:nvSpPr>
        <dsp:cNvPr id="0" name=""/>
        <dsp:cNvSpPr/>
      </dsp:nvSpPr>
      <dsp:spPr>
        <a:xfrm rot="5400000">
          <a:off x="2599208" y="2747599"/>
          <a:ext cx="1695282" cy="117154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09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82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6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26B57-B212-4D4E-94EB-6F09A2442BD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59128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1FA5544-5903-4E91-B82C-2DEC139BEA5E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15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10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07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74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107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91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75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976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38B58-9B68-446D-A98A-F2BD4274491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8A42-75F7-47B0-969A-38498989AD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841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DE67593E-D1AE-8440-98E3-4D820A3A9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6E051B8-7544-2145-83FF-730BA8DFB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XII. Türkiye’de Sosyal Politika</a:t>
            </a:r>
          </a:p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(1980 sonrası)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2835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Esnek Çalışma Modeli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 </a:t>
            </a:r>
          </a:p>
        </p:txBody>
      </p:sp>
      <p:sp>
        <p:nvSpPr>
          <p:cNvPr id="285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383338" y="2420939"/>
            <a:ext cx="3827462" cy="3705225"/>
          </a:xfrm>
        </p:spPr>
        <p:txBody>
          <a:bodyPr/>
          <a:lstStyle/>
          <a:p>
            <a:pPr eaLnBrk="1" hangingPunct="1"/>
            <a:r>
              <a:rPr lang="tr-TR"/>
              <a:t>Çalışma saatleri belli</a:t>
            </a:r>
          </a:p>
          <a:p>
            <a:pPr eaLnBrk="1" hangingPunct="1"/>
            <a:r>
              <a:rPr lang="tr-TR"/>
              <a:t>Kadrolu</a:t>
            </a:r>
          </a:p>
          <a:p>
            <a:pPr eaLnBrk="1" hangingPunct="1"/>
            <a:r>
              <a:rPr lang="tr-TR"/>
              <a:t>Görece iyi ücretler alan</a:t>
            </a:r>
          </a:p>
          <a:p>
            <a:pPr eaLnBrk="1" hangingPunct="1"/>
            <a:r>
              <a:rPr lang="tr-TR"/>
              <a:t>Sigortalı</a:t>
            </a:r>
          </a:p>
        </p:txBody>
      </p:sp>
      <p:sp>
        <p:nvSpPr>
          <p:cNvPr id="285701" name="Oval 5"/>
          <p:cNvSpPr>
            <a:spLocks noChangeArrowheads="1"/>
          </p:cNvSpPr>
          <p:nvPr/>
        </p:nvSpPr>
        <p:spPr bwMode="auto">
          <a:xfrm>
            <a:off x="2855914" y="3141664"/>
            <a:ext cx="2808287" cy="1800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Merkez İşgücü</a:t>
            </a:r>
          </a:p>
          <a:p>
            <a:pPr algn="ctr"/>
            <a:r>
              <a:rPr lang="tr-TR"/>
              <a:t>(Çekirdek İşgücü)</a:t>
            </a:r>
          </a:p>
        </p:txBody>
      </p:sp>
    </p:spTree>
    <p:extLst>
      <p:ext uri="{BB962C8B-B14F-4D97-AF65-F5344CB8AC3E}">
        <p14:creationId xmlns:p14="http://schemas.microsoft.com/office/powerpoint/2010/main" val="162692563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Esnek Çalışma Modeli</a:t>
            </a:r>
          </a:p>
        </p:txBody>
      </p:sp>
      <p:sp>
        <p:nvSpPr>
          <p:cNvPr id="1033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844676"/>
            <a:ext cx="3103563" cy="4454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600"/>
              <a:t>	</a:t>
            </a:r>
          </a:p>
          <a:p>
            <a:pPr eaLnBrk="1" hangingPunct="1">
              <a:buFontTx/>
              <a:buNone/>
            </a:pPr>
            <a:r>
              <a:rPr lang="tr-TR" sz="1600"/>
              <a:t>	</a:t>
            </a:r>
            <a:r>
              <a:rPr lang="tr-TR" sz="1600" u="sng"/>
              <a:t>Çevre İşgücü</a:t>
            </a:r>
          </a:p>
          <a:p>
            <a:pPr eaLnBrk="1" hangingPunct="1">
              <a:buFontTx/>
              <a:buNone/>
            </a:pPr>
            <a:r>
              <a:rPr lang="tr-TR" sz="1600"/>
              <a:t>	Taşeron</a:t>
            </a:r>
          </a:p>
          <a:p>
            <a:pPr eaLnBrk="1" hangingPunct="1">
              <a:buFontTx/>
              <a:buNone/>
            </a:pPr>
            <a:r>
              <a:rPr lang="tr-TR" sz="1600"/>
              <a:t>	Sözleşmeli</a:t>
            </a:r>
          </a:p>
          <a:p>
            <a:pPr eaLnBrk="1" hangingPunct="1">
              <a:buFontTx/>
              <a:buNone/>
            </a:pPr>
            <a:r>
              <a:rPr lang="tr-TR" sz="1600"/>
              <a:t>	Norm Kadro</a:t>
            </a:r>
          </a:p>
          <a:p>
            <a:pPr eaLnBrk="1" hangingPunct="1">
              <a:buFontTx/>
              <a:buNone/>
            </a:pPr>
            <a:r>
              <a:rPr lang="tr-TR" sz="1600"/>
              <a:t>	Stajyer</a:t>
            </a:r>
          </a:p>
          <a:p>
            <a:pPr eaLnBrk="1" hangingPunct="1">
              <a:buFontTx/>
              <a:buNone/>
            </a:pPr>
            <a:r>
              <a:rPr lang="tr-TR" sz="1600"/>
              <a:t>	Evde çalışma</a:t>
            </a:r>
          </a:p>
          <a:p>
            <a:pPr eaLnBrk="1" hangingPunct="1">
              <a:buFontTx/>
              <a:buNone/>
            </a:pPr>
            <a:r>
              <a:rPr lang="tr-TR" sz="1600"/>
              <a:t>	Tele çalışma (home office)</a:t>
            </a:r>
          </a:p>
          <a:p>
            <a:pPr eaLnBrk="1" hangingPunct="1">
              <a:buFontTx/>
              <a:buNone/>
            </a:pPr>
            <a:r>
              <a:rPr lang="tr-TR" sz="1600"/>
              <a:t>	Free lance (bağımsız çalışma)</a:t>
            </a:r>
          </a:p>
        </p:txBody>
      </p:sp>
      <p:graphicFrame>
        <p:nvGraphicFramePr>
          <p:cNvPr id="2" name="Diyagram 1">
            <a:extLst>
              <a:ext uri="{FF2B5EF4-FFF2-40B4-BE49-F238E27FC236}">
                <a16:creationId xmlns:a16="http://schemas.microsoft.com/office/drawing/2014/main" xmlns="" id="{101631A2-696D-444D-81AE-960F01417815}"/>
              </a:ext>
            </a:extLst>
          </p:cNvPr>
          <p:cNvGraphicFramePr/>
          <p:nvPr/>
        </p:nvGraphicFramePr>
        <p:xfrm>
          <a:off x="3756026" y="836613"/>
          <a:ext cx="6454775" cy="5289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34" name="Text Box 3"/>
          <p:cNvSpPr txBox="1">
            <a:spLocks noChangeArrowheads="1"/>
          </p:cNvSpPr>
          <p:nvPr/>
        </p:nvSpPr>
        <p:spPr bwMode="auto">
          <a:xfrm>
            <a:off x="5808664" y="3284538"/>
            <a:ext cx="18002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Çevre İşgücü</a:t>
            </a:r>
          </a:p>
          <a:p>
            <a:pPr>
              <a:spcBef>
                <a:spcPct val="50000"/>
              </a:spcBef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43217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2012 Sendikalar ve Toplu Sözleşme Kanunu</a:t>
            </a:r>
          </a:p>
        </p:txBody>
      </p:sp>
    </p:spTree>
    <p:extLst>
      <p:ext uri="{BB962C8B-B14F-4D97-AF65-F5344CB8AC3E}">
        <p14:creationId xmlns:p14="http://schemas.microsoft.com/office/powerpoint/2010/main" val="668148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 Yasa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Olumluluklar</a:t>
            </a:r>
          </a:p>
          <a:p>
            <a:r>
              <a:rPr lang="tr-TR" dirty="0"/>
              <a:t>Sendika üyeliği 15 yaşına çekildi.</a:t>
            </a:r>
          </a:p>
          <a:p>
            <a:r>
              <a:rPr lang="tr-TR" dirty="0"/>
              <a:t>İşkolu barajı %3’e çekildi</a:t>
            </a:r>
          </a:p>
          <a:p>
            <a:r>
              <a:rPr lang="tr-TR" dirty="0"/>
              <a:t>Sendika kurma faaliyetleri basitleştirildi</a:t>
            </a:r>
          </a:p>
          <a:p>
            <a:r>
              <a:rPr lang="tr-TR" dirty="0"/>
              <a:t>Noter koşulu kaldırıldı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8128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 Yasa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Olumsuzluklar</a:t>
            </a:r>
          </a:p>
          <a:p>
            <a:r>
              <a:rPr lang="tr-TR" dirty="0"/>
              <a:t>İşkolu sendikacılığı</a:t>
            </a:r>
          </a:p>
          <a:p>
            <a:r>
              <a:rPr lang="tr-TR" dirty="0"/>
              <a:t>Sendika üyeliği e-devlet kapısı</a:t>
            </a:r>
          </a:p>
          <a:p>
            <a:r>
              <a:rPr lang="tr-TR" dirty="0"/>
              <a:t>Baraj korunuyor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924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2008   </a:t>
            </a:r>
          </a:p>
          <a:p>
            <a:pPr>
              <a:buNone/>
            </a:pPr>
            <a:r>
              <a:rPr lang="tr-TR" dirty="0"/>
              <a:t>    SSGSS (Sosyal Sigortalar ve Genel Sağlık Sigortası)</a:t>
            </a:r>
          </a:p>
        </p:txBody>
      </p:sp>
    </p:spTree>
    <p:extLst>
      <p:ext uri="{BB962C8B-B14F-4D97-AF65-F5344CB8AC3E}">
        <p14:creationId xmlns:p14="http://schemas.microsoft.com/office/powerpoint/2010/main" val="196064103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2004 Sosyal Yardımlaşma Genel Müdürlüğü</a:t>
            </a:r>
          </a:p>
        </p:txBody>
      </p:sp>
    </p:spTree>
    <p:extLst>
      <p:ext uri="{BB962C8B-B14F-4D97-AF65-F5344CB8AC3E}">
        <p14:creationId xmlns:p14="http://schemas.microsoft.com/office/powerpoint/2010/main" val="3740806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1986 Sosyal Yardımlaşma ve Dayanışmayı Teşvik Fonu’nun kuruluşu</a:t>
            </a:r>
          </a:p>
          <a:p>
            <a:r>
              <a:rPr lang="tr-TR" dirty="0"/>
              <a:t>1992’de Yeşil Kart uygulamasının başlaması</a:t>
            </a:r>
          </a:p>
          <a:p>
            <a:r>
              <a:rPr lang="tr-TR" dirty="0"/>
              <a:t>2004 Sosyal Yardımlaşma ve Dayanışma Genel Müdürlüğü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27252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2011 Aile ve Sosyal Politikalar Bakanlığı</a:t>
            </a:r>
          </a:p>
        </p:txBody>
      </p:sp>
    </p:spTree>
    <p:extLst>
      <p:ext uri="{BB962C8B-B14F-4D97-AF65-F5344CB8AC3E}">
        <p14:creationId xmlns:p14="http://schemas.microsoft.com/office/powerpoint/2010/main" val="36896651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AKP’nin Sosyal Politikası</a:t>
            </a:r>
          </a:p>
          <a:p>
            <a:pPr algn="ctr">
              <a:buNone/>
            </a:pP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6453190" y="2143116"/>
            <a:ext cx="2571768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rot="5400000">
            <a:off x="5060149" y="3178967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3059885" y="2464587"/>
            <a:ext cx="1714512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Dikdörtgen"/>
          <p:cNvSpPr/>
          <p:nvPr/>
        </p:nvSpPr>
        <p:spPr>
          <a:xfrm>
            <a:off x="2381224" y="4143380"/>
            <a:ext cx="171451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Neoliberalizm</a:t>
            </a:r>
            <a:endParaRPr lang="tr-TR" dirty="0"/>
          </a:p>
        </p:txBody>
      </p:sp>
      <p:sp>
        <p:nvSpPr>
          <p:cNvPr id="11" name="10 Dikdörtgen"/>
          <p:cNvSpPr/>
          <p:nvPr/>
        </p:nvSpPr>
        <p:spPr>
          <a:xfrm>
            <a:off x="5738810" y="4357694"/>
            <a:ext cx="185738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İslam</a:t>
            </a:r>
          </a:p>
        </p:txBody>
      </p:sp>
      <p:sp>
        <p:nvSpPr>
          <p:cNvPr id="12" name="11 Dikdörtgen"/>
          <p:cNvSpPr/>
          <p:nvPr/>
        </p:nvSpPr>
        <p:spPr>
          <a:xfrm>
            <a:off x="8310578" y="3643314"/>
            <a:ext cx="214314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Muhafazakarlık</a:t>
            </a:r>
          </a:p>
        </p:txBody>
      </p:sp>
    </p:spTree>
    <p:extLst>
      <p:ext uri="{BB962C8B-B14F-4D97-AF65-F5344CB8AC3E}">
        <p14:creationId xmlns:p14="http://schemas.microsoft.com/office/powerpoint/2010/main" val="2476253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1980 sonrası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Küreselleşme-</a:t>
            </a:r>
            <a:r>
              <a:rPr lang="tr-TR" dirty="0" err="1"/>
              <a:t>Neoliberalizm</a:t>
            </a:r>
            <a:endParaRPr lang="tr-TR" dirty="0"/>
          </a:p>
          <a:p>
            <a:r>
              <a:rPr lang="tr-TR" dirty="0"/>
              <a:t>İhracata Dönük Sanayileşme</a:t>
            </a:r>
          </a:p>
        </p:txBody>
      </p:sp>
    </p:spTree>
    <p:extLst>
      <p:ext uri="{BB962C8B-B14F-4D97-AF65-F5344CB8AC3E}">
        <p14:creationId xmlns:p14="http://schemas.microsoft.com/office/powerpoint/2010/main" val="8737710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</a:t>
            </a:r>
            <a:r>
              <a:rPr lang="tr-TR" dirty="0" err="1"/>
              <a:t>Neoliberalizm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Küresel örgütlerin politika önerileri doğrultusunda hazırlanıyor.</a:t>
            </a:r>
          </a:p>
        </p:txBody>
      </p:sp>
    </p:spTree>
    <p:extLst>
      <p:ext uri="{BB962C8B-B14F-4D97-AF65-F5344CB8AC3E}">
        <p14:creationId xmlns:p14="http://schemas.microsoft.com/office/powerpoint/2010/main" val="4181773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</a:t>
            </a:r>
            <a:r>
              <a:rPr lang="tr-TR" dirty="0" err="1"/>
              <a:t>Neoliberalizm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AB Sosyal Politikası?</a:t>
            </a:r>
          </a:p>
          <a:p>
            <a:r>
              <a:rPr lang="tr-TR" dirty="0"/>
              <a:t>Avrupa Sosyal Politikası?</a:t>
            </a:r>
          </a:p>
        </p:txBody>
      </p:sp>
    </p:spTree>
    <p:extLst>
      <p:ext uri="{BB962C8B-B14F-4D97-AF65-F5344CB8AC3E}">
        <p14:creationId xmlns:p14="http://schemas.microsoft.com/office/powerpoint/2010/main" val="2393900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</a:t>
            </a:r>
            <a:r>
              <a:rPr lang="tr-TR" dirty="0" err="1"/>
              <a:t>Neoliberalizm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2. Reformlar</a:t>
            </a:r>
          </a:p>
        </p:txBody>
      </p:sp>
    </p:spTree>
    <p:extLst>
      <p:ext uri="{BB962C8B-B14F-4D97-AF65-F5344CB8AC3E}">
        <p14:creationId xmlns:p14="http://schemas.microsoft.com/office/powerpoint/2010/main" val="3104387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</a:t>
            </a:r>
            <a:r>
              <a:rPr lang="tr-TR" dirty="0" err="1"/>
              <a:t>Neoliberalizm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3. Devletten piyasaya</a:t>
            </a:r>
          </a:p>
        </p:txBody>
      </p:sp>
    </p:spTree>
    <p:extLst>
      <p:ext uri="{BB962C8B-B14F-4D97-AF65-F5344CB8AC3E}">
        <p14:creationId xmlns:p14="http://schemas.microsoft.com/office/powerpoint/2010/main" val="1862941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</a:t>
            </a:r>
            <a:r>
              <a:rPr lang="tr-TR" dirty="0" err="1"/>
              <a:t>Neoliberalizm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4. Toplumdan bireye</a:t>
            </a:r>
          </a:p>
        </p:txBody>
      </p:sp>
    </p:spTree>
    <p:extLst>
      <p:ext uri="{BB962C8B-B14F-4D97-AF65-F5344CB8AC3E}">
        <p14:creationId xmlns:p14="http://schemas.microsoft.com/office/powerpoint/2010/main" val="3241947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İslam ve Muhafazakarlık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Aile </a:t>
            </a:r>
          </a:p>
        </p:txBody>
      </p:sp>
    </p:spTree>
    <p:extLst>
      <p:ext uri="{BB962C8B-B14F-4D97-AF65-F5344CB8AC3E}">
        <p14:creationId xmlns:p14="http://schemas.microsoft.com/office/powerpoint/2010/main" val="5436320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İslam ve Muhafazakarlık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Kadın</a:t>
            </a:r>
          </a:p>
        </p:txBody>
      </p:sp>
    </p:spTree>
    <p:extLst>
      <p:ext uri="{BB962C8B-B14F-4D97-AF65-F5344CB8AC3E}">
        <p14:creationId xmlns:p14="http://schemas.microsoft.com/office/powerpoint/2010/main" val="1771897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İslam ve Muhafazakarlık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Geleneksel cemaat türü dayanışma ağları</a:t>
            </a:r>
          </a:p>
        </p:txBody>
      </p:sp>
    </p:spTree>
    <p:extLst>
      <p:ext uri="{BB962C8B-B14F-4D97-AF65-F5344CB8AC3E}">
        <p14:creationId xmlns:p14="http://schemas.microsoft.com/office/powerpoint/2010/main" val="4063898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İslam ve Muhafazakarlık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Kimse Yok mu?</a:t>
            </a:r>
          </a:p>
          <a:p>
            <a:r>
              <a:rPr lang="tr-TR" dirty="0" err="1"/>
              <a:t>Cansuyu</a:t>
            </a:r>
            <a:endParaRPr lang="tr-TR" dirty="0"/>
          </a:p>
          <a:p>
            <a:r>
              <a:rPr lang="tr-TR" dirty="0" err="1"/>
              <a:t>Yardımeli</a:t>
            </a:r>
            <a:endParaRPr lang="tr-TR" dirty="0"/>
          </a:p>
          <a:p>
            <a:r>
              <a:rPr lang="tr-TR" dirty="0"/>
              <a:t>Deniz Feneri</a:t>
            </a:r>
          </a:p>
        </p:txBody>
      </p:sp>
    </p:spTree>
    <p:extLst>
      <p:ext uri="{BB962C8B-B14F-4D97-AF65-F5344CB8AC3E}">
        <p14:creationId xmlns:p14="http://schemas.microsoft.com/office/powerpoint/2010/main" val="915606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AKP’nin Sosyal Politikası: İslam ve Muhafazakarlık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Hayırseverlik</a:t>
            </a:r>
          </a:p>
          <a:p>
            <a:pPr algn="ctr">
              <a:buNone/>
            </a:pP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6453190" y="2143116"/>
            <a:ext cx="2571768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rot="5400000">
            <a:off x="5060149" y="3178967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rot="5400000">
            <a:off x="3059885" y="2464587"/>
            <a:ext cx="1714512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Dikdörtgen"/>
          <p:cNvSpPr/>
          <p:nvPr/>
        </p:nvSpPr>
        <p:spPr>
          <a:xfrm>
            <a:off x="2381224" y="4143380"/>
            <a:ext cx="1714512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Geleneksel Hayırseverlik</a:t>
            </a:r>
          </a:p>
        </p:txBody>
      </p:sp>
      <p:sp>
        <p:nvSpPr>
          <p:cNvPr id="11" name="10 Dikdörtgen"/>
          <p:cNvSpPr/>
          <p:nvPr/>
        </p:nvSpPr>
        <p:spPr>
          <a:xfrm>
            <a:off x="5738810" y="4357694"/>
            <a:ext cx="185738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Paternal</a:t>
            </a:r>
            <a:r>
              <a:rPr lang="tr-TR" dirty="0"/>
              <a:t> Hayırseverlik</a:t>
            </a:r>
          </a:p>
        </p:txBody>
      </p:sp>
      <p:sp>
        <p:nvSpPr>
          <p:cNvPr id="12" name="11 Dikdörtgen"/>
          <p:cNvSpPr/>
          <p:nvPr/>
        </p:nvSpPr>
        <p:spPr>
          <a:xfrm>
            <a:off x="8310578" y="3643314"/>
            <a:ext cx="2143140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Neoliberal</a:t>
            </a:r>
            <a:r>
              <a:rPr lang="tr-TR" dirty="0"/>
              <a:t> Hayırseverlik</a:t>
            </a:r>
          </a:p>
        </p:txBody>
      </p:sp>
    </p:spTree>
    <p:extLst>
      <p:ext uri="{BB962C8B-B14F-4D97-AF65-F5344CB8AC3E}">
        <p14:creationId xmlns:p14="http://schemas.microsoft.com/office/powerpoint/2010/main" val="313539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İhracata Dönük Sanayileşme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İthalat serbest</a:t>
            </a:r>
          </a:p>
          <a:p>
            <a:r>
              <a:rPr lang="tr-TR"/>
              <a:t>İhracatı artırma</a:t>
            </a:r>
          </a:p>
          <a:p>
            <a:r>
              <a:rPr lang="tr-TR"/>
              <a:t>Dışa açık büyüme</a:t>
            </a:r>
          </a:p>
        </p:txBody>
      </p:sp>
    </p:spTree>
    <p:extLst>
      <p:ext uri="{BB962C8B-B14F-4D97-AF65-F5344CB8AC3E}">
        <p14:creationId xmlns:p14="http://schemas.microsoft.com/office/powerpoint/2010/main" val="34498410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Yardımlar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Sosyal yardımlar, “sosyal güvence sisteminin açıklarını kapatıcı bir tedbirler bütünü olarak değerlendirilebilir” ve “mevcut sosyal güvenlik kurumları dışında kalan ve muhtaç durumda olan kişilere yapılan yardımlardır</a:t>
            </a:r>
          </a:p>
        </p:txBody>
      </p:sp>
    </p:spTree>
    <p:extLst>
      <p:ext uri="{BB962C8B-B14F-4D97-AF65-F5344CB8AC3E}">
        <p14:creationId xmlns:p14="http://schemas.microsoft.com/office/powerpoint/2010/main" val="7326062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Yardımlar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Aile</a:t>
            </a:r>
          </a:p>
        </p:txBody>
      </p:sp>
    </p:spTree>
    <p:extLst>
      <p:ext uri="{BB962C8B-B14F-4D97-AF65-F5344CB8AC3E}">
        <p14:creationId xmlns:p14="http://schemas.microsoft.com/office/powerpoint/2010/main" val="30177884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Sosyal Yardımlar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2013 başı itibarıyla, sosyal yardım faaliyetleri 81 ilde Valilikler ve 892 ilçede de Kaymakamlıklar başkanlığında kurulu bulunan toplam 973 Sosyal Yardımlaşma ve Dayanışma Vakıfları aracılığıyla sürdürülmektedir. </a:t>
            </a:r>
          </a:p>
        </p:txBody>
      </p:sp>
    </p:spTree>
    <p:extLst>
      <p:ext uri="{BB962C8B-B14F-4D97-AF65-F5344CB8AC3E}">
        <p14:creationId xmlns:p14="http://schemas.microsoft.com/office/powerpoint/2010/main" val="34120137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/>
              <a:t>DB’nin</a:t>
            </a:r>
            <a:r>
              <a:rPr lang="tr-TR" dirty="0"/>
              <a:t> yoksulluğu azaltma projesi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2001 -2006 yılında tamamlanan “Sosyal Riski Azaltma Projesi”dir (SRAP). </a:t>
            </a:r>
          </a:p>
          <a:p>
            <a:r>
              <a:rPr lang="tr-TR" dirty="0" err="1"/>
              <a:t>DB’den</a:t>
            </a:r>
            <a:r>
              <a:rPr lang="tr-TR" dirty="0"/>
              <a:t> 5 yıl ödemesiz, 15 yılda ödeme koşuluna bağlı olarak 500 milyon dolar kredi alınmıştır.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37753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Şartlı Nakit Transferi (ŞNT)</a:t>
            </a:r>
          </a:p>
        </p:txBody>
      </p:sp>
    </p:spTree>
    <p:extLst>
      <p:ext uri="{BB962C8B-B14F-4D97-AF65-F5344CB8AC3E}">
        <p14:creationId xmlns:p14="http://schemas.microsoft.com/office/powerpoint/2010/main" val="2222278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Yardımlar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Yurttaşlık ve hak zedelenmektedir</a:t>
            </a:r>
          </a:p>
          <a:p>
            <a:r>
              <a:rPr lang="tr-TR" dirty="0"/>
              <a:t>Hak değil yardım</a:t>
            </a:r>
          </a:p>
          <a:p>
            <a:r>
              <a:rPr lang="tr-TR" dirty="0"/>
              <a:t>Hak değil merhamet-lütuf</a:t>
            </a:r>
          </a:p>
          <a:p>
            <a:r>
              <a:rPr lang="tr-TR" dirty="0"/>
              <a:t>Muhtaçlık ve düşkünlük</a:t>
            </a:r>
          </a:p>
          <a:p>
            <a:r>
              <a:rPr lang="tr-TR" dirty="0"/>
              <a:t>Edilgen bir toplumsal kültür</a:t>
            </a:r>
          </a:p>
          <a:p>
            <a:r>
              <a:rPr lang="tr-TR" dirty="0" err="1"/>
              <a:t>Talepkar</a:t>
            </a:r>
            <a:r>
              <a:rPr lang="tr-TR" dirty="0"/>
              <a:t>-etkin değil kabullenici-edilgen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7620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Yardımlar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Yoksullaşma</a:t>
            </a:r>
          </a:p>
          <a:p>
            <a:r>
              <a:rPr lang="tr-TR" dirty="0"/>
              <a:t>Mülksüzleşme</a:t>
            </a:r>
          </a:p>
          <a:p>
            <a:r>
              <a:rPr lang="tr-TR" dirty="0"/>
              <a:t>işsizleşme-işçileşme</a:t>
            </a:r>
          </a:p>
          <a:p>
            <a:r>
              <a:rPr lang="tr-TR" dirty="0"/>
              <a:t>Düşkünleşme</a:t>
            </a:r>
          </a:p>
          <a:p>
            <a:r>
              <a:rPr lang="tr-TR" dirty="0"/>
              <a:t>dilencileşme</a:t>
            </a:r>
          </a:p>
        </p:txBody>
      </p:sp>
    </p:spTree>
    <p:extLst>
      <p:ext uri="{BB962C8B-B14F-4D97-AF65-F5344CB8AC3E}">
        <p14:creationId xmlns:p14="http://schemas.microsoft.com/office/powerpoint/2010/main" val="3419033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24 </a:t>
            </a:r>
            <a:r>
              <a:rPr lang="tr-TR"/>
              <a:t>Ocak 1980 Kararları</a:t>
            </a:r>
          </a:p>
        </p:txBody>
      </p:sp>
    </p:spTree>
    <p:extLst>
      <p:ext uri="{BB962C8B-B14F-4D97-AF65-F5344CB8AC3E}">
        <p14:creationId xmlns:p14="http://schemas.microsoft.com/office/powerpoint/2010/main" val="47025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1982 Anayasası</a:t>
            </a:r>
          </a:p>
          <a:p>
            <a:r>
              <a:rPr lang="tr-TR" dirty="0"/>
              <a:t>1983 Sendikalar Kanunu</a:t>
            </a:r>
          </a:p>
          <a:p>
            <a:r>
              <a:rPr lang="tr-TR" dirty="0"/>
              <a:t>1983 Toplu İş Sözleşmesi, Grev ve Lokavt Kanunu</a:t>
            </a:r>
          </a:p>
        </p:txBody>
      </p:sp>
    </p:spTree>
    <p:extLst>
      <p:ext uri="{BB962C8B-B14F-4D97-AF65-F5344CB8AC3E}">
        <p14:creationId xmlns:p14="http://schemas.microsoft.com/office/powerpoint/2010/main" val="3745317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1989 Bahar Eylemleri</a:t>
            </a:r>
          </a:p>
        </p:txBody>
      </p:sp>
    </p:spTree>
    <p:extLst>
      <p:ext uri="{BB962C8B-B14F-4D97-AF65-F5344CB8AC3E}">
        <p14:creationId xmlns:p14="http://schemas.microsoft.com/office/powerpoint/2010/main" val="1072613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AKP’nin Sosyal Politikası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2003 İş Kanunu</a:t>
            </a:r>
          </a:p>
        </p:txBody>
      </p:sp>
    </p:spTree>
    <p:extLst>
      <p:ext uri="{BB962C8B-B14F-4D97-AF65-F5344CB8AC3E}">
        <p14:creationId xmlns:p14="http://schemas.microsoft.com/office/powerpoint/2010/main" val="615022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Esnek Çalışma İlişkileri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Esnek Emek Piyasaları</a:t>
            </a:r>
          </a:p>
          <a:p>
            <a:pPr eaLnBrk="1" hangingPunct="1"/>
            <a:r>
              <a:rPr lang="tr-TR"/>
              <a:t>Esnek Çalışma Modeli</a:t>
            </a:r>
          </a:p>
          <a:p>
            <a:pPr eaLnBrk="1" hangingPunct="1">
              <a:buFontTx/>
              <a:buNone/>
            </a:pPr>
            <a:r>
              <a:rPr 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086478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Esnek Emek Piyasası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Tüm katılıkların kalkması</a:t>
            </a:r>
          </a:p>
          <a:p>
            <a:pPr eaLnBrk="1" hangingPunct="1"/>
            <a:r>
              <a:rPr lang="tr-TR"/>
              <a:t>Katılıklar: Asgari ücret, sendikalar…</a:t>
            </a:r>
          </a:p>
          <a:p>
            <a:pPr eaLnBrk="1" hangingPunct="1"/>
            <a:r>
              <a:rPr lang="tr-TR"/>
              <a:t>Kuralsızlaştırma (deregülasyon)</a:t>
            </a:r>
          </a:p>
        </p:txBody>
      </p:sp>
    </p:spTree>
    <p:extLst>
      <p:ext uri="{BB962C8B-B14F-4D97-AF65-F5344CB8AC3E}">
        <p14:creationId xmlns:p14="http://schemas.microsoft.com/office/powerpoint/2010/main" val="58472451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Geniş ekran</PresentationFormat>
  <Paragraphs>120</Paragraphs>
  <Slides>36</Slides>
  <Notes>0</Notes>
  <HiddenSlides>1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Teması</vt:lpstr>
      <vt:lpstr>PowerPoint Sunusu</vt:lpstr>
      <vt:lpstr>1980 sonrası</vt:lpstr>
      <vt:lpstr>İhracata Dönük Sanayileşme</vt:lpstr>
      <vt:lpstr>PowerPoint Sunusu</vt:lpstr>
      <vt:lpstr>PowerPoint Sunusu</vt:lpstr>
      <vt:lpstr>PowerPoint Sunusu</vt:lpstr>
      <vt:lpstr>AKP’nin Sosyal Politikası</vt:lpstr>
      <vt:lpstr>Esnek Çalışma İlişkileri</vt:lpstr>
      <vt:lpstr>Esnek Emek Piyasası</vt:lpstr>
      <vt:lpstr>Esnek Çalışma Modeli</vt:lpstr>
      <vt:lpstr>Esnek Çalışma Modeli</vt:lpstr>
      <vt:lpstr>PowerPoint Sunusu</vt:lpstr>
      <vt:lpstr>Yeni Yasa</vt:lpstr>
      <vt:lpstr>Yeni Yasa</vt:lpstr>
      <vt:lpstr>PowerPoint Sunusu</vt:lpstr>
      <vt:lpstr>PowerPoint Sunusu</vt:lpstr>
      <vt:lpstr>PowerPoint Sunusu</vt:lpstr>
      <vt:lpstr>PowerPoint Sunusu</vt:lpstr>
      <vt:lpstr>PowerPoint Sunusu</vt:lpstr>
      <vt:lpstr>AKP’nin Sosyal Politikası: Neoliberalizm</vt:lpstr>
      <vt:lpstr>AKP’nin Sosyal Politikası: Neoliberalizm</vt:lpstr>
      <vt:lpstr>AKP’nin Sosyal Politikası: Neoliberalizm</vt:lpstr>
      <vt:lpstr>AKP’nin Sosyal Politikası: Neoliberalizm</vt:lpstr>
      <vt:lpstr>AKP’nin Sosyal Politikası: Neoliberalizm</vt:lpstr>
      <vt:lpstr>AKP’nin Sosyal Politikası: İslam ve Muhafazakarlık</vt:lpstr>
      <vt:lpstr>AKP’nin Sosyal Politikası: İslam ve Muhafazakarlık</vt:lpstr>
      <vt:lpstr>AKP’nin Sosyal Politikası: İslam ve Muhafazakarlık</vt:lpstr>
      <vt:lpstr>AKP’nin Sosyal Politikası: İslam ve Muhafazakarlık</vt:lpstr>
      <vt:lpstr>AKP’nin Sosyal Politikası: İslam ve Muhafazakarlık</vt:lpstr>
      <vt:lpstr>Sosyal Yardımlar</vt:lpstr>
      <vt:lpstr>Sosyal Yardımlar</vt:lpstr>
      <vt:lpstr>Sosyal Yardımlar</vt:lpstr>
      <vt:lpstr>PowerPoint Sunusu</vt:lpstr>
      <vt:lpstr>PowerPoint Sunusu</vt:lpstr>
      <vt:lpstr>Sosyal Yardımlar</vt:lpstr>
      <vt:lpstr>Sosyal Yardımlar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2020-06-24T22:54:17Z</dcterms:created>
  <dcterms:modified xsi:type="dcterms:W3CDTF">2020-06-24T22:55:15Z</dcterms:modified>
</cp:coreProperties>
</file>