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66" r:id="rId2"/>
    <p:sldId id="270" r:id="rId3"/>
    <p:sldId id="279" r:id="rId4"/>
    <p:sldId id="278" r:id="rId5"/>
    <p:sldId id="256" r:id="rId6"/>
    <p:sldId id="258" r:id="rId7"/>
    <p:sldId id="275" r:id="rId8"/>
    <p:sldId id="277" r:id="rId9"/>
    <p:sldId id="267" r:id="rId10"/>
    <p:sldId id="260" r:id="rId11"/>
    <p:sldId id="264" r:id="rId12"/>
    <p:sldId id="280" r:id="rId13"/>
    <p:sldId id="284" r:id="rId14"/>
    <p:sldId id="281" r:id="rId15"/>
    <p:sldId id="282" r:id="rId16"/>
    <p:sldId id="28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989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81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825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915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295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085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9541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69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662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63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532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34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630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270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802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215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4F86A-7F18-43ED-956D-8B08A10B8A5F}" type="datetimeFigureOut">
              <a:rPr lang="tr-TR" smtClean="0"/>
              <a:t>27.12.2019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C4D2628-3EB1-4A0B-A6BF-66B2C0CE0C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37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1177159"/>
            <a:ext cx="9144000" cy="4887310"/>
          </a:xfrm>
        </p:spPr>
        <p:txBody>
          <a:bodyPr/>
          <a:lstStyle/>
          <a:p>
            <a:endParaRPr lang="tr-TR" b="1" dirty="0"/>
          </a:p>
          <a:p>
            <a:pPr algn="ctr"/>
            <a:endParaRPr lang="tr-TR" b="1" dirty="0"/>
          </a:p>
          <a:p>
            <a:pPr algn="ctr"/>
            <a:endParaRPr lang="tr-TR" b="1" dirty="0"/>
          </a:p>
          <a:p>
            <a:pPr algn="ctr"/>
            <a:endParaRPr lang="tr-TR" b="1" dirty="0"/>
          </a:p>
          <a:p>
            <a:pPr algn="ctr"/>
            <a:r>
              <a:rPr lang="tr-TR" sz="3600" b="1" i="1" dirty="0">
                <a:solidFill>
                  <a:schemeClr val="tx1"/>
                </a:solidFill>
              </a:rPr>
              <a:t>Toplumsal Eşitsizlikler ve Eğitim</a:t>
            </a:r>
          </a:p>
        </p:txBody>
      </p:sp>
    </p:spTree>
    <p:extLst>
      <p:ext uri="{BB962C8B-B14F-4D97-AF65-F5344CB8AC3E}">
        <p14:creationId xmlns:p14="http://schemas.microsoft.com/office/powerpoint/2010/main" val="339056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altLang="en-US" sz="2400" b="1" i="1" dirty="0">
              <a:solidFill>
                <a:prstClr val="black"/>
              </a:solidFill>
            </a:endParaRPr>
          </a:p>
          <a:p>
            <a:endParaRPr lang="tr-TR" sz="2400" i="1" dirty="0">
              <a:latin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tr-TR" dirty="0"/>
          </a:p>
        </p:txBody>
      </p:sp>
      <p:pic>
        <p:nvPicPr>
          <p:cNvPr id="5122" name="Picture 2" descr="C:\Users\asus\Desktop\resim\20191127_155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2" y="330098"/>
            <a:ext cx="11320529" cy="61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252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8800" y="624109"/>
            <a:ext cx="9675811" cy="5146069"/>
          </a:xfrm>
        </p:spPr>
        <p:txBody>
          <a:bodyPr/>
          <a:lstStyle/>
          <a:p>
            <a:pPr algn="ctr"/>
            <a:br>
              <a:rPr lang="tr-TR" b="1" dirty="0"/>
            </a:br>
            <a:endParaRPr lang="tr-TR" b="1" dirty="0"/>
          </a:p>
        </p:txBody>
      </p:sp>
      <p:pic>
        <p:nvPicPr>
          <p:cNvPr id="6146" name="Picture 2" descr="C:\Users\asus\Desktop\resim\20191127_155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3" y="251984"/>
            <a:ext cx="11243256" cy="63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17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42" name="Picture 2" descr="C:\Users\asus\Desktop\resim\20191127_162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2" y="211271"/>
            <a:ext cx="11320529" cy="643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58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C:\Users\asus\Desktop\20191127_214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4" y="373487"/>
            <a:ext cx="11037194" cy="613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5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 descr="C:\Users\asus\Desktop\20191127_214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18" y="450760"/>
            <a:ext cx="11245145" cy="60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1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asus\Desktop\20191127_21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7" y="373487"/>
            <a:ext cx="11075831" cy="611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696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4BE9CB-0496-7743-8E0F-337864621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439" y="713678"/>
            <a:ext cx="9776173" cy="5197544"/>
          </a:xfrm>
        </p:spPr>
        <p:txBody>
          <a:bodyPr/>
          <a:lstStyle/>
          <a:p>
            <a:pPr marL="0" indent="0" algn="ctr">
              <a:buNone/>
            </a:pPr>
            <a:endParaRPr lang="tr-TR" b="1" dirty="0"/>
          </a:p>
          <a:p>
            <a:pPr marL="0" indent="0" algn="ctr">
              <a:buNone/>
            </a:pPr>
            <a:r>
              <a:rPr lang="tr-TR" b="1" i="1" dirty="0">
                <a:solidFill>
                  <a:schemeClr val="tx1"/>
                </a:solidFill>
              </a:rPr>
              <a:t>Yararlanılan Kaynaklar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chemeClr val="tx1"/>
                </a:solidFill>
              </a:rPr>
              <a:t>Ataç, E., (2017). Reading </a:t>
            </a:r>
            <a:r>
              <a:rPr lang="tr-TR" i="1" dirty="0" err="1">
                <a:solidFill>
                  <a:schemeClr val="tx1"/>
                </a:solidFill>
              </a:rPr>
              <a:t>Educational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Inequalities</a:t>
            </a:r>
            <a:r>
              <a:rPr lang="tr-TR" i="1" dirty="0">
                <a:solidFill>
                  <a:schemeClr val="tx1"/>
                </a:solidFill>
              </a:rPr>
              <a:t> in </a:t>
            </a:r>
            <a:r>
              <a:rPr lang="tr-TR" i="1" dirty="0" err="1">
                <a:solidFill>
                  <a:schemeClr val="tx1"/>
                </a:solidFill>
              </a:rPr>
              <a:t>Turkey</a:t>
            </a:r>
            <a:r>
              <a:rPr lang="tr-TR" i="1" dirty="0">
                <a:solidFill>
                  <a:schemeClr val="tx1"/>
                </a:solidFill>
              </a:rPr>
              <a:t>: </a:t>
            </a:r>
            <a:r>
              <a:rPr lang="tr-TR" i="1" dirty="0" err="1">
                <a:solidFill>
                  <a:schemeClr val="tx1"/>
                </a:solidFill>
              </a:rPr>
              <a:t>Statistics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and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Geographic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Distributions</a:t>
            </a:r>
            <a:r>
              <a:rPr lang="tr-TR" i="1" dirty="0">
                <a:solidFill>
                  <a:schemeClr val="tx1"/>
                </a:solidFill>
              </a:rPr>
              <a:t>. </a:t>
            </a:r>
            <a:r>
              <a:rPr lang="tr-TR" i="1" dirty="0" err="1">
                <a:solidFill>
                  <a:schemeClr val="tx1"/>
                </a:solidFill>
              </a:rPr>
              <a:t>Education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and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Science</a:t>
            </a:r>
            <a:r>
              <a:rPr lang="tr-TR" i="1" dirty="0">
                <a:solidFill>
                  <a:schemeClr val="tx1"/>
                </a:solidFill>
              </a:rPr>
              <a:t>, 42(192), 59-86.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chemeClr val="tx1"/>
                </a:solidFill>
              </a:rPr>
              <a:t>Buyruk, H. (2008). </a:t>
            </a:r>
            <a:r>
              <a:rPr lang="tr-TR" i="1" dirty="0" err="1">
                <a:solidFill>
                  <a:schemeClr val="tx1"/>
                </a:solidFill>
              </a:rPr>
              <a:t>Eğitimde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yaşanan</a:t>
            </a:r>
            <a:r>
              <a:rPr lang="tr-TR" i="1" dirty="0">
                <a:solidFill>
                  <a:schemeClr val="tx1"/>
                </a:solidFill>
              </a:rPr>
              <a:t> toplumsal </a:t>
            </a:r>
            <a:r>
              <a:rPr lang="tr-TR" i="1" dirty="0" err="1">
                <a:solidFill>
                  <a:schemeClr val="tx1"/>
                </a:solidFill>
              </a:rPr>
              <a:t>eşitsizlikler</a:t>
            </a:r>
            <a:r>
              <a:rPr lang="tr-TR" i="1" dirty="0">
                <a:solidFill>
                  <a:schemeClr val="tx1"/>
                </a:solidFill>
              </a:rPr>
              <a:t> ve </a:t>
            </a:r>
            <a:r>
              <a:rPr lang="tr-TR" i="1" dirty="0" err="1">
                <a:solidFill>
                  <a:schemeClr val="tx1"/>
                </a:solidFill>
              </a:rPr>
              <a:t>farklılaşan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eğitim</a:t>
            </a:r>
            <a:r>
              <a:rPr lang="tr-TR" i="1" dirty="0">
                <a:solidFill>
                  <a:schemeClr val="tx1"/>
                </a:solidFill>
              </a:rPr>
              <a:t> rotaları: Üniversite </a:t>
            </a:r>
            <a:r>
              <a:rPr lang="tr-TR" i="1" dirty="0" err="1">
                <a:solidFill>
                  <a:schemeClr val="tx1"/>
                </a:solidFill>
              </a:rPr>
              <a:t>öğrencilerinin</a:t>
            </a:r>
            <a:r>
              <a:rPr lang="tr-TR" i="1" dirty="0">
                <a:solidFill>
                  <a:schemeClr val="tx1"/>
                </a:solidFill>
              </a:rPr>
              <a:t> deneyimlerine dayalı bir </a:t>
            </a:r>
            <a:r>
              <a:rPr lang="tr-TR" i="1" dirty="0" err="1">
                <a:solidFill>
                  <a:schemeClr val="tx1"/>
                </a:solidFill>
              </a:rPr>
              <a:t>araştırma</a:t>
            </a:r>
            <a:r>
              <a:rPr lang="tr-TR" i="1" dirty="0">
                <a:solidFill>
                  <a:schemeClr val="tx1"/>
                </a:solidFill>
              </a:rPr>
              <a:t>, </a:t>
            </a:r>
            <a:r>
              <a:rPr lang="tr-TR" i="1" dirty="0" err="1">
                <a:solidFill>
                  <a:schemeClr val="tx1"/>
                </a:solidFill>
              </a:rPr>
              <a:t>Eğitim</a:t>
            </a:r>
            <a:r>
              <a:rPr lang="tr-TR" i="1" dirty="0">
                <a:solidFill>
                  <a:schemeClr val="tx1"/>
                </a:solidFill>
              </a:rPr>
              <a:t> Bilim Toplum Dergisi, 7 (25), 6-45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chemeClr val="tx1"/>
                </a:solidFill>
              </a:rPr>
              <a:t>ERG (2014). </a:t>
            </a:r>
            <a:r>
              <a:rPr lang="tr-TR" i="1" dirty="0" err="1">
                <a:solidFill>
                  <a:schemeClr val="tx1"/>
                </a:solidFill>
              </a:rPr>
              <a:t>Türkiye</a:t>
            </a:r>
            <a:r>
              <a:rPr lang="tr-TR" i="1" dirty="0">
                <a:solidFill>
                  <a:schemeClr val="tx1"/>
                </a:solidFill>
              </a:rPr>
              <a:t> </a:t>
            </a:r>
            <a:r>
              <a:rPr lang="tr-TR" i="1" dirty="0" err="1">
                <a:solidFill>
                  <a:schemeClr val="tx1"/>
                </a:solidFill>
              </a:rPr>
              <a:t>eğitim</a:t>
            </a:r>
            <a:r>
              <a:rPr lang="tr-TR" i="1" dirty="0">
                <a:solidFill>
                  <a:schemeClr val="tx1"/>
                </a:solidFill>
              </a:rPr>
              <a:t> sisteminde </a:t>
            </a:r>
            <a:r>
              <a:rPr lang="tr-TR" i="1" dirty="0" err="1">
                <a:solidFill>
                  <a:schemeClr val="tx1"/>
                </a:solidFill>
              </a:rPr>
              <a:t>eşitlik</a:t>
            </a:r>
            <a:r>
              <a:rPr lang="tr-TR" i="1" dirty="0">
                <a:solidFill>
                  <a:schemeClr val="tx1"/>
                </a:solidFill>
              </a:rPr>
              <a:t> ve akademik </a:t>
            </a:r>
            <a:r>
              <a:rPr lang="tr-TR" i="1" dirty="0" err="1">
                <a:solidFill>
                  <a:schemeClr val="tx1"/>
                </a:solidFill>
              </a:rPr>
              <a:t>başarı</a:t>
            </a:r>
            <a:r>
              <a:rPr lang="tr-TR" i="1" dirty="0">
                <a:solidFill>
                  <a:schemeClr val="tx1"/>
                </a:solidFill>
              </a:rPr>
              <a:t>. İstanbul: ERG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chemeClr val="tx1"/>
                </a:solidFill>
              </a:rPr>
              <a:t>Turner, B. (1997). </a:t>
            </a:r>
            <a:r>
              <a:rPr lang="tr-TR" i="1" dirty="0" err="1">
                <a:solidFill>
                  <a:schemeClr val="tx1"/>
                </a:solidFill>
              </a:rPr>
              <a:t>Eşitlik</a:t>
            </a:r>
            <a:r>
              <a:rPr lang="tr-TR" i="1" dirty="0">
                <a:solidFill>
                  <a:schemeClr val="tx1"/>
                </a:solidFill>
              </a:rPr>
              <a:t>. (Çev. B. S. Şener )Ankara: Dost Kitabevi</a:t>
            </a:r>
            <a:br>
              <a:rPr lang="tr-TR" dirty="0"/>
            </a:b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500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09859" y="850006"/>
            <a:ext cx="9894753" cy="5061216"/>
          </a:xfrm>
        </p:spPr>
        <p:txBody>
          <a:bodyPr>
            <a:normAutofit fontScale="92500" lnSpcReduction="20000"/>
          </a:bodyPr>
          <a:lstStyle/>
          <a:p>
            <a:endParaRPr lang="tr-TR" dirty="0"/>
          </a:p>
          <a:p>
            <a:pPr algn="just"/>
            <a:endParaRPr lang="tr-TR" sz="2400" dirty="0"/>
          </a:p>
          <a:p>
            <a:pPr marL="0" indent="0" algn="just">
              <a:buNone/>
            </a:pPr>
            <a:endParaRPr lang="tr-TR" sz="2400" dirty="0"/>
          </a:p>
          <a:p>
            <a:pPr algn="just"/>
            <a:r>
              <a:rPr lang="tr-TR" sz="2400" i="1" dirty="0">
                <a:solidFill>
                  <a:schemeClr val="tx1"/>
                </a:solidFill>
              </a:rPr>
              <a:t>Toplumsal eşitsizlikler normal midir?</a:t>
            </a:r>
          </a:p>
          <a:p>
            <a:pPr lvl="1" algn="just"/>
            <a:r>
              <a:rPr lang="tr-TR" sz="2400" i="1" dirty="0">
                <a:solidFill>
                  <a:schemeClr val="tx1"/>
                </a:solidFill>
              </a:rPr>
              <a:t>“Toplumsal eşitsizlikler”, tarihsel süreçte toplum tarafından üretilen, mülkiyet ve kalıtım ilişkileriyle sürdürülen, birtakım inanç ve öğretilerle desteklenerek meşrulaştırılan toplumsal ilişkilerdir. </a:t>
            </a:r>
            <a:endParaRPr lang="tr-TR" sz="2200" i="1" dirty="0">
              <a:solidFill>
                <a:schemeClr val="tx1"/>
              </a:solidFill>
            </a:endParaRPr>
          </a:p>
          <a:p>
            <a:pPr algn="just"/>
            <a:endParaRPr lang="tr-TR" sz="2400" i="1" dirty="0">
              <a:solidFill>
                <a:schemeClr val="tx1"/>
              </a:solidFill>
            </a:endParaRPr>
          </a:p>
          <a:p>
            <a:pPr algn="just"/>
            <a:r>
              <a:rPr lang="tr-TR" sz="2400" i="1" dirty="0">
                <a:solidFill>
                  <a:schemeClr val="tx1"/>
                </a:solidFill>
              </a:rPr>
              <a:t>Doğal eşitsizlikler karşısında nasıl davranmalıyız? </a:t>
            </a:r>
          </a:p>
          <a:p>
            <a:pPr lvl="2"/>
            <a:endParaRPr lang="tr-TR" sz="2400" i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tr-TR" sz="2400" i="1" dirty="0" err="1">
                <a:solidFill>
                  <a:schemeClr val="tx1"/>
                </a:solidFill>
              </a:rPr>
              <a:t>Meritokratik</a:t>
            </a:r>
            <a:r>
              <a:rPr lang="tr-TR" sz="2400" i="1" dirty="0">
                <a:solidFill>
                  <a:schemeClr val="tx1"/>
                </a:solidFill>
              </a:rPr>
              <a:t> Yaklaşım</a:t>
            </a:r>
          </a:p>
          <a:p>
            <a:pPr lvl="2">
              <a:lnSpc>
                <a:spcPct val="150000"/>
              </a:lnSpc>
            </a:pPr>
            <a:r>
              <a:rPr lang="tr-TR" sz="2400" i="1" dirty="0">
                <a:solidFill>
                  <a:schemeClr val="tx1"/>
                </a:solidFill>
              </a:rPr>
              <a:t>Demokratik-Eşitlikçi Yaklaşım</a:t>
            </a:r>
          </a:p>
        </p:txBody>
      </p:sp>
    </p:spTree>
    <p:extLst>
      <p:ext uri="{BB962C8B-B14F-4D97-AF65-F5344CB8AC3E}">
        <p14:creationId xmlns:p14="http://schemas.microsoft.com/office/powerpoint/2010/main" val="123861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77285" y="798490"/>
            <a:ext cx="9727327" cy="51127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b="1" dirty="0"/>
          </a:p>
          <a:p>
            <a:pPr marL="0" indent="0" algn="ctr">
              <a:buNone/>
            </a:pPr>
            <a:r>
              <a:rPr lang="tr-TR" b="1" i="1" dirty="0">
                <a:solidFill>
                  <a:schemeClr val="tx1"/>
                </a:solidFill>
              </a:rPr>
              <a:t>Eşitlik Tipleri</a:t>
            </a:r>
          </a:p>
          <a:p>
            <a:pPr>
              <a:buFont typeface="+mj-lt"/>
              <a:buAutoNum type="arabicPeriod"/>
            </a:pPr>
            <a:r>
              <a:rPr lang="tr-TR" i="1" dirty="0">
                <a:solidFill>
                  <a:schemeClr val="tx1"/>
                </a:solidFill>
              </a:rPr>
              <a:t>“Varlıksal” ya da kişiler arasındaki “</a:t>
            </a:r>
            <a:r>
              <a:rPr lang="tr-TR" i="1" dirty="0" err="1">
                <a:solidFill>
                  <a:schemeClr val="tx1"/>
                </a:solidFill>
              </a:rPr>
              <a:t>özsel</a:t>
            </a:r>
            <a:r>
              <a:rPr lang="tr-TR" i="1" dirty="0">
                <a:solidFill>
                  <a:schemeClr val="tx1"/>
                </a:solidFill>
              </a:rPr>
              <a:t>” eşitliktir. Belirli din ve ahlak geleneklerinde rastlanan, insanların özce eşit olduğuna duyulan inançla ifade edilen bu eşitlik tipinin temel savı kişilerin tanrı önünde eşit olmalarıdır. </a:t>
            </a:r>
          </a:p>
          <a:p>
            <a:pPr>
              <a:buFont typeface="+mj-lt"/>
              <a:buAutoNum type="arabicPeriod"/>
            </a:pPr>
            <a:r>
              <a:rPr lang="tr-TR" i="1" dirty="0">
                <a:solidFill>
                  <a:schemeClr val="tx1"/>
                </a:solidFill>
              </a:rPr>
              <a:t>“Fırsat eşitliği”: Batının demokrasi geleneğinin en yaygın eşitlik tipi olan fırsat eşitliği, toplumsal kurumlara girme hakkının başarı ve yeteneğe bağlı olarak herkese tanınması anlamına gelir.</a:t>
            </a:r>
          </a:p>
          <a:p>
            <a:pPr>
              <a:buFont typeface="+mj-lt"/>
              <a:buAutoNum type="arabicPeriod"/>
            </a:pPr>
            <a:r>
              <a:rPr lang="tr-TR" i="1" dirty="0">
                <a:solidFill>
                  <a:schemeClr val="tx1"/>
                </a:solidFill>
              </a:rPr>
              <a:t>“Şartlarda eşitlik”, yarışa başlama noktasında eşitlik olmamasından dolayı, kişilerin sahip oldukları eşitsiz koşulların dengelenerek yarışa aynı noktadan ve abartısız engellerle başlamaları anlamına gelir.</a:t>
            </a:r>
          </a:p>
          <a:p>
            <a:pPr>
              <a:buFont typeface="+mj-lt"/>
              <a:buAutoNum type="arabicPeriod"/>
            </a:pPr>
            <a:r>
              <a:rPr lang="tr-TR" i="1" dirty="0">
                <a:solidFill>
                  <a:schemeClr val="tx1"/>
                </a:solidFill>
              </a:rPr>
              <a:t>“Sonuçlarda eşitlik” fikridir. Burada amaç, başlama ve doğal yeteneklere bakmaksızın yarış sonucunda olabilecek eşitsizlikleri yasama ya da diğer siyasal araçları kullanarak ortadan kaldırmak ve sonuçlarda eşitliği sağlamaktır (</a:t>
            </a:r>
            <a:r>
              <a:rPr lang="tr-TR" b="1" i="1" dirty="0">
                <a:solidFill>
                  <a:schemeClr val="tx1"/>
                </a:solidFill>
              </a:rPr>
              <a:t>Turner,  1997).</a:t>
            </a:r>
          </a:p>
        </p:txBody>
      </p:sp>
    </p:spTree>
    <p:extLst>
      <p:ext uri="{BB962C8B-B14F-4D97-AF65-F5344CB8AC3E}">
        <p14:creationId xmlns:p14="http://schemas.microsoft.com/office/powerpoint/2010/main" val="327362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87132" y="785611"/>
            <a:ext cx="9817480" cy="5125611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i="1" dirty="0">
                <a:solidFill>
                  <a:schemeClr val="tx1"/>
                </a:solidFill>
              </a:rPr>
              <a:t>Eğitim eşitsizliğe yol açar mı?</a:t>
            </a:r>
          </a:p>
          <a:p>
            <a:endParaRPr lang="tr-TR" sz="2800" i="1" dirty="0">
              <a:solidFill>
                <a:schemeClr val="tx1"/>
              </a:solidFill>
            </a:endParaRPr>
          </a:p>
          <a:p>
            <a:r>
              <a:rPr lang="tr-TR" sz="2800" i="1" dirty="0">
                <a:solidFill>
                  <a:schemeClr val="tx1"/>
                </a:solidFill>
              </a:rPr>
              <a:t>Eğitim Eşitsizlikleri</a:t>
            </a:r>
          </a:p>
          <a:p>
            <a:pPr lvl="2"/>
            <a:r>
              <a:rPr lang="tr-TR" sz="2800" i="1" dirty="0" err="1">
                <a:solidFill>
                  <a:schemeClr val="tx1"/>
                </a:solidFill>
              </a:rPr>
              <a:t>SES’e</a:t>
            </a:r>
            <a:r>
              <a:rPr lang="tr-TR" sz="2800" i="1" dirty="0">
                <a:solidFill>
                  <a:schemeClr val="tx1"/>
                </a:solidFill>
              </a:rPr>
              <a:t> bağlı eşitsizlikler</a:t>
            </a:r>
          </a:p>
          <a:p>
            <a:pPr lvl="2"/>
            <a:r>
              <a:rPr lang="tr-TR" sz="2800" i="1" dirty="0">
                <a:solidFill>
                  <a:schemeClr val="tx1"/>
                </a:solidFill>
              </a:rPr>
              <a:t>Bölgesel eşitsizlikler</a:t>
            </a:r>
          </a:p>
          <a:p>
            <a:pPr lvl="2"/>
            <a:r>
              <a:rPr lang="tr-TR" sz="2800" i="1" dirty="0">
                <a:solidFill>
                  <a:schemeClr val="tx1"/>
                </a:solidFill>
              </a:rPr>
              <a:t>Toplumsal cinsiyet eşitsizlikleri</a:t>
            </a:r>
          </a:p>
          <a:p>
            <a:pPr lvl="2"/>
            <a:r>
              <a:rPr lang="tr-TR" sz="2800" i="1" dirty="0">
                <a:solidFill>
                  <a:schemeClr val="tx1"/>
                </a:solidFill>
              </a:rPr>
              <a:t>Irk, etnik köken ve İnanç farklılıklarına dayalı eşitsizlikler</a:t>
            </a:r>
          </a:p>
        </p:txBody>
      </p:sp>
    </p:spTree>
    <p:extLst>
      <p:ext uri="{BB962C8B-B14F-4D97-AF65-F5344CB8AC3E}">
        <p14:creationId xmlns:p14="http://schemas.microsoft.com/office/powerpoint/2010/main" val="397404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1008993"/>
            <a:ext cx="9144000" cy="5171090"/>
          </a:xfrm>
        </p:spPr>
        <p:txBody>
          <a:bodyPr>
            <a:normAutofit/>
          </a:bodyPr>
          <a:lstStyle/>
          <a:p>
            <a:pPr algn="just"/>
            <a:r>
              <a:rPr lang="tr-TR" sz="2600" dirty="0"/>
              <a:t>	</a:t>
            </a:r>
          </a:p>
          <a:p>
            <a:pPr marL="342900" indent="-342900" algn="just">
              <a:lnSpc>
                <a:spcPct val="160000"/>
              </a:lnSpc>
              <a:buFont typeface="Wingdings" panose="05000000000000000000" pitchFamily="2" charset="2"/>
              <a:buChar char="§"/>
            </a:pPr>
            <a:endParaRPr lang="tr-TR" i="1" dirty="0"/>
          </a:p>
          <a:p>
            <a:pPr algn="just"/>
            <a:endParaRPr lang="tr-TR" dirty="0"/>
          </a:p>
        </p:txBody>
      </p:sp>
      <p:pic>
        <p:nvPicPr>
          <p:cNvPr id="1026" name="Picture 2" descr="C:\Users\asus\Desktop\resim\20191127_163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2" y="90152"/>
            <a:ext cx="11526590" cy="651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64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830317"/>
            <a:ext cx="10515600" cy="53466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i="1" dirty="0"/>
          </a:p>
          <a:p>
            <a:endParaRPr lang="tr-TR" sz="2400" dirty="0"/>
          </a:p>
          <a:p>
            <a:endParaRPr lang="tr-TR" sz="2400" dirty="0"/>
          </a:p>
          <a:p>
            <a:endParaRPr lang="tr-TR" dirty="0"/>
          </a:p>
        </p:txBody>
      </p:sp>
      <p:pic>
        <p:nvPicPr>
          <p:cNvPr id="2050" name="Picture 2" descr="C:\Users\asus\Desktop\resim\20191127_162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1" y="347730"/>
            <a:ext cx="11369053" cy="62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17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89212" y="785611"/>
            <a:ext cx="8915400" cy="5125611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</p:txBody>
      </p:sp>
      <p:pic>
        <p:nvPicPr>
          <p:cNvPr id="3074" name="Picture 2" descr="C:\Users\asus\Desktop\resim\20191127_162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0" y="457200"/>
            <a:ext cx="11359876" cy="60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4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89212" y="1056068"/>
            <a:ext cx="8915400" cy="48551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/>
          </a:p>
        </p:txBody>
      </p:sp>
      <p:pic>
        <p:nvPicPr>
          <p:cNvPr id="9218" name="Picture 2" descr="C:\Users\asus\Desktop\resim\20191127_162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1" y="176567"/>
            <a:ext cx="11423560" cy="637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>
            <a:normAutofit/>
          </a:bodyPr>
          <a:lstStyle/>
          <a:p>
            <a:r>
              <a:rPr lang="tr-TR" dirty="0"/>
              <a:t>Kaynak: (Ataç, 2017)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098" name="Picture 2" descr="C:\Users\asus\Desktop\resim\20191127_155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6" y="437881"/>
            <a:ext cx="11461632" cy="62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41651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555</TotalTime>
  <Words>334</Words>
  <Application>Microsoft Macintosh PowerPoint</Application>
  <PresentationFormat>Geniş ekran</PresentationFormat>
  <Paragraphs>42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Wingdings 3</vt:lpstr>
      <vt:lpstr>Duman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HALİL_BUYRUK</dc:creator>
  <cp:lastModifiedBy>Halil.Buyruk</cp:lastModifiedBy>
  <cp:revision>81</cp:revision>
  <dcterms:created xsi:type="dcterms:W3CDTF">2019-09-25T09:28:51Z</dcterms:created>
  <dcterms:modified xsi:type="dcterms:W3CDTF">2019-12-27T09:32:26Z</dcterms:modified>
</cp:coreProperties>
</file>