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3" r:id="rId4"/>
    <p:sldId id="275" r:id="rId5"/>
    <p:sldId id="276" r:id="rId6"/>
    <p:sldId id="278" r:id="rId7"/>
    <p:sldId id="279" r:id="rId8"/>
    <p:sldId id="280" r:id="rId9"/>
    <p:sldId id="284" r:id="rId10"/>
    <p:sldId id="285" r:id="rId11"/>
    <p:sldId id="287" r:id="rId12"/>
    <p:sldId id="33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29.4.2019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smtClean="0"/>
              <a:t> 8</a:t>
            </a:r>
            <a:endParaRPr lang="tr-TR" sz="4000" dirty="0" smtClean="0"/>
          </a:p>
          <a:p>
            <a:r>
              <a:rPr lang="en-US" sz="4000" dirty="0"/>
              <a:t>Solid-State Properties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Measurement </a:t>
            </a:r>
            <a:r>
              <a:rPr lang="en-US" sz="2700" dirty="0" smtClean="0">
                <a:solidFill>
                  <a:srgbClr val="FF0000"/>
                </a:solidFill>
              </a:rPr>
              <a:t>Techniques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Dilatometry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9739745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err="1" smtClean="0"/>
              <a:t>dilatometry</a:t>
            </a:r>
            <a:r>
              <a:rPr lang="tr-TR" sz="2400" dirty="0" smtClean="0"/>
              <a:t> is </a:t>
            </a:r>
            <a:r>
              <a:rPr lang="tr-TR" sz="2400" dirty="0"/>
              <a:t>o</a:t>
            </a:r>
            <a:r>
              <a:rPr lang="en-US" sz="2400" dirty="0" smtClean="0"/>
              <a:t>ne </a:t>
            </a:r>
            <a:r>
              <a:rPr lang="en-US" sz="2400" dirty="0"/>
              <a:t>of the earliest methods used to determine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thermal transitions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small sample of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tr-TR" sz="2400" dirty="0" err="1" smtClean="0"/>
              <a:t>placed</a:t>
            </a:r>
            <a:r>
              <a:rPr lang="en-US" sz="2400" dirty="0" smtClean="0"/>
              <a:t> in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a glass bulb to which a precision-bored, calibrated glass capillary is attached. </a:t>
            </a:r>
            <a:endParaRPr lang="tr-TR" sz="2400" dirty="0" smtClean="0"/>
          </a:p>
          <a:p>
            <a:r>
              <a:rPr lang="en-US" sz="2400" dirty="0" smtClean="0"/>
              <a:t>Mercury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used to fill the bulb and part of the capillary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dilatometer is </a:t>
            </a:r>
            <a:r>
              <a:rPr lang="en-US" sz="2400" dirty="0" smtClean="0"/>
              <a:t>immersed </a:t>
            </a:r>
            <a:r>
              <a:rPr lang="en-US" sz="2400" dirty="0"/>
              <a:t>in a controlled-temperature bath and the height of the mercury in the capillary is </a:t>
            </a:r>
            <a:r>
              <a:rPr lang="tr-TR" sz="2400" dirty="0" err="1" smtClean="0"/>
              <a:t>noted</a:t>
            </a:r>
            <a:r>
              <a:rPr lang="en-US" sz="2400" dirty="0" smtClean="0"/>
              <a:t> </a:t>
            </a:r>
            <a:r>
              <a:rPr lang="en-US" sz="2400" dirty="0"/>
              <a:t>at different temperatures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h</a:t>
            </a:r>
            <a:r>
              <a:rPr lang="en-US" sz="2400" dirty="0" smtClean="0"/>
              <a:t>eating </a:t>
            </a:r>
            <a:r>
              <a:rPr lang="en-US" sz="2400" dirty="0"/>
              <a:t>rate is normally kept very small </a:t>
            </a:r>
            <a:r>
              <a:rPr lang="tr-TR" sz="2400" dirty="0" err="1" smtClean="0"/>
              <a:t>almost</a:t>
            </a:r>
            <a:r>
              <a:rPr lang="tr-TR" sz="2400" dirty="0" smtClean="0"/>
              <a:t> </a:t>
            </a:r>
            <a:r>
              <a:rPr lang="en-US" sz="2400" dirty="0" smtClean="0"/>
              <a:t>1</a:t>
            </a:r>
            <a:r>
              <a:rPr lang="en-US" sz="2400" dirty="0"/>
              <a:t>° to 2° </a:t>
            </a:r>
            <a:r>
              <a:rPr lang="en-US" sz="2400" dirty="0" smtClean="0"/>
              <a:t>min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 </a:t>
            </a:r>
            <a:r>
              <a:rPr lang="en-US" sz="2400" dirty="0"/>
              <a:t>to ensure thermal equilibrium, especially near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en-US" sz="2400" dirty="0" smtClean="0"/>
              <a:t> </a:t>
            </a:r>
            <a:r>
              <a:rPr lang="en-US" sz="2400" dirty="0"/>
              <a:t>this information, the specific volume of the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en-US" sz="2400" dirty="0"/>
              <a:t>sample can be </a:t>
            </a:r>
            <a:r>
              <a:rPr lang="tr-TR" sz="2400" dirty="0" err="1" smtClean="0"/>
              <a:t>calclated</a:t>
            </a:r>
            <a:r>
              <a:rPr lang="en-US" sz="2400" dirty="0" smtClean="0"/>
              <a:t> </a:t>
            </a:r>
            <a:r>
              <a:rPr lang="en-US" sz="2400" dirty="0"/>
              <a:t>as a function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temperature</a:t>
            </a:r>
            <a:r>
              <a:rPr lang="en-US" sz="2400" dirty="0"/>
              <a:t>. </a:t>
            </a:r>
            <a:endParaRPr lang="tr-TR" sz="2400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775" y="2303171"/>
            <a:ext cx="1539628" cy="3273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35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Measurement </a:t>
            </a:r>
            <a:r>
              <a:rPr lang="en-US" sz="2700" dirty="0" smtClean="0">
                <a:solidFill>
                  <a:srgbClr val="FF0000"/>
                </a:solidFill>
              </a:rPr>
              <a:t>Techniques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Calorimetry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00933"/>
            <a:ext cx="10633364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One </a:t>
            </a:r>
            <a:r>
              <a:rPr lang="en-US" sz="2400" dirty="0"/>
              <a:t>of the most widely used </a:t>
            </a:r>
            <a:r>
              <a:rPr lang="tr-TR" sz="2400" dirty="0" err="1" smtClean="0"/>
              <a:t>methods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err="1" smtClean="0"/>
              <a:t>determine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melting</a:t>
            </a:r>
            <a:r>
              <a:rPr lang="tr-TR" sz="2400" dirty="0" smtClean="0"/>
              <a:t> </a:t>
            </a:r>
            <a:r>
              <a:rPr lang="tr-TR" sz="2400" dirty="0" err="1" smtClean="0"/>
              <a:t>temperture</a:t>
            </a:r>
            <a:r>
              <a:rPr lang="en-US" sz="2400" dirty="0" smtClean="0"/>
              <a:t> </a:t>
            </a:r>
            <a:r>
              <a:rPr lang="en-US" sz="2400" dirty="0"/>
              <a:t>is differential scanning calorimetry (DSC</a:t>
            </a:r>
            <a:r>
              <a:rPr lang="en-US" sz="2400" dirty="0" smtClean="0"/>
              <a:t>)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differential </a:t>
            </a:r>
            <a:r>
              <a:rPr lang="en-US" sz="2400" dirty="0"/>
              <a:t>scanning </a:t>
            </a:r>
            <a:r>
              <a:rPr lang="en-US" sz="2400" dirty="0" err="1"/>
              <a:t>calorimetry</a:t>
            </a:r>
            <a:r>
              <a:rPr lang="en-US" sz="2400" dirty="0"/>
              <a:t> </a:t>
            </a:r>
            <a:r>
              <a:rPr lang="en-US" sz="2400" dirty="0"/>
              <a:t>method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</a:t>
            </a:r>
            <a:r>
              <a:rPr lang="en-US" sz="2400" dirty="0" smtClean="0"/>
              <a:t> </a:t>
            </a:r>
            <a:r>
              <a:rPr lang="en-US" sz="2400" dirty="0"/>
              <a:t>individual heaters to maintain identical temperatures for two small platinum </a:t>
            </a:r>
            <a:r>
              <a:rPr lang="en-US" sz="2400" dirty="0" smtClean="0"/>
              <a:t>holders</a:t>
            </a:r>
            <a:r>
              <a:rPr lang="tr-TR" sz="2400" dirty="0" smtClean="0"/>
              <a:t>, </a:t>
            </a:r>
            <a:r>
              <a:rPr lang="tr-TR" sz="2400" dirty="0" err="1" smtClean="0"/>
              <a:t>one</a:t>
            </a:r>
            <a:r>
              <a:rPr lang="tr-TR" sz="2400" dirty="0" smtClean="0"/>
              <a:t> of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contains a small </a:t>
            </a:r>
            <a:r>
              <a:rPr lang="en-US" sz="2400" dirty="0" smtClean="0"/>
              <a:t>polymer sample </a:t>
            </a:r>
            <a:r>
              <a:rPr lang="tr-TR" sz="2400" dirty="0" err="1" smtClean="0"/>
              <a:t>almost</a:t>
            </a:r>
            <a:r>
              <a:rPr lang="tr-TR" sz="2400" dirty="0" smtClean="0"/>
              <a:t> 20 mg</a:t>
            </a:r>
            <a:r>
              <a:rPr lang="en-US" sz="2400" dirty="0" smtClean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in </a:t>
            </a:r>
            <a:r>
              <a:rPr lang="en-US" sz="2400" dirty="0"/>
              <a:t>a small aluminum </a:t>
            </a:r>
            <a:r>
              <a:rPr lang="en-US" sz="2400" dirty="0" smtClean="0"/>
              <a:t>pan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and the </a:t>
            </a:r>
            <a:r>
              <a:rPr lang="en-US" sz="2400" dirty="0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platinum</a:t>
            </a:r>
            <a:r>
              <a:rPr lang="tr-TR" sz="2400" dirty="0" smtClean="0"/>
              <a:t> </a:t>
            </a:r>
            <a:r>
              <a:rPr lang="tr-TR" sz="2400" dirty="0" err="1" smtClean="0"/>
              <a:t>holder</a:t>
            </a:r>
            <a:r>
              <a:rPr lang="en-US" sz="2400" dirty="0" smtClean="0"/>
              <a:t> </a:t>
            </a:r>
            <a:r>
              <a:rPr lang="en-US" sz="2400" dirty="0"/>
              <a:t>contains an </a:t>
            </a:r>
            <a:r>
              <a:rPr lang="en-US" sz="2400" dirty="0" smtClean="0"/>
              <a:t>empty pan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reference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t</a:t>
            </a:r>
            <a:r>
              <a:rPr lang="en-US" sz="2400" dirty="0" err="1" smtClean="0"/>
              <a:t>emperatures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tr-TR" sz="2400" dirty="0" err="1" smtClean="0"/>
              <a:t>recorded</a:t>
            </a:r>
            <a:r>
              <a:rPr lang="en-US" sz="2400" dirty="0" smtClean="0"/>
              <a:t> </a:t>
            </a:r>
            <a:r>
              <a:rPr lang="en-US" sz="2400" dirty="0"/>
              <a:t>by use of identical platinum-resistance thermistors.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differential power needed to maintain both the reference </a:t>
            </a:r>
            <a:r>
              <a:rPr lang="tr-TR" sz="2400" dirty="0" err="1" smtClean="0"/>
              <a:t>pan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en-US" sz="2400" dirty="0" smtClean="0"/>
              <a:t>sample pan </a:t>
            </a:r>
            <a:r>
              <a:rPr lang="en-US" sz="2400" dirty="0"/>
              <a:t>at equal temperatures during a programmed heating </a:t>
            </a:r>
            <a:r>
              <a:rPr lang="en-US" sz="2400" dirty="0" smtClean="0"/>
              <a:t>cycle </a:t>
            </a:r>
            <a:r>
              <a:rPr lang="en-US" sz="2400" dirty="0"/>
              <a:t>is </a:t>
            </a:r>
            <a:r>
              <a:rPr lang="tr-TR" sz="2400" dirty="0" err="1" smtClean="0"/>
              <a:t>noted</a:t>
            </a:r>
            <a:r>
              <a:rPr lang="en-US" sz="2400" dirty="0" smtClean="0"/>
              <a:t> </a:t>
            </a:r>
            <a:r>
              <a:rPr lang="en-US" sz="2400" dirty="0"/>
              <a:t>as a function of temperature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976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3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 err="1">
                <a:solidFill>
                  <a:srgbClr val="FF0000"/>
                </a:solidFill>
              </a:rPr>
              <a:t>The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Crystalline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Ordering of </a:t>
            </a:r>
            <a:r>
              <a:rPr lang="tr-TR" sz="2700" dirty="0" err="1">
                <a:solidFill>
                  <a:srgbClr val="FF0000"/>
                </a:solidFill>
              </a:rPr>
              <a:t>Polymer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Chains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A</a:t>
            </a:r>
            <a:r>
              <a:rPr lang="en-US" sz="2400" dirty="0" smtClean="0"/>
              <a:t>tactic </a:t>
            </a:r>
            <a:r>
              <a:rPr lang="tr-TR" sz="2400" dirty="0" err="1" smtClean="0"/>
              <a:t>polyvinyl</a:t>
            </a:r>
            <a:r>
              <a:rPr lang="tr-TR" sz="2400" dirty="0" smtClean="0"/>
              <a:t> </a:t>
            </a:r>
            <a:r>
              <a:rPr lang="tr-TR" sz="2400" dirty="0" err="1" smtClean="0"/>
              <a:t>alcohol</a:t>
            </a:r>
            <a:r>
              <a:rPr lang="tr-TR" sz="2400" dirty="0" smtClean="0"/>
              <a:t> (PVC)</a:t>
            </a:r>
            <a:r>
              <a:rPr lang="en-US" sz="2400" dirty="0" smtClean="0"/>
              <a:t> </a:t>
            </a:r>
            <a:r>
              <a:rPr lang="tr-TR" sz="2400" dirty="0" smtClean="0"/>
              <a:t>can be</a:t>
            </a:r>
            <a:r>
              <a:rPr lang="en-US" sz="2400" dirty="0" smtClean="0"/>
              <a:t>partly </a:t>
            </a:r>
            <a:r>
              <a:rPr lang="en-US" sz="2400" dirty="0"/>
              <a:t>crystalline because of the occurrence of specific </a:t>
            </a:r>
            <a:r>
              <a:rPr lang="en-US" sz="2400" dirty="0" err="1"/>
              <a:t>interchain</a:t>
            </a:r>
            <a:r>
              <a:rPr lang="en-US" sz="2400" dirty="0"/>
              <a:t> </a:t>
            </a:r>
            <a:r>
              <a:rPr lang="en-US" sz="2400" dirty="0" smtClean="0"/>
              <a:t>interactions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hydrogen </a:t>
            </a:r>
            <a:r>
              <a:rPr lang="en-US" sz="2400" dirty="0" smtClean="0"/>
              <a:t>bonding.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err="1" smtClean="0"/>
              <a:t>pecific</a:t>
            </a:r>
            <a:r>
              <a:rPr lang="en-US" sz="2400" dirty="0" smtClean="0"/>
              <a:t> </a:t>
            </a:r>
            <a:r>
              <a:rPr lang="en-US" sz="2400" dirty="0"/>
              <a:t>interactions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particularly </a:t>
            </a:r>
            <a:r>
              <a:rPr lang="tr-TR" sz="2400" dirty="0" err="1" smtClean="0"/>
              <a:t>cruical</a:t>
            </a:r>
            <a:r>
              <a:rPr lang="en-US" sz="2400" dirty="0" smtClean="0"/>
              <a:t> </a:t>
            </a:r>
            <a:r>
              <a:rPr lang="en-US" sz="2400" dirty="0"/>
              <a:t>in enhancing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err="1" smtClean="0"/>
              <a:t>crystallinity</a:t>
            </a:r>
            <a:r>
              <a:rPr lang="tr-TR" sz="2400" dirty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. 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/>
              <a:t>Both </a:t>
            </a:r>
            <a:r>
              <a:rPr lang="en-US" sz="2400" dirty="0" err="1"/>
              <a:t>tacticity</a:t>
            </a:r>
            <a:r>
              <a:rPr lang="en-US" sz="2400" dirty="0"/>
              <a:t> and geometric </a:t>
            </a:r>
            <a:r>
              <a:rPr lang="en-US" sz="2400" dirty="0" smtClean="0"/>
              <a:t>isomerism</a:t>
            </a:r>
            <a:r>
              <a:rPr lang="tr-TR" sz="2400" dirty="0"/>
              <a:t> </a:t>
            </a:r>
            <a:r>
              <a:rPr lang="tr-TR" sz="2400" dirty="0" err="1" smtClean="0"/>
              <a:t>may</a:t>
            </a:r>
            <a:r>
              <a:rPr lang="en-US" sz="2400" dirty="0" smtClean="0"/>
              <a:t> </a:t>
            </a:r>
            <a:r>
              <a:rPr lang="en-US" sz="2400" dirty="0"/>
              <a:t>favor crystallinity. </a:t>
            </a:r>
            <a:endParaRPr lang="tr-TR" sz="2400" dirty="0" smtClean="0"/>
          </a:p>
          <a:p>
            <a:r>
              <a:rPr lang="tr-TR" sz="2400" dirty="0" smtClean="0"/>
              <a:t>As an </a:t>
            </a:r>
            <a:r>
              <a:rPr lang="tr-TR" sz="2400" dirty="0" err="1" smtClean="0"/>
              <a:t>example</a:t>
            </a:r>
            <a:r>
              <a:rPr lang="en-US" sz="2400" dirty="0" smtClean="0"/>
              <a:t>, </a:t>
            </a:r>
            <a:r>
              <a:rPr lang="en-US" sz="2400" dirty="0" err="1"/>
              <a:t>cis-polyisoprene</a:t>
            </a:r>
            <a:r>
              <a:rPr lang="en-US" sz="2400" dirty="0"/>
              <a:t> is </a:t>
            </a:r>
            <a:r>
              <a:rPr lang="en-US" sz="2400" dirty="0" smtClean="0"/>
              <a:t>amorphous</a:t>
            </a:r>
            <a:r>
              <a:rPr lang="tr-TR" sz="2400" dirty="0" smtClean="0"/>
              <a:t>;</a:t>
            </a:r>
            <a:r>
              <a:rPr lang="en-US" sz="2400" dirty="0" smtClean="0"/>
              <a:t> </a:t>
            </a:r>
            <a:r>
              <a:rPr lang="tr-TR" sz="2400" dirty="0" err="1" smtClean="0"/>
              <a:t>onthe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more easily packed trans-</a:t>
            </a:r>
            <a:r>
              <a:rPr lang="en-US" sz="2400" dirty="0" err="1"/>
              <a:t>polyisoprene</a:t>
            </a:r>
            <a:r>
              <a:rPr lang="en-US" sz="2400" dirty="0"/>
              <a:t> is crystalline. </a:t>
            </a:r>
            <a:endParaRPr lang="tr-TR" sz="2400" dirty="0" smtClean="0"/>
          </a:p>
          <a:p>
            <a:r>
              <a:rPr lang="tr-TR" sz="2400" dirty="0" err="1" smtClean="0"/>
              <a:t>Most</a:t>
            </a:r>
            <a:r>
              <a:rPr lang="tr-TR" sz="2400" dirty="0" smtClean="0"/>
              <a:t> of time</a:t>
            </a:r>
            <a:r>
              <a:rPr lang="en-US" sz="2400" dirty="0" smtClean="0"/>
              <a:t>, </a:t>
            </a:r>
            <a:r>
              <a:rPr lang="en-US" sz="2400" dirty="0">
                <a:solidFill>
                  <a:srgbClr val="0070C0"/>
                </a:solidFill>
              </a:rPr>
              <a:t>tactic </a:t>
            </a:r>
            <a:r>
              <a:rPr lang="en-US" sz="2400" dirty="0" smtClean="0">
                <a:solidFill>
                  <a:srgbClr val="0070C0"/>
                </a:solidFill>
              </a:rPr>
              <a:t>p</a:t>
            </a:r>
            <a:r>
              <a:rPr lang="tr-TR" sz="2400" dirty="0" err="1" smtClean="0">
                <a:solidFill>
                  <a:srgbClr val="0070C0"/>
                </a:solidFill>
              </a:rPr>
              <a:t>lastics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with their more </a:t>
            </a:r>
            <a:r>
              <a:rPr lang="en-US" sz="2400" dirty="0" err="1">
                <a:solidFill>
                  <a:srgbClr val="0070C0"/>
                </a:solidFill>
              </a:rPr>
              <a:t>stereoregular</a:t>
            </a:r>
            <a:r>
              <a:rPr lang="en-US" sz="2400" dirty="0">
                <a:solidFill>
                  <a:srgbClr val="0070C0"/>
                </a:solidFill>
              </a:rPr>
              <a:t> chain </a:t>
            </a:r>
            <a:r>
              <a:rPr lang="en-US" sz="2400" dirty="0" smtClean="0">
                <a:solidFill>
                  <a:srgbClr val="0070C0"/>
                </a:solidFill>
              </a:rPr>
              <a:t>structure</a:t>
            </a:r>
            <a:r>
              <a:rPr lang="tr-TR" sz="2400" dirty="0" smtClean="0">
                <a:solidFill>
                  <a:srgbClr val="0070C0"/>
                </a:solidFill>
              </a:rPr>
              <a:t>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are more likely to be crystalline than their </a:t>
            </a:r>
            <a:r>
              <a:rPr lang="en-US" sz="2400" dirty="0" err="1">
                <a:solidFill>
                  <a:srgbClr val="0070C0"/>
                </a:solidFill>
              </a:rPr>
              <a:t>atactic</a:t>
            </a:r>
            <a:r>
              <a:rPr lang="en-US" sz="2400" dirty="0">
                <a:solidFill>
                  <a:srgbClr val="0070C0"/>
                </a:solidFill>
              </a:rPr>
              <a:t> counterparts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As an</a:t>
            </a:r>
            <a:r>
              <a:rPr lang="en-US" sz="2400" dirty="0" smtClean="0"/>
              <a:t> </a:t>
            </a:r>
            <a:r>
              <a:rPr lang="en-US" sz="2400" dirty="0"/>
              <a:t>example, isotactic polystyrene is </a:t>
            </a:r>
            <a:r>
              <a:rPr lang="en-US" sz="2400" dirty="0" smtClean="0"/>
              <a:t>crystalline</a:t>
            </a:r>
            <a:r>
              <a:rPr lang="tr-TR" sz="2400" dirty="0" smtClean="0"/>
              <a:t>;</a:t>
            </a:r>
            <a:r>
              <a:rPr lang="en-US" sz="2400" dirty="0" smtClean="0"/>
              <a:t>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commercial-grade </a:t>
            </a:r>
            <a:r>
              <a:rPr lang="en-US" sz="2400" dirty="0" err="1"/>
              <a:t>atactic</a:t>
            </a:r>
            <a:r>
              <a:rPr lang="en-US" sz="2400" dirty="0"/>
              <a:t> polystyrene is amorphous.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748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 err="1">
                <a:solidFill>
                  <a:srgbClr val="FF0000"/>
                </a:solidFill>
              </a:rPr>
              <a:t>The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Crystalline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Crystalline-Melting </a:t>
            </a:r>
            <a:r>
              <a:rPr lang="tr-TR" sz="2700" dirty="0" err="1">
                <a:solidFill>
                  <a:srgbClr val="FF0000"/>
                </a:solidFill>
              </a:rPr>
              <a:t>Temperature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5127" y="1835997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According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first law of thermodynamics, the free energy of </a:t>
            </a:r>
            <a:r>
              <a:rPr lang="tr-TR" sz="2400" dirty="0" err="1" smtClean="0"/>
              <a:t>melting</a:t>
            </a:r>
            <a:r>
              <a:rPr lang="en-US" sz="2400" dirty="0" smtClean="0"/>
              <a:t> </a:t>
            </a:r>
            <a:r>
              <a:rPr lang="en-US" sz="2400" dirty="0"/>
              <a:t>per repeating unit of the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, </a:t>
            </a:r>
            <a:r>
              <a:rPr lang="en-US" sz="2400" dirty="0" err="1"/>
              <a:t>ΔGu</a:t>
            </a:r>
            <a:r>
              <a:rPr lang="en-US" sz="2400" dirty="0"/>
              <a:t>, can be expressed as</a:t>
            </a:r>
          </a:p>
          <a:p>
            <a:endParaRPr lang="en-US" sz="2400" dirty="0"/>
          </a:p>
          <a:p>
            <a:r>
              <a:rPr lang="tr-TR" sz="2400" dirty="0" err="1"/>
              <a:t>I</a:t>
            </a:r>
            <a:r>
              <a:rPr lang="tr-TR" sz="2400" dirty="0" err="1" smtClean="0"/>
              <a:t>n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∆Hu and ∆Su are the enthalpy and entropy of </a:t>
            </a:r>
            <a:r>
              <a:rPr lang="tr-TR" sz="2400" dirty="0" err="1" smtClean="0"/>
              <a:t>melting</a:t>
            </a:r>
            <a:r>
              <a:rPr lang="en-US" sz="2400" dirty="0" smtClean="0"/>
              <a:t> </a:t>
            </a:r>
            <a:r>
              <a:rPr lang="en-US" sz="2400" dirty="0"/>
              <a:t>per repeating unit, respectively. At the equilibrium melting </a:t>
            </a:r>
            <a:r>
              <a:rPr lang="en-US" sz="2400" dirty="0" smtClean="0"/>
              <a:t>temperature</a:t>
            </a:r>
            <a:r>
              <a:rPr lang="tr-TR" sz="2400" dirty="0" smtClean="0"/>
              <a:t>,</a:t>
            </a:r>
            <a:r>
              <a:rPr lang="en-US" sz="2400" dirty="0" smtClean="0"/>
              <a:t>  </a:t>
            </a:r>
            <a:r>
              <a:rPr lang="en-US" sz="2400" dirty="0" err="1"/>
              <a:t>ΔGu</a:t>
            </a:r>
            <a:r>
              <a:rPr lang="en-US" sz="2400" dirty="0"/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zero</a:t>
            </a:r>
            <a:r>
              <a:rPr lang="en-US" sz="2400" dirty="0" smtClean="0"/>
              <a:t> </a:t>
            </a:r>
            <a:r>
              <a:rPr lang="en-US" sz="2400" dirty="0"/>
              <a:t>and, </a:t>
            </a:r>
            <a:r>
              <a:rPr lang="tr-TR" sz="2400" dirty="0" err="1" smtClean="0"/>
              <a:t>hence</a:t>
            </a:r>
            <a:r>
              <a:rPr lang="tr-TR" sz="2400" dirty="0"/>
              <a:t>: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189" y="2556596"/>
            <a:ext cx="2316704" cy="46840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313" y="3889421"/>
            <a:ext cx="1247933" cy="85879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653" y="4979899"/>
            <a:ext cx="6828083" cy="1704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56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 err="1">
                <a:solidFill>
                  <a:srgbClr val="FF0000"/>
                </a:solidFill>
              </a:rPr>
              <a:t>The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Crystalline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Crystallization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Kinetics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5127" y="1835997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For a </a:t>
            </a:r>
            <a:r>
              <a:rPr lang="tr-TR" sz="2400" dirty="0" err="1" smtClean="0"/>
              <a:t>specified</a:t>
            </a:r>
            <a:r>
              <a:rPr lang="en-US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, </a:t>
            </a:r>
            <a:r>
              <a:rPr lang="en-US" sz="2400" dirty="0"/>
              <a:t>the extent of crystallization attained during melt processing depends </a:t>
            </a:r>
            <a:r>
              <a:rPr lang="en-US" sz="2400" dirty="0" smtClean="0"/>
              <a:t>on </a:t>
            </a:r>
            <a:r>
              <a:rPr lang="en-US" sz="2400" dirty="0">
                <a:solidFill>
                  <a:srgbClr val="0070C0"/>
                </a:solidFill>
              </a:rPr>
              <a:t>the rate of crystallization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0070C0"/>
                </a:solidFill>
              </a:rPr>
              <a:t>the time </a:t>
            </a:r>
            <a:r>
              <a:rPr lang="en-US" sz="2400" dirty="0"/>
              <a:t>during which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melt </a:t>
            </a:r>
            <a:r>
              <a:rPr lang="en-US" sz="2400" dirty="0"/>
              <a:t>temperatures are </a:t>
            </a:r>
            <a:r>
              <a:rPr lang="tr-TR" sz="2400" dirty="0" err="1" smtClean="0"/>
              <a:t>reached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Above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melting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,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en-US" sz="2400" dirty="0"/>
              <a:t>that have low </a:t>
            </a:r>
            <a:r>
              <a:rPr lang="en-US" sz="2400" dirty="0" smtClean="0"/>
              <a:t>crystallization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rates</a:t>
            </a:r>
            <a:r>
              <a:rPr lang="en-US" sz="2400" dirty="0" smtClean="0"/>
              <a:t>,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poly(ethylene terephthalate), </a:t>
            </a:r>
            <a:r>
              <a:rPr lang="en-US" sz="2400" dirty="0" err="1"/>
              <a:t>polycaprolactone</a:t>
            </a:r>
            <a:r>
              <a:rPr lang="en-US" sz="2400" dirty="0"/>
              <a:t>, and nylon-6,6, can be quenched rapidly enough to </a:t>
            </a:r>
            <a:r>
              <a:rPr lang="tr-TR" sz="2400" dirty="0" err="1" smtClean="0"/>
              <a:t>obtain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amorphous state. </a:t>
            </a:r>
            <a:endParaRPr lang="tr-TR" sz="2400" dirty="0" smtClean="0"/>
          </a:p>
          <a:p>
            <a:r>
              <a:rPr lang="en-US" sz="2400" dirty="0" smtClean="0"/>
              <a:t>Other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higher </a:t>
            </a:r>
            <a:r>
              <a:rPr lang="en-US" sz="2400" dirty="0" smtClean="0"/>
              <a:t>crystallization</a:t>
            </a:r>
            <a:r>
              <a:rPr lang="tr-TR" sz="2400" dirty="0" smtClean="0"/>
              <a:t> </a:t>
            </a:r>
            <a:r>
              <a:rPr lang="en-US" sz="2400" dirty="0" smtClean="0"/>
              <a:t>rates ,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polyethylene, </a:t>
            </a:r>
            <a:r>
              <a:rPr lang="en-US" sz="2400" dirty="0" smtClean="0"/>
              <a:t>can</a:t>
            </a:r>
            <a:r>
              <a:rPr lang="tr-TR" sz="2400" dirty="0" smtClean="0"/>
              <a:t> </a:t>
            </a:r>
            <a:r>
              <a:rPr lang="en-US" sz="2400" dirty="0" smtClean="0"/>
              <a:t>not </a:t>
            </a:r>
            <a:r>
              <a:rPr lang="en-US" sz="2400" dirty="0"/>
              <a:t>be quenched quickly enough to </a:t>
            </a:r>
            <a:r>
              <a:rPr lang="tr-TR" sz="2400" dirty="0" err="1" smtClean="0"/>
              <a:t>hinder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crystallization. </a:t>
            </a:r>
            <a:endParaRPr lang="tr-TR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a </a:t>
            </a:r>
            <a:r>
              <a:rPr lang="tr-TR" sz="2400" dirty="0" err="1" smtClean="0"/>
              <a:t>specified</a:t>
            </a:r>
            <a:r>
              <a:rPr lang="en-US" sz="2400" dirty="0" smtClean="0"/>
              <a:t> p</a:t>
            </a:r>
            <a:r>
              <a:rPr lang="tr-TR" sz="2400" dirty="0" err="1" smtClean="0"/>
              <a:t>lastic</a:t>
            </a:r>
            <a:r>
              <a:rPr lang="en-US" sz="2400" dirty="0" smtClean="0"/>
              <a:t>, </a:t>
            </a:r>
            <a:r>
              <a:rPr lang="en-US" sz="2400" dirty="0"/>
              <a:t>the </a:t>
            </a:r>
            <a:r>
              <a:rPr lang="en-US" sz="2400" dirty="0" smtClean="0"/>
              <a:t>crystallization</a:t>
            </a:r>
            <a:r>
              <a:rPr lang="tr-TR" sz="2400" dirty="0" smtClean="0"/>
              <a:t> </a:t>
            </a:r>
            <a:r>
              <a:rPr lang="en-US" sz="2400" dirty="0" smtClean="0"/>
              <a:t>rate </a:t>
            </a:r>
            <a:r>
              <a:rPr lang="en-US" sz="2400" dirty="0" smtClean="0"/>
              <a:t>depends on </a:t>
            </a:r>
            <a:r>
              <a:rPr lang="en-US" sz="2400" dirty="0"/>
              <a:t>the crystallization </a:t>
            </a:r>
            <a:r>
              <a:rPr lang="en-US" sz="2400" dirty="0" smtClean="0"/>
              <a:t>temperature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</a:t>
            </a:r>
            <a:r>
              <a:rPr lang="en-US" sz="2400" dirty="0" smtClean="0"/>
              <a:t>crystallization</a:t>
            </a:r>
            <a:r>
              <a:rPr lang="tr-TR" sz="2400" dirty="0" smtClean="0"/>
              <a:t> </a:t>
            </a:r>
            <a:r>
              <a:rPr lang="en-US" sz="2400" dirty="0" smtClean="0"/>
              <a:t>rate </a:t>
            </a:r>
            <a:r>
              <a:rPr lang="en-US" sz="2400" dirty="0" smtClean="0"/>
              <a:t>can </a:t>
            </a:r>
            <a:r>
              <a:rPr lang="en-US" sz="2400" dirty="0"/>
              <a:t>be followed by a variety of </a:t>
            </a:r>
            <a:r>
              <a:rPr lang="tr-TR" sz="2400" dirty="0" err="1" smtClean="0"/>
              <a:t>methods</a:t>
            </a:r>
            <a:r>
              <a:rPr lang="en-US" sz="2400" dirty="0" smtClean="0"/>
              <a:t>, </a:t>
            </a:r>
            <a:r>
              <a:rPr lang="tr-TR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 err="1"/>
              <a:t>dilatometric</a:t>
            </a:r>
            <a:r>
              <a:rPr lang="en-US" sz="2400" dirty="0"/>
              <a:t> measurement of volume changes, infrared spectroscopy, and optical-microscopic measurement of the growth of </a:t>
            </a:r>
            <a:r>
              <a:rPr lang="en-US" sz="2400" dirty="0" err="1"/>
              <a:t>spherulite</a:t>
            </a:r>
            <a:r>
              <a:rPr lang="en-US" sz="2400" dirty="0"/>
              <a:t> radii with </a:t>
            </a:r>
            <a:r>
              <a:rPr lang="en-US" sz="2400" dirty="0" smtClean="0"/>
              <a:t>time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40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The Crystalline State</a:t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Crystallization Kinetics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825625"/>
            <a:ext cx="8280042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 fractional crystallinity of a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platic</a:t>
            </a:r>
            <a:r>
              <a:rPr lang="en-US" sz="2400" dirty="0" smtClean="0"/>
              <a:t> </a:t>
            </a:r>
            <a:r>
              <a:rPr lang="en-US" sz="2400" dirty="0"/>
              <a:t>can be </a:t>
            </a:r>
            <a:r>
              <a:rPr lang="tr-TR" sz="2400" dirty="0" err="1" smtClean="0"/>
              <a:t>calculated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determined</a:t>
            </a:r>
            <a:r>
              <a:rPr lang="en-US" sz="2400" dirty="0" smtClean="0"/>
              <a:t> </a:t>
            </a:r>
            <a:r>
              <a:rPr lang="en-US" sz="2400" dirty="0"/>
              <a:t>by a variety of techniques, </a:t>
            </a:r>
            <a:r>
              <a:rPr lang="en-US" sz="2400" dirty="0" smtClean="0"/>
              <a:t>including</a:t>
            </a:r>
            <a:r>
              <a:rPr lang="tr-TR" sz="2400" dirty="0" smtClean="0"/>
              <a:t> </a:t>
            </a:r>
            <a:r>
              <a:rPr lang="en-US" sz="2400" dirty="0" smtClean="0"/>
              <a:t>infrared spectroscopy,</a:t>
            </a:r>
            <a:r>
              <a:rPr lang="tr-TR" sz="2400" dirty="0" smtClean="0"/>
              <a:t> </a:t>
            </a:r>
            <a:r>
              <a:rPr lang="en-US" sz="2400" dirty="0" smtClean="0"/>
              <a:t>density</a:t>
            </a:r>
            <a:r>
              <a:rPr lang="tr-TR" sz="2400" dirty="0" smtClean="0"/>
              <a:t>, </a:t>
            </a:r>
            <a:r>
              <a:rPr lang="en-US" sz="2400" dirty="0" smtClean="0">
                <a:solidFill>
                  <a:srgbClr val="0070C0"/>
                </a:solidFill>
              </a:rPr>
              <a:t>X-ray </a:t>
            </a:r>
            <a:r>
              <a:rPr lang="en-US" sz="2400" dirty="0">
                <a:solidFill>
                  <a:srgbClr val="0070C0"/>
                </a:solidFill>
              </a:rPr>
              <a:t>diffraction </a:t>
            </a:r>
            <a:r>
              <a:rPr lang="en-US" sz="2400" dirty="0" smtClean="0">
                <a:solidFill>
                  <a:srgbClr val="0070C0"/>
                </a:solidFill>
              </a:rPr>
              <a:t>measurements</a:t>
            </a:r>
            <a:r>
              <a:rPr lang="en-US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calorimetric </a:t>
            </a:r>
            <a:r>
              <a:rPr lang="en-US" sz="2400" dirty="0" smtClean="0"/>
              <a:t>methods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Density Measurements</a:t>
            </a:r>
            <a:r>
              <a:rPr lang="en-US" sz="2400" dirty="0"/>
              <a:t>: </a:t>
            </a:r>
            <a:r>
              <a:rPr lang="en-US" sz="2400" dirty="0" err="1" smtClean="0"/>
              <a:t>Densit</a:t>
            </a:r>
            <a:r>
              <a:rPr lang="tr-TR" sz="2400" dirty="0" smtClean="0"/>
              <a:t>y</a:t>
            </a:r>
            <a:r>
              <a:rPr lang="en-US" sz="2400" dirty="0" smtClean="0"/>
              <a:t> </a:t>
            </a:r>
            <a:r>
              <a:rPr lang="en-US" sz="2400" dirty="0"/>
              <a:t>can be </a:t>
            </a:r>
            <a:r>
              <a:rPr lang="en-US" sz="2400" dirty="0" smtClean="0"/>
              <a:t>measured </a:t>
            </a:r>
            <a:r>
              <a:rPr lang="en-US" sz="2400" dirty="0"/>
              <a:t>at some standard temperature </a:t>
            </a:r>
            <a:r>
              <a:rPr lang="tr-TR" sz="2400" dirty="0" err="1" smtClean="0"/>
              <a:t>like</a:t>
            </a:r>
            <a:r>
              <a:rPr lang="en-US" sz="2400" dirty="0" smtClean="0"/>
              <a:t> 23°C </a:t>
            </a:r>
            <a:r>
              <a:rPr lang="en-US" sz="2400" dirty="0"/>
              <a:t>by means of a calibrated density-gradient </a:t>
            </a:r>
            <a:r>
              <a:rPr lang="en-US" sz="2400" dirty="0" smtClean="0"/>
              <a:t>column</a:t>
            </a:r>
            <a:r>
              <a:rPr lang="tr-TR" sz="2400" dirty="0" smtClean="0"/>
              <a:t> as </a:t>
            </a:r>
            <a:r>
              <a:rPr lang="tr-TR" sz="2400" dirty="0" err="1"/>
              <a:t>s</a:t>
            </a:r>
            <a:r>
              <a:rPr lang="tr-TR" sz="2400" dirty="0" err="1" smtClean="0"/>
              <a:t>hown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tr-TR" sz="2400" dirty="0" err="1" smtClean="0"/>
              <a:t>After</a:t>
            </a:r>
            <a:r>
              <a:rPr lang="tr-TR" sz="2400" dirty="0" smtClean="0"/>
              <a:t> t</a:t>
            </a:r>
            <a:r>
              <a:rPr lang="en-US" sz="2400" dirty="0" smtClean="0"/>
              <a:t>he </a:t>
            </a:r>
            <a:r>
              <a:rPr lang="en-US" sz="2400" dirty="0"/>
              <a:t>density (ρ) of the </a:t>
            </a:r>
            <a:r>
              <a:rPr lang="en-US" sz="2400" dirty="0" err="1"/>
              <a:t>semicrystalline</a:t>
            </a:r>
            <a:r>
              <a:rPr lang="en-US" sz="2400" dirty="0"/>
              <a:t> sample has been measured, the fractional </a:t>
            </a:r>
            <a:r>
              <a:rPr lang="en-US" sz="2400" dirty="0" err="1"/>
              <a:t>crystallinity</a:t>
            </a:r>
            <a:r>
              <a:rPr lang="en-US" sz="2400" dirty="0"/>
              <a:t>, ø, can be </a:t>
            </a:r>
            <a:r>
              <a:rPr lang="tr-TR" sz="2400" dirty="0" err="1" smtClean="0"/>
              <a:t>calculated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endParaRPr lang="en-US" sz="2400" dirty="0"/>
          </a:p>
          <a:p>
            <a:endParaRPr lang="en-US" sz="2600" dirty="0"/>
          </a:p>
          <a:p>
            <a:endParaRPr lang="en-US" sz="2600" dirty="0"/>
          </a:p>
          <a:p>
            <a:endParaRPr lang="tr-T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819275"/>
            <a:ext cx="2971800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154" y="5510614"/>
            <a:ext cx="1685339" cy="100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1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The Crystalline State</a:t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Techniques to Determine Crystallinity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825625"/>
            <a:ext cx="815125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X-Ray </a:t>
            </a:r>
            <a:r>
              <a:rPr lang="en-US" sz="2400" dirty="0" smtClean="0">
                <a:solidFill>
                  <a:srgbClr val="FF0000"/>
                </a:solidFill>
              </a:rPr>
              <a:t>Diffraction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/>
              <a:t>X-ray diffraction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a widely used </a:t>
            </a:r>
            <a:r>
              <a:rPr lang="tr-TR" sz="2400" dirty="0" err="1" smtClean="0"/>
              <a:t>method</a:t>
            </a:r>
            <a:r>
              <a:rPr lang="en-US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tr-TR" sz="2400" dirty="0" err="1" smtClean="0"/>
              <a:t>characterize</a:t>
            </a:r>
            <a:r>
              <a:rPr lang="tr-TR" sz="2400" dirty="0" smtClean="0"/>
              <a:t> </a:t>
            </a:r>
            <a:r>
              <a:rPr lang="en-US" sz="2400" dirty="0" smtClean="0"/>
              <a:t>polymer</a:t>
            </a:r>
            <a:r>
              <a:rPr lang="tr-TR" sz="2400" dirty="0" smtClean="0"/>
              <a:t>. </a:t>
            </a:r>
          </a:p>
          <a:p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en-US" sz="2400" dirty="0" smtClean="0"/>
              <a:t> provide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70C0"/>
                </a:solidFill>
              </a:rPr>
              <a:t>information</a:t>
            </a:r>
            <a:r>
              <a:rPr lang="en-US" sz="2400" dirty="0"/>
              <a:t> concerning both the </a:t>
            </a:r>
            <a:r>
              <a:rPr lang="en-US" sz="2400" dirty="0">
                <a:solidFill>
                  <a:srgbClr val="0070C0"/>
                </a:solidFill>
              </a:rPr>
              <a:t>crystalline and amorphous </a:t>
            </a:r>
            <a:r>
              <a:rPr lang="en-US" sz="2400" dirty="0" smtClean="0">
                <a:solidFill>
                  <a:srgbClr val="0070C0"/>
                </a:solidFill>
              </a:rPr>
              <a:t>states</a:t>
            </a:r>
            <a:r>
              <a:rPr lang="tr-TR" sz="2400" dirty="0" smtClean="0">
                <a:solidFill>
                  <a:srgbClr val="0070C0"/>
                </a:solidFill>
              </a:rPr>
              <a:t> of </a:t>
            </a:r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macromolecule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X-rays </a:t>
            </a:r>
            <a:r>
              <a:rPr lang="en-US" sz="2400" dirty="0"/>
              <a:t>are high-energy </a:t>
            </a:r>
            <a:r>
              <a:rPr lang="en-US" sz="2400" dirty="0" smtClean="0"/>
              <a:t>photons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err="1" smtClean="0"/>
              <a:t>hav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/>
              <a:t>short </a:t>
            </a:r>
            <a:r>
              <a:rPr lang="en-US" sz="2400" dirty="0" smtClean="0"/>
              <a:t>wavelengths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high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en-US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a </a:t>
            </a:r>
            <a:r>
              <a:rPr lang="tr-TR" sz="2400" dirty="0" err="1" smtClean="0"/>
              <a:t>wavelength</a:t>
            </a:r>
            <a:r>
              <a:rPr lang="tr-TR" sz="2400" dirty="0" smtClean="0"/>
              <a:t> </a:t>
            </a:r>
            <a:r>
              <a:rPr lang="tr-TR" sz="2400" dirty="0" err="1" smtClean="0"/>
              <a:t>ranging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en-US" sz="2400" dirty="0" smtClean="0"/>
              <a:t>0.5 </a:t>
            </a:r>
            <a:r>
              <a:rPr lang="en-US" sz="2400" dirty="0"/>
              <a:t>to 2.5 </a:t>
            </a:r>
            <a:r>
              <a:rPr lang="en-US" sz="2400" dirty="0" smtClean="0"/>
              <a:t>Å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X-</a:t>
            </a:r>
            <a:r>
              <a:rPr lang="tr-TR" sz="2400" dirty="0" err="1" smtClean="0"/>
              <a:t>rays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en-US" sz="2400" dirty="0" smtClean="0"/>
              <a:t> </a:t>
            </a:r>
            <a:r>
              <a:rPr lang="en-US" sz="2400" dirty="0"/>
              <a:t>interact with electrons. </a:t>
            </a:r>
            <a:endParaRPr lang="tr-TR" sz="2400" dirty="0" smtClean="0"/>
          </a:p>
          <a:p>
            <a:r>
              <a:rPr lang="en-US" sz="2400" dirty="0" smtClean="0"/>
              <a:t>When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X-ray </a:t>
            </a:r>
            <a:r>
              <a:rPr lang="en-US" sz="2400" dirty="0" smtClean="0"/>
              <a:t>beam </a:t>
            </a:r>
            <a:r>
              <a:rPr lang="en-US" sz="2400" dirty="0"/>
              <a:t>is focused on a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en-US" sz="2400" dirty="0" smtClean="0"/>
              <a:t>material</a:t>
            </a:r>
            <a:r>
              <a:rPr lang="en-US" sz="2400" dirty="0"/>
              <a:t>,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part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beam</a:t>
            </a:r>
            <a:r>
              <a:rPr lang="en-US" sz="2400" dirty="0" smtClean="0"/>
              <a:t> </a:t>
            </a:r>
            <a:r>
              <a:rPr lang="en-US" sz="2400" dirty="0"/>
              <a:t>will be absorbed,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part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beam</a:t>
            </a:r>
            <a:r>
              <a:rPr lang="en-US" sz="2400" dirty="0" smtClean="0"/>
              <a:t> </a:t>
            </a:r>
            <a:r>
              <a:rPr lang="en-US" sz="2400" dirty="0"/>
              <a:t>will be transmitted unmodified, while others will be </a:t>
            </a:r>
            <a:r>
              <a:rPr lang="en-US" sz="2400" dirty="0">
                <a:solidFill>
                  <a:srgbClr val="0070C0"/>
                </a:solidFill>
              </a:rPr>
              <a:t>scattered due to interaction with electrons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This </a:t>
            </a:r>
            <a:r>
              <a:rPr lang="en-US" sz="2400" dirty="0">
                <a:solidFill>
                  <a:srgbClr val="0070C0"/>
                </a:solidFill>
              </a:rPr>
              <a:t>interaction results in a scattering </a:t>
            </a:r>
            <a:r>
              <a:rPr lang="en-US" sz="2400" dirty="0" smtClean="0">
                <a:solidFill>
                  <a:srgbClr val="0070C0"/>
                </a:solidFill>
              </a:rPr>
              <a:t>pattern</a:t>
            </a:r>
            <a:r>
              <a:rPr lang="tr-TR" sz="2400" dirty="0" smtClean="0">
                <a:solidFill>
                  <a:srgbClr val="0070C0"/>
                </a:solidFill>
              </a:rPr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a function of the scattering </a:t>
            </a:r>
            <a:r>
              <a:rPr lang="en-US" sz="2400" dirty="0" smtClean="0">
                <a:solidFill>
                  <a:srgbClr val="0070C0"/>
                </a:solidFill>
              </a:rPr>
              <a:t>angle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endParaRPr lang="tr-TR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513" y="1212223"/>
            <a:ext cx="2933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75" y="3200400"/>
            <a:ext cx="26955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01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The Crystalline State</a:t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Techniques to Determine Crystallinity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206544" cy="4351338"/>
          </a:xfrm>
        </p:spPr>
        <p:txBody>
          <a:bodyPr>
            <a:noAutofit/>
          </a:bodyPr>
          <a:lstStyle/>
          <a:p>
            <a:r>
              <a:rPr lang="en-US" sz="2400" dirty="0"/>
              <a:t>X-ray diffraction pattern is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fractional </a:t>
            </a:r>
            <a:r>
              <a:rPr lang="en-US" sz="2400" dirty="0">
                <a:solidFill>
                  <a:srgbClr val="0070C0"/>
                </a:solidFill>
              </a:rPr>
              <a:t>crystallinity</a:t>
            </a:r>
            <a:r>
              <a:rPr lang="en-US" sz="2400" dirty="0"/>
              <a:t> as well as </a:t>
            </a:r>
            <a:r>
              <a:rPr lang="en-US" sz="2400" dirty="0">
                <a:solidFill>
                  <a:srgbClr val="0070C0"/>
                </a:solidFill>
              </a:rPr>
              <a:t>crystalline </a:t>
            </a:r>
            <a:r>
              <a:rPr lang="en-US" sz="2400" dirty="0" smtClean="0">
                <a:solidFill>
                  <a:srgbClr val="0070C0"/>
                </a:solidFill>
              </a:rPr>
              <a:t>dimensions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withi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macromolecule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example of </a:t>
            </a:r>
            <a:r>
              <a:rPr lang="en-US" sz="2400" dirty="0" smtClean="0"/>
              <a:t>a</a:t>
            </a:r>
            <a:r>
              <a:rPr lang="tr-TR" sz="2400" dirty="0" smtClean="0"/>
              <a:t> X-ray</a:t>
            </a:r>
            <a:r>
              <a:rPr lang="en-US" sz="2400" dirty="0" smtClean="0"/>
              <a:t> </a:t>
            </a:r>
            <a:r>
              <a:rPr lang="en-US" sz="2400" dirty="0"/>
              <a:t>diffraction pattern of a highly crystalline polymer is shown </a:t>
            </a:r>
            <a:r>
              <a:rPr lang="tr-TR" sz="2400" dirty="0" smtClean="0"/>
              <a:t>in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1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there is an appearance of several large, narrow peaks positioned upon a broad background </a:t>
            </a:r>
            <a:r>
              <a:rPr lang="en-US" sz="2400" dirty="0" smtClean="0"/>
              <a:t>pattern</a:t>
            </a:r>
            <a:r>
              <a:rPr lang="tr-TR" sz="2400" dirty="0" smtClean="0"/>
              <a:t>, </a:t>
            </a:r>
            <a:r>
              <a:rPr lang="en-US" sz="2400" dirty="0"/>
              <a:t>due to scattering from amorphous regions. </a:t>
            </a:r>
            <a:endParaRPr lang="tr-TR" sz="2400" dirty="0" smtClean="0"/>
          </a:p>
          <a:p>
            <a:r>
              <a:rPr lang="en-US" sz="2400" dirty="0" smtClean="0"/>
              <a:t>The peaks </a:t>
            </a:r>
            <a:r>
              <a:rPr lang="tr-TR" sz="2400" dirty="0" err="1" smtClean="0"/>
              <a:t>illustrate</a:t>
            </a:r>
            <a:r>
              <a:rPr lang="en-US" sz="2400" dirty="0" smtClean="0"/>
              <a:t> </a:t>
            </a:r>
            <a:r>
              <a:rPr lang="en-US" sz="2400" dirty="0"/>
              <a:t>scattering from well-defined crystalline regions having regular spacing. </a:t>
            </a:r>
          </a:p>
          <a:p>
            <a:pPr marL="0" indent="0">
              <a:buNone/>
            </a:pPr>
            <a:endParaRPr lang="en-US" sz="2400" dirty="0"/>
          </a:p>
          <a:p>
            <a:endParaRPr lang="tr-TR" sz="2400" dirty="0" smtClean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137" y="2358231"/>
            <a:ext cx="4267200" cy="3286125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7626927" y="5853797"/>
            <a:ext cx="443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1</a:t>
            </a:r>
            <a:r>
              <a:rPr lang="en-US" dirty="0" smtClean="0"/>
              <a:t> </a:t>
            </a:r>
            <a:r>
              <a:rPr lang="en-US" dirty="0"/>
              <a:t>X-ray diffraction </a:t>
            </a:r>
            <a:r>
              <a:rPr lang="en-US" dirty="0" smtClean="0"/>
              <a:t>pattern </a:t>
            </a:r>
            <a:r>
              <a:rPr lang="en-US" dirty="0"/>
              <a:t>of high-density polyethylene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381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The Crystalline State</a:t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Techniques to Determine Crystallinity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155178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c</a:t>
            </a:r>
            <a:r>
              <a:rPr lang="tr-TR" sz="2400" dirty="0" smtClean="0"/>
              <a:t>ases</a:t>
            </a:r>
            <a:r>
              <a:rPr lang="en-US" sz="2400" dirty="0" smtClean="0"/>
              <a:t>, </a:t>
            </a:r>
            <a:r>
              <a:rPr lang="en-US" sz="2400" dirty="0"/>
              <a:t>the fractional crystallinity can be </a:t>
            </a:r>
            <a:r>
              <a:rPr lang="tr-TR" sz="2400" dirty="0" err="1" smtClean="0"/>
              <a:t>determine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calculated</a:t>
            </a:r>
            <a:r>
              <a:rPr lang="en-US" sz="2400" dirty="0" smtClean="0"/>
              <a:t> </a:t>
            </a:r>
            <a:r>
              <a:rPr lang="en-US" sz="2400" dirty="0"/>
              <a:t>by comparing the intensity or height of the amorphous halo (</a:t>
            </a:r>
            <a:r>
              <a:rPr lang="en-US" sz="2400" dirty="0" err="1"/>
              <a:t>I</a:t>
            </a:r>
            <a:r>
              <a:rPr lang="en-US" sz="2400" baseline="-25000" dirty="0" err="1"/>
              <a:t>am</a:t>
            </a:r>
            <a:r>
              <a:rPr lang="en-US" sz="2400" dirty="0"/>
              <a:t>) of the crystalline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 </a:t>
            </a:r>
            <a:r>
              <a:rPr lang="en-US" sz="2400" dirty="0"/>
              <a:t>with the intensity (</a:t>
            </a:r>
            <a:r>
              <a:rPr lang="en-US" sz="2400" dirty="0" err="1"/>
              <a:t>I</a:t>
            </a:r>
            <a:r>
              <a:rPr lang="en-US" sz="2400" baseline="-25000" dirty="0" err="1"/>
              <a:t>am</a:t>
            </a:r>
            <a:r>
              <a:rPr lang="en-US" sz="2400" baseline="30000" dirty="0" err="1"/>
              <a:t>o</a:t>
            </a:r>
            <a:r>
              <a:rPr lang="en-US" sz="2400" dirty="0"/>
              <a:t>) of a totally amorphous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can be obtained by rapid quenching from the </a:t>
            </a:r>
            <a:r>
              <a:rPr lang="en-US" sz="2400" dirty="0" smtClean="0"/>
              <a:t>melt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/>
              <a:t>i</a:t>
            </a:r>
            <a:r>
              <a:rPr lang="tr-TR" sz="2400" dirty="0" smtClean="0"/>
              <a:t>n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err="1"/>
              <a:t>w</a:t>
            </a:r>
            <a:r>
              <a:rPr lang="en-US" sz="2400" baseline="-25000" dirty="0" err="1"/>
              <a:t>c</a:t>
            </a:r>
            <a:r>
              <a:rPr lang="en-US" sz="2400" dirty="0"/>
              <a:t> is the weight fraction of the crystalline </a:t>
            </a:r>
            <a:r>
              <a:rPr lang="en-US" sz="2400" dirty="0" smtClean="0"/>
              <a:t>phase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remainin</a:t>
            </a:r>
            <a:r>
              <a:rPr lang="tr-TR" sz="2400" dirty="0" smtClean="0"/>
              <a:t> </a:t>
            </a:r>
            <a:r>
              <a:rPr lang="tr-TR" sz="2400" dirty="0" err="1" smtClean="0"/>
              <a:t>part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</a:t>
            </a:r>
            <a:r>
              <a:rPr lang="tr-TR" sz="2400" dirty="0" err="1" smtClean="0"/>
              <a:t>fraction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amorphous</a:t>
            </a:r>
            <a:r>
              <a:rPr lang="tr-TR" sz="2400" dirty="0" smtClean="0"/>
              <a:t> </a:t>
            </a:r>
            <a:r>
              <a:rPr lang="tr-TR" sz="2400" dirty="0" err="1" smtClean="0"/>
              <a:t>phase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322" y="3593207"/>
            <a:ext cx="2012459" cy="111997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378" y="2350396"/>
            <a:ext cx="4198623" cy="304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74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400" dirty="0"/>
              <a:t>Measurement Techniques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Different</a:t>
            </a:r>
            <a:r>
              <a:rPr lang="tr-TR" sz="2400" dirty="0" smtClean="0"/>
              <a:t> e</a:t>
            </a:r>
            <a:r>
              <a:rPr lang="en-US" sz="2400" dirty="0" err="1" smtClean="0"/>
              <a:t>xperimental</a:t>
            </a:r>
            <a:r>
              <a:rPr lang="en-US" sz="2400" dirty="0" smtClean="0"/>
              <a:t> </a:t>
            </a:r>
            <a:r>
              <a:rPr lang="tr-TR" sz="2400" dirty="0" err="1" smtClean="0"/>
              <a:t>techniques</a:t>
            </a:r>
            <a:r>
              <a:rPr lang="en-US" sz="2400" dirty="0" smtClean="0"/>
              <a:t> </a:t>
            </a:r>
            <a:r>
              <a:rPr lang="en-US" sz="2400" dirty="0"/>
              <a:t>can be used to determine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calculate</a:t>
            </a:r>
            <a:r>
              <a:rPr lang="en-US" sz="2400" dirty="0" smtClean="0"/>
              <a:t>the </a:t>
            </a:r>
            <a:r>
              <a:rPr lang="en-US" sz="2400" dirty="0"/>
              <a:t>glass-transition and crystalline-melting temperatures in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As an</a:t>
            </a:r>
            <a:r>
              <a:rPr lang="en-US" sz="2400" dirty="0" smtClean="0"/>
              <a:t> </a:t>
            </a:r>
            <a:r>
              <a:rPr lang="en-US" sz="2400" dirty="0"/>
              <a:t>example,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thermal </a:t>
            </a:r>
            <a:r>
              <a:rPr lang="en-US" sz="2400" dirty="0"/>
              <a:t>transitions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be </a:t>
            </a:r>
            <a:r>
              <a:rPr lang="tr-TR" sz="2400" dirty="0" err="1" smtClean="0"/>
              <a:t>obtained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err="1" smtClean="0"/>
              <a:t>dilatometry</a:t>
            </a:r>
            <a:r>
              <a:rPr lang="en-US" sz="2400" dirty="0" smtClean="0"/>
              <a:t>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 </a:t>
            </a:r>
            <a:r>
              <a:rPr lang="en-US" sz="2400" dirty="0" smtClean="0"/>
              <a:t>and</a:t>
            </a:r>
            <a:r>
              <a:rPr lang="en-US" sz="2400" dirty="0"/>
              <a:t>, especially,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differential </a:t>
            </a:r>
            <a:r>
              <a:rPr lang="en-US" sz="2400" dirty="0"/>
              <a:t>scanning </a:t>
            </a:r>
            <a:r>
              <a:rPr lang="en-US" sz="2400" dirty="0" err="1" smtClean="0"/>
              <a:t>calorimetry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smtClean="0"/>
              <a:t>DSC). </a:t>
            </a:r>
            <a:endParaRPr lang="tr-TR" sz="2400" dirty="0" smtClean="0"/>
          </a:p>
          <a:p>
            <a:r>
              <a:rPr lang="en-US" sz="2400" dirty="0" smtClean="0"/>
              <a:t>Another </a:t>
            </a:r>
            <a:r>
              <a:rPr lang="en-US" sz="2400" dirty="0"/>
              <a:t>important </a:t>
            </a:r>
            <a:r>
              <a:rPr lang="tr-TR" sz="2400" dirty="0" err="1" smtClean="0"/>
              <a:t>technique</a:t>
            </a:r>
            <a:r>
              <a:rPr lang="en-US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detect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thermal </a:t>
            </a:r>
            <a:r>
              <a:rPr lang="en-US" sz="2400" dirty="0"/>
              <a:t>transitions </a:t>
            </a:r>
            <a:r>
              <a:rPr lang="en-US" sz="2400" dirty="0" smtClean="0"/>
              <a:t>is </a:t>
            </a:r>
            <a:r>
              <a:rPr lang="en-US" sz="2400" dirty="0"/>
              <a:t>recording the response to a cyclical strain 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dynamic-mechanical analysis </a:t>
            </a:r>
            <a:r>
              <a:rPr lang="en-US" sz="2400" dirty="0"/>
              <a:t>or electric </a:t>
            </a:r>
            <a:r>
              <a:rPr lang="en-US" sz="2400" dirty="0" smtClean="0"/>
              <a:t>voltage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dielectric spectroscopy.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glass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melt 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 </a:t>
            </a:r>
            <a:r>
              <a:rPr lang="en-US" sz="2400" dirty="0"/>
              <a:t>can also be detected by </a:t>
            </a:r>
            <a:r>
              <a:rPr lang="en-US" sz="2400" dirty="0" smtClean="0"/>
              <a:t>measurement </a:t>
            </a:r>
            <a:r>
              <a:rPr lang="en-US" sz="2400" dirty="0"/>
              <a:t>of modulus as a function of temperature in </a:t>
            </a:r>
            <a:r>
              <a:rPr lang="en-US" sz="2400" dirty="0" smtClean="0"/>
              <a:t>tensile</a:t>
            </a:r>
            <a:r>
              <a:rPr lang="tr-TR" sz="2400" dirty="0" smtClean="0"/>
              <a:t> test</a:t>
            </a:r>
            <a:r>
              <a:rPr lang="en-US" sz="2400" dirty="0" smtClean="0"/>
              <a:t>, </a:t>
            </a:r>
            <a:r>
              <a:rPr lang="en-US" sz="2400" dirty="0"/>
              <a:t>stress </a:t>
            </a:r>
            <a:r>
              <a:rPr lang="en-US" sz="2400" dirty="0" smtClean="0"/>
              <a:t>relaxation</a:t>
            </a:r>
            <a:r>
              <a:rPr lang="tr-TR" sz="2400" dirty="0" smtClean="0"/>
              <a:t> test</a:t>
            </a:r>
            <a:r>
              <a:rPr lang="en-US" sz="2400" dirty="0" smtClean="0"/>
              <a:t>, </a:t>
            </a:r>
            <a:r>
              <a:rPr lang="en-US" sz="2400" dirty="0"/>
              <a:t>and other mechanical </a:t>
            </a:r>
            <a:r>
              <a:rPr lang="en-US" sz="2400" dirty="0" smtClean="0"/>
              <a:t>test.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22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1119</Words>
  <Application>Microsoft Office PowerPoint</Application>
  <PresentationFormat>Özel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Polymer Technology</vt:lpstr>
      <vt:lpstr>Solid-State Properties The Crystalline State Ordering of Polymer Chains</vt:lpstr>
      <vt:lpstr>Solid-State Properties The Crystalline State Crystalline-Melting Temperature</vt:lpstr>
      <vt:lpstr>Solid-State Properties The Crystalline State Crystallization Kinetics</vt:lpstr>
      <vt:lpstr>Solid-State Properties The Crystalline State Crystallization Kinetics</vt:lpstr>
      <vt:lpstr>Solid-State Properties The Crystalline State Techniques to Determine Crystallinity</vt:lpstr>
      <vt:lpstr>Solid-State Properties The Crystalline State Techniques to Determine Crystallinity</vt:lpstr>
      <vt:lpstr>Solid-State Properties The Crystalline State Techniques to Determine Crystallinity</vt:lpstr>
      <vt:lpstr>Solid-State Properties Measurement Techniques</vt:lpstr>
      <vt:lpstr>Solid-State Properties Measurement Techniques Dilatometry</vt:lpstr>
      <vt:lpstr>Solid-State Properties Measurement Techniques Calorimetry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ew1</cp:lastModifiedBy>
  <cp:revision>532</cp:revision>
  <dcterms:created xsi:type="dcterms:W3CDTF">2018-09-03T08:05:30Z</dcterms:created>
  <dcterms:modified xsi:type="dcterms:W3CDTF">2019-04-29T14:50:35Z</dcterms:modified>
</cp:coreProperties>
</file>