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67" r:id="rId4"/>
    <p:sldId id="272" r:id="rId5"/>
    <p:sldId id="271" r:id="rId6"/>
    <p:sldId id="273" r:id="rId7"/>
    <p:sldId id="268" r:id="rId8"/>
    <p:sldId id="27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214414" y="1857364"/>
            <a:ext cx="7406640" cy="1472184"/>
          </a:xfrm>
        </p:spPr>
        <p:txBody>
          <a:bodyPr/>
          <a:lstStyle/>
          <a:p>
            <a:r>
              <a:rPr lang="tr-TR" dirty="0">
                <a:latin typeface="Comic Sans MS" pitchFamily="66" charset="0"/>
              </a:rPr>
              <a:t>Finansal Tablolar</a:t>
            </a:r>
            <a:endParaRPr lang="tr-T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Comic Sans MS" pitchFamily="66" charset="0"/>
              </a:rPr>
              <a:t>Finansal Tablolar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tr-TR" sz="2100" dirty="0">
                <a:latin typeface="Comic Sans MS" pitchFamily="66" charset="0"/>
              </a:rPr>
              <a:t>Finansal tablolar, işletme sahip ve yöneticileri ile işletmeyle ilgilenen üçüncü kişi ve kurumlara, işletmenin kârlılığı, etkinliği, finansal yapısı hakkında bilgi veren tablolardır. </a:t>
            </a:r>
          </a:p>
          <a:p>
            <a:pPr>
              <a:lnSpc>
                <a:spcPct val="120000"/>
              </a:lnSpc>
              <a:buNone/>
            </a:pPr>
            <a:r>
              <a:rPr lang="tr-TR" sz="2100" dirty="0">
                <a:latin typeface="Comic Sans MS" pitchFamily="66" charset="0"/>
              </a:rPr>
              <a:t>Finansal tablolar olarak; bilanço, gelir tablosu, dağıtılmayan kârlar tablosu, fon akım tablosu, konsolide finansal tablolar ve dönem içi finansal tablolar sayılabilir.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Comic Sans MS" pitchFamily="66" charset="0"/>
              </a:rPr>
              <a:t>Finansal Tablolar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85852" y="1700808"/>
            <a:ext cx="7647836" cy="4547592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tr-TR" sz="2800" b="1" dirty="0">
                <a:latin typeface="Comic Sans MS" pitchFamily="66" charset="0"/>
              </a:rPr>
              <a:t>Bilanço</a:t>
            </a:r>
            <a:endParaRPr lang="tr-TR" sz="2800" dirty="0">
              <a:latin typeface="Comic Sans MS" pitchFamily="66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tr-TR" sz="2000" dirty="0">
                <a:latin typeface="Comic Sans MS" pitchFamily="66" charset="0"/>
              </a:rPr>
              <a:t>Bilanço, bir işletmenin belirli bir tarihteki finansal durumunu yansıtan bir tablodur. 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sz="2000" dirty="0">
                <a:latin typeface="Comic Sans MS" pitchFamily="66" charset="0"/>
              </a:rPr>
              <a:t>İşletmenin sahip olduğu varlıklar ile bu varlıkların sağlandığı kaynaklar bilanço aracılığıyla ilgililere açıklanmaktadır. 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sz="2000" dirty="0">
                <a:latin typeface="Comic Sans MS" pitchFamily="66" charset="0"/>
              </a:rPr>
              <a:t>Bilanço, işletmeden üçüncü şahıs ve kurumlara bilgi aktarılması görevini yerine getirmektedir.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Comic Sans MS" pitchFamily="66" charset="0"/>
              </a:rPr>
              <a:t>Finansal Tablolar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85852" y="1844824"/>
            <a:ext cx="7647836" cy="4403576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tr-TR" sz="2800" b="1" dirty="0">
                <a:latin typeface="Comic Sans MS" pitchFamily="66" charset="0"/>
              </a:rPr>
              <a:t>Bilanço</a:t>
            </a:r>
            <a:endParaRPr lang="tr-TR" sz="2800" dirty="0">
              <a:latin typeface="Comic Sans MS" pitchFamily="66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tr-TR" sz="2000" dirty="0">
                <a:latin typeface="Comic Sans MS" pitchFamily="66" charset="0"/>
              </a:rPr>
              <a:t>Bilanço aktif ve pasif kalemlerinden oluşmakta, çift yönlü hesap sisteminin gereği olarak her iki taraf birbirine eşit olmaktadır. 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sz="2000" dirty="0">
                <a:latin typeface="Comic Sans MS" pitchFamily="66" charset="0"/>
              </a:rPr>
              <a:t>Aktifler, işletmenin sahip olduğu varlıkları; pasifler ise bu varlıkların sağlandığı öz ve dış kaynakları göstermektedir.</a:t>
            </a:r>
          </a:p>
        </p:txBody>
      </p:sp>
    </p:spTree>
    <p:extLst>
      <p:ext uri="{BB962C8B-B14F-4D97-AF65-F5344CB8AC3E}">
        <p14:creationId xmlns:p14="http://schemas.microsoft.com/office/powerpoint/2010/main" val="4244309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Comic Sans MS" pitchFamily="66" charset="0"/>
              </a:rPr>
              <a:t>Finansal Tablolar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85852" y="1417638"/>
            <a:ext cx="7647836" cy="4830762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tr-TR" sz="2400" b="1" dirty="0">
                <a:latin typeface="Comic Sans MS" pitchFamily="66" charset="0"/>
              </a:rPr>
              <a:t>Bilanço</a:t>
            </a:r>
            <a:endParaRPr lang="tr-TR" sz="2400" dirty="0">
              <a:latin typeface="Comic Sans MS" pitchFamily="66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tr-TR" sz="2400" dirty="0">
                <a:latin typeface="Comic Sans MS" pitchFamily="66" charset="0"/>
              </a:rPr>
              <a:t>Bilançonun aktifinde yer alan varlıklar, dönen varlıklar ve duran varlıklar olarak sınıflandırılmaktadır. 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sz="2400" b="1" dirty="0">
                <a:latin typeface="Comic Sans MS" pitchFamily="66" charset="0"/>
              </a:rPr>
              <a:t>Dönen varlıklar,</a:t>
            </a:r>
            <a:r>
              <a:rPr lang="tr-TR" sz="2400" dirty="0">
                <a:latin typeface="Comic Sans MS" pitchFamily="66" charset="0"/>
              </a:rPr>
              <a:t> bir yıl ya da bir faaliyet dönemi içinde nakde dönüşen veya giderleşen varlıklardır. 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sz="2400" dirty="0">
                <a:latin typeface="Comic Sans MS" pitchFamily="66" charset="0"/>
              </a:rPr>
              <a:t>Dönen varlıklar; kasa ve bankalardaki nakit, menkul kıymetler, alacaklar, peşin ödenmiş giderler, stoklar gibi kalemlerden oluşur.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Comic Sans MS" pitchFamily="66" charset="0"/>
              </a:rPr>
              <a:t>Finansal Tablolar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85852" y="1700808"/>
            <a:ext cx="7647836" cy="4547592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tr-TR" sz="2400" b="1" dirty="0">
                <a:latin typeface="Comic Sans MS" pitchFamily="66" charset="0"/>
              </a:rPr>
              <a:t>Duran varlıklar </a:t>
            </a:r>
            <a:r>
              <a:rPr lang="tr-TR" sz="2400" dirty="0">
                <a:latin typeface="Comic Sans MS" pitchFamily="66" charset="0"/>
              </a:rPr>
              <a:t>ise, işletme faaliyetlerinde bir yıldan daha uzun bir süre şekil değiştirmeden kalan, bina, makineler, arazi, uzun süreli alacaklar, çeşitli patentler ve haklardan oluşmaktadır.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sz="2400" dirty="0">
                <a:latin typeface="Comic Sans MS" pitchFamily="66" charset="0"/>
              </a:rPr>
              <a:t>Varlıkların finansman kaynakları pasifte yer alır. Bunlar da vadelerine göre, kısa vadeli borçlar, uzun vadeli borçlar ve </a:t>
            </a:r>
            <a:r>
              <a:rPr lang="tr-TR" sz="2400" dirty="0" err="1">
                <a:latin typeface="Comic Sans MS" pitchFamily="66" charset="0"/>
              </a:rPr>
              <a:t>özsermaye</a:t>
            </a:r>
            <a:r>
              <a:rPr lang="tr-TR" sz="2400" dirty="0">
                <a:latin typeface="Comic Sans MS" pitchFamily="66" charset="0"/>
              </a:rPr>
              <a:t> olarak sınıflandırılır.</a:t>
            </a:r>
          </a:p>
        </p:txBody>
      </p:sp>
    </p:spTree>
    <p:extLst>
      <p:ext uri="{BB962C8B-B14F-4D97-AF65-F5344CB8AC3E}">
        <p14:creationId xmlns:p14="http://schemas.microsoft.com/office/powerpoint/2010/main" val="2174101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Comic Sans MS" pitchFamily="66" charset="0"/>
              </a:rPr>
              <a:t>Finansal Tablolar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85852" y="1417638"/>
            <a:ext cx="7647836" cy="4830762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tr-TR" sz="2000" b="1" dirty="0">
                <a:latin typeface="Comic Sans MS" pitchFamily="66" charset="0"/>
              </a:rPr>
              <a:t>Gelir Tablosu (Kar/Zarar Cetveli)</a:t>
            </a:r>
            <a:endParaRPr lang="tr-TR" sz="2000" dirty="0">
              <a:latin typeface="Comic Sans MS" pitchFamily="66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tr-TR" sz="2000" dirty="0">
                <a:latin typeface="Comic Sans MS" pitchFamily="66" charset="0"/>
              </a:rPr>
              <a:t>İşletmenin bir dönemde elde ettiği tüm gelirler ile aynı dönemde katlandığı bütün maliyet ve giderleri ve bunların sonucunda işletmenin elde ettiği dönem kârını ya da zararını toplu halde gösteren rapora</a:t>
            </a:r>
            <a:r>
              <a:rPr lang="tr-TR" sz="2000" b="1" dirty="0">
                <a:latin typeface="Comic Sans MS" pitchFamily="66" charset="0"/>
              </a:rPr>
              <a:t> “gelir tablosu”</a:t>
            </a:r>
            <a:r>
              <a:rPr lang="tr-TR" sz="2000" dirty="0">
                <a:latin typeface="Comic Sans MS" pitchFamily="66" charset="0"/>
              </a:rPr>
              <a:t> denir. 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sz="2000" dirty="0">
                <a:latin typeface="Comic Sans MS" pitchFamily="66" charset="0"/>
              </a:rPr>
              <a:t>Gelir tablosu, başka bir deyişle, işletmenin belli bir hesap dönemindeki satışlarını ve bu hasılatın elde edilebilmesi için katlanılan maliyet ve giderleri gösteren finansal bir rapordur.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Comic Sans MS" pitchFamily="66" charset="0"/>
              </a:rPr>
              <a:t>Finansal Tablolar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85852" y="1988840"/>
            <a:ext cx="7647836" cy="4259560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tr-TR" sz="2400" dirty="0">
                <a:latin typeface="Comic Sans MS" pitchFamily="66" charset="0"/>
              </a:rPr>
              <a:t>İşletmelerin hızla büyümeleri, işletme sahipliği ve yönetim fonksiyonunun birbirinden ayrılması, işletmelerin büyümelerini sağlamak için finansal planlamaya duyulan ihtiyaç, bilançonun yanında gelir tablosunun önemi artmıştır. 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sz="2400" dirty="0">
                <a:latin typeface="Comic Sans MS" pitchFamily="66" charset="0"/>
              </a:rPr>
              <a:t>Gelir tablosunun içinde bulunulan dönemdeki kazanç gücünü tam ve gerçek olarak yansıtır.</a:t>
            </a:r>
          </a:p>
        </p:txBody>
      </p:sp>
    </p:spTree>
    <p:extLst>
      <p:ext uri="{BB962C8B-B14F-4D97-AF65-F5344CB8AC3E}">
        <p14:creationId xmlns:p14="http://schemas.microsoft.com/office/powerpoint/2010/main" val="38355051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119</TotalTime>
  <Words>300</Words>
  <Application>Microsoft Office PowerPoint</Application>
  <PresentationFormat>Ekran Gösterisi (4:3)</PresentationFormat>
  <Paragraphs>28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Comic Sans MS</vt:lpstr>
      <vt:lpstr>Gill Sans MT</vt:lpstr>
      <vt:lpstr>Verdana</vt:lpstr>
      <vt:lpstr>Wingdings 2</vt:lpstr>
      <vt:lpstr>Gündönümü</vt:lpstr>
      <vt:lpstr>Finansal Tablolar</vt:lpstr>
      <vt:lpstr>Finansal Tablolar</vt:lpstr>
      <vt:lpstr>Finansal Tablolar</vt:lpstr>
      <vt:lpstr>Finansal Tablolar</vt:lpstr>
      <vt:lpstr>Finansal Tablolar</vt:lpstr>
      <vt:lpstr>Finansal Tablolar</vt:lpstr>
      <vt:lpstr>Finansal Tablolar</vt:lpstr>
      <vt:lpstr>Finansal Tablolar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İşletmelerde Finansman Yöntemleri</dc:title>
  <dc:creator>User</dc:creator>
  <cp:lastModifiedBy>User</cp:lastModifiedBy>
  <cp:revision>12</cp:revision>
  <dcterms:created xsi:type="dcterms:W3CDTF">2020-05-02T23:29:03Z</dcterms:created>
  <dcterms:modified xsi:type="dcterms:W3CDTF">2020-05-07T09:48:25Z</dcterms:modified>
</cp:coreProperties>
</file>