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3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8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49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1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7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8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3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64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1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7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0644"/>
            <a:ext cx="9144000" cy="33199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DAVRANIŞ BİLİMLERİNDE </a:t>
            </a:r>
            <a:r>
              <a:rPr lang="tr-TR" dirty="0" smtClean="0"/>
              <a:t>İLERİ İSTATİSTİK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DOKTORA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21435"/>
            <a:ext cx="9144000" cy="1655762"/>
          </a:xfrm>
        </p:spPr>
        <p:txBody>
          <a:bodyPr/>
          <a:lstStyle/>
          <a:p>
            <a:r>
              <a:rPr lang="tr-TR" dirty="0"/>
              <a:t>Doç. Dr. ÖMAY ÇOKLUK BÖKEOĞLU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422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Araştırma Soruları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Öğrencilerin genel akademik başarı ortalamaları mezun oldukları lise türüne (devlet, özel) göre manidar fark göstermekte midir?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Öğrencilerin okuma, matematik ve fen başarı ortalamaları arasında manidar bir fark var mıdır?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08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Büyüköztürk, Ş. (</a:t>
            </a:r>
            <a:r>
              <a:rPr lang="tr-TR" dirty="0" smtClean="0"/>
              <a:t>2004). </a:t>
            </a:r>
            <a:r>
              <a:rPr lang="tr-TR" i="1" dirty="0"/>
              <a:t>Sosyal Bilimler için Veri Analizi El </a:t>
            </a:r>
            <a:r>
              <a:rPr lang="tr-TR" i="1" dirty="0" smtClean="0"/>
              <a:t>Kitabı</a:t>
            </a:r>
            <a:r>
              <a:rPr lang="tr-TR" dirty="0" smtClean="0"/>
              <a:t>. Ankara</a:t>
            </a:r>
            <a:r>
              <a:rPr lang="tr-TR" dirty="0"/>
              <a:t>: </a:t>
            </a:r>
            <a:r>
              <a:rPr lang="tr-TR" dirty="0" err="1"/>
              <a:t>Pegem</a:t>
            </a:r>
            <a:r>
              <a:rPr lang="tr-TR" dirty="0"/>
              <a:t> A Yayıncılık.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906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İki Ortalamanın Karşılaştırılmasına Yönelik Parametrik Teknikler: </a:t>
            </a:r>
            <a:br>
              <a:rPr lang="tr-TR" sz="3200" b="1" dirty="0" smtClean="0"/>
            </a:br>
            <a:r>
              <a:rPr lang="tr-TR" sz="3200" b="1" dirty="0" smtClean="0"/>
              <a:t>t Testleri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9719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5900" dirty="0"/>
              <a:t>t</a:t>
            </a:r>
            <a:r>
              <a:rPr lang="tr-TR" sz="5900" dirty="0" smtClean="0"/>
              <a:t> </a:t>
            </a:r>
            <a:r>
              <a:rPr lang="tr-TR" sz="5900" dirty="0"/>
              <a:t>testi, iki ortalama arasındaki farkın istatistiksel </a:t>
            </a:r>
            <a:r>
              <a:rPr lang="tr-TR" sz="5900" dirty="0" smtClean="0"/>
              <a:t>manidarlığını </a:t>
            </a:r>
            <a:r>
              <a:rPr lang="tr-TR" sz="5900" dirty="0"/>
              <a:t>test etmek için kullanılan parametrik bir tekniktir</a:t>
            </a:r>
            <a:r>
              <a:rPr lang="tr-TR" sz="5900" dirty="0" smtClean="0"/>
              <a:t>. Üç Farklı türü bulunur: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5900" dirty="0" smtClean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5900" b="1" dirty="0" smtClean="0"/>
              <a:t>1. Tek </a:t>
            </a:r>
            <a:r>
              <a:rPr lang="tr-TR" sz="5900" b="1" dirty="0"/>
              <a:t>Örneklem t </a:t>
            </a:r>
            <a:r>
              <a:rPr lang="tr-TR" sz="5900" b="1" dirty="0" smtClean="0"/>
              <a:t>Testi: </a:t>
            </a:r>
            <a:r>
              <a:rPr lang="tr-TR" sz="5900" dirty="0" smtClean="0"/>
              <a:t>Bir evren ortalaması ile bir örneklem ortalaması karşılaştırılır. Böylelikle örneklemin ait </a:t>
            </a:r>
            <a:r>
              <a:rPr lang="tr-TR" sz="5900" dirty="0"/>
              <a:t>olduğu evreni temsil edip etmediği değerlendirilir.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45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4500" dirty="0" smtClean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	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725F0E-C3BB-49DA-AB8B-DBBA760095B9}" type="datetime1">
              <a:rPr lang="tr-TR" smtClean="0">
                <a:solidFill>
                  <a:srgbClr val="FEFAC9"/>
                </a:solidFill>
              </a:rPr>
              <a:t>31.01.2018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EFAC9"/>
                </a:solidFill>
              </a:rPr>
              <a:t>Dr. Seher Yalçın</a:t>
            </a: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83A4C-FA42-414E-AC0E-54B314668EC8}" type="slidenum">
              <a:rPr lang="en-US" smtClean="0">
                <a:solidFill>
                  <a:srgbClr val="FEFAC9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5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İki Ortalamanın Karşılaştırılmasına Yönelik </a:t>
            </a:r>
            <a:r>
              <a:rPr lang="tr-TR" sz="2800" b="1" dirty="0" smtClean="0"/>
              <a:t>Parametrik: </a:t>
            </a:r>
            <a:br>
              <a:rPr lang="tr-TR" sz="2800" b="1" dirty="0" smtClean="0"/>
            </a:br>
            <a:r>
              <a:rPr lang="tr-TR" sz="2800" b="1" dirty="0" smtClean="0"/>
              <a:t>t </a:t>
            </a:r>
            <a:r>
              <a:rPr lang="tr-TR" sz="2800" b="1" dirty="0"/>
              <a:t>Testleri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b="1" dirty="0" smtClean="0"/>
              <a:t>2. Bağımsız </a:t>
            </a:r>
            <a:r>
              <a:rPr lang="tr-TR" b="1" dirty="0"/>
              <a:t>/ İlişkisiz Gruplar için t </a:t>
            </a:r>
            <a:r>
              <a:rPr lang="tr-TR" b="1" dirty="0" smtClean="0"/>
              <a:t>Testi: </a:t>
            </a:r>
            <a:r>
              <a:rPr lang="tr-TR" dirty="0" smtClean="0"/>
              <a:t>İki </a:t>
            </a:r>
            <a:r>
              <a:rPr lang="tr-TR" dirty="0"/>
              <a:t>bağımsız (ilişkisiz) örneklem ortalaması arasında manidar bir fark olup olmadığını inceler</a:t>
            </a:r>
            <a:r>
              <a:rPr lang="tr-TR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dirty="0"/>
              <a:t>Varsayımlar:</a:t>
            </a:r>
          </a:p>
          <a:p>
            <a:pPr lvl="1">
              <a:lnSpc>
                <a:spcPct val="150000"/>
              </a:lnSpc>
            </a:pPr>
            <a:r>
              <a:rPr lang="tr-TR" sz="3000" dirty="0"/>
              <a:t>Bağımlı değişkene ilişkin ölçümler aralık ya da oran ölçeğindedir.</a:t>
            </a:r>
          </a:p>
          <a:p>
            <a:pPr lvl="1">
              <a:lnSpc>
                <a:spcPct val="150000"/>
              </a:lnSpc>
            </a:pPr>
            <a:r>
              <a:rPr lang="tr-TR" sz="3000" dirty="0"/>
              <a:t>Bağımlı değişkene ilişkin ölçümlerin dağılımı her iki grupta da normaldir.</a:t>
            </a:r>
          </a:p>
          <a:p>
            <a:pPr lvl="1">
              <a:lnSpc>
                <a:spcPct val="150000"/>
              </a:lnSpc>
            </a:pPr>
            <a:r>
              <a:rPr lang="tr-TR" sz="3000" dirty="0"/>
              <a:t>Gruplar birbirinden bağımsızdır.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08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İki Ortalamanın Karşılaştırılmasına Yönelik Parametrik </a:t>
            </a:r>
            <a:r>
              <a:rPr lang="tr-TR" sz="2800" b="1" dirty="0" smtClean="0"/>
              <a:t>Teknikler</a:t>
            </a:r>
            <a:r>
              <a:rPr lang="tr-TR" sz="2800" b="1" dirty="0"/>
              <a:t>: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t </a:t>
            </a:r>
            <a:r>
              <a:rPr lang="tr-TR" sz="2800" b="1" dirty="0"/>
              <a:t>Testleri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3. Bağımlı/İlişkili </a:t>
            </a:r>
            <a:r>
              <a:rPr lang="tr-TR" b="1" dirty="0"/>
              <a:t>Ölçümler için t </a:t>
            </a:r>
            <a:r>
              <a:rPr lang="tr-TR" b="1" dirty="0" smtClean="0"/>
              <a:t>Testi: </a:t>
            </a:r>
            <a:r>
              <a:rPr lang="tr-TR" dirty="0"/>
              <a:t>İlişkili iki örneklem </a:t>
            </a:r>
            <a:r>
              <a:rPr lang="tr-TR" dirty="0" smtClean="0"/>
              <a:t>(ölçüm) ortalaması </a:t>
            </a:r>
            <a:r>
              <a:rPr lang="tr-TR" dirty="0"/>
              <a:t>arasındaki farkın </a:t>
            </a:r>
            <a:r>
              <a:rPr lang="tr-TR" dirty="0" smtClean="0"/>
              <a:t>manidarlığını test </a:t>
            </a:r>
            <a:r>
              <a:rPr lang="tr-TR" dirty="0"/>
              <a:t>etmek için kullanılır</a:t>
            </a:r>
            <a:r>
              <a:rPr lang="tr-TR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Varsayımlar</a:t>
            </a:r>
          </a:p>
          <a:p>
            <a:pPr lvl="1">
              <a:lnSpc>
                <a:spcPct val="150000"/>
              </a:lnSpc>
            </a:pPr>
            <a:r>
              <a:rPr lang="tr-TR" sz="2800" dirty="0"/>
              <a:t>Bağımlı değişkene ilişkin ölçümler aralık ya da oran ölçeğindedir.</a:t>
            </a:r>
          </a:p>
          <a:p>
            <a:pPr lvl="1">
              <a:lnSpc>
                <a:spcPct val="150000"/>
              </a:lnSpc>
            </a:pPr>
            <a:r>
              <a:rPr lang="tr-TR" sz="2800" dirty="0"/>
              <a:t>İlişkili iki ölçüm setinde ait fark puanlarının dağılımı normaldir.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428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İki Ortalamanın Karşılaştırılmasına Yönelik </a:t>
            </a:r>
            <a:r>
              <a:rPr lang="tr-TR" sz="2800" b="1" dirty="0" smtClean="0"/>
              <a:t>Parametrik </a:t>
            </a:r>
            <a:r>
              <a:rPr lang="tr-TR" sz="2800" b="1" dirty="0"/>
              <a:t>Olmayan </a:t>
            </a:r>
            <a:r>
              <a:rPr lang="tr-TR" sz="2800" b="1" dirty="0" smtClean="0"/>
              <a:t>Teknikler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8457" y="1531711"/>
            <a:ext cx="10515600" cy="4351338"/>
          </a:xfrm>
        </p:spPr>
        <p:txBody>
          <a:bodyPr/>
          <a:lstStyle/>
          <a:p>
            <a:endParaRPr lang="tr-TR" dirty="0"/>
          </a:p>
          <a:p>
            <a:r>
              <a:rPr lang="tr-TR" dirty="0" smtClean="0"/>
              <a:t>İlişkisiz </a:t>
            </a:r>
            <a:r>
              <a:rPr lang="tr-TR" dirty="0"/>
              <a:t>Örneklemler için t </a:t>
            </a:r>
            <a:r>
              <a:rPr lang="tr-TR" dirty="0" smtClean="0"/>
              <a:t>Testinin Parametrik Olmayan Karşılığı:  	Mann-</a:t>
            </a:r>
            <a:r>
              <a:rPr lang="tr-TR" dirty="0" err="1" smtClean="0"/>
              <a:t>Whitney</a:t>
            </a:r>
            <a:r>
              <a:rPr lang="tr-TR" dirty="0" smtClean="0"/>
              <a:t> </a:t>
            </a:r>
            <a:r>
              <a:rPr lang="tr-TR" dirty="0"/>
              <a:t>U Testi</a:t>
            </a:r>
          </a:p>
          <a:p>
            <a:endParaRPr lang="tr-TR" dirty="0"/>
          </a:p>
          <a:p>
            <a:r>
              <a:rPr lang="tr-TR" dirty="0" smtClean="0"/>
              <a:t>İlişkili Ölçümler için </a:t>
            </a:r>
            <a:r>
              <a:rPr lang="tr-TR" dirty="0"/>
              <a:t>t Testinin Parametrik Olmayan Karşılığı: 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Wilcoxon</a:t>
            </a:r>
            <a:r>
              <a:rPr lang="tr-TR" dirty="0" smtClean="0"/>
              <a:t> Testi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881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İki Ortalamanın Karşılaştırılmasına Yönelik </a:t>
            </a:r>
            <a:r>
              <a:rPr lang="tr-TR" sz="2800" b="1" dirty="0" smtClean="0"/>
              <a:t>Parametrik </a:t>
            </a:r>
            <a:r>
              <a:rPr lang="tr-TR" sz="2800" b="1" dirty="0"/>
              <a:t>Olmayan </a:t>
            </a:r>
            <a:r>
              <a:rPr lang="tr-TR" sz="2800" b="1" dirty="0" smtClean="0"/>
              <a:t>Teknikler: Mann-</a:t>
            </a:r>
            <a:r>
              <a:rPr lang="tr-TR" sz="2800" b="1" dirty="0" err="1" smtClean="0"/>
              <a:t>Whitney</a:t>
            </a:r>
            <a:r>
              <a:rPr lang="tr-TR" sz="2800" b="1" dirty="0" smtClean="0"/>
              <a:t> </a:t>
            </a:r>
            <a:r>
              <a:rPr lang="tr-TR" sz="2800" b="1" dirty="0"/>
              <a:t>U Testi</a:t>
            </a:r>
            <a:br>
              <a:rPr lang="tr-TR" sz="2800" b="1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İki ilişkisiz örneklemden elde edilen puanların birbirinden anlamlı şekilde farklılık gösterip göstermediğini test eder.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Bağımsız gruplar t testinin </a:t>
            </a:r>
            <a:r>
              <a:rPr lang="tr-TR" dirty="0" err="1"/>
              <a:t>non</a:t>
            </a:r>
            <a:r>
              <a:rPr lang="tr-TR" dirty="0"/>
              <a:t>-parametrik karşılığıdır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 testinin temel varsayımı olan normal dağılım şartının karşılanmadığı durumlarda kullanılır.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Sıralamalı veri ile çalışır. </a:t>
            </a:r>
          </a:p>
          <a:p>
            <a:pPr>
              <a:lnSpc>
                <a:spcPct val="150000"/>
              </a:lnSpc>
            </a:pPr>
            <a:endParaRPr lang="tr-TR" sz="30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405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İki </a:t>
            </a:r>
            <a:r>
              <a:rPr lang="tr-TR" sz="2800" b="1" dirty="0"/>
              <a:t>Ortalamanın Karşılaştırılmasına Yönelik Parametrik Olmayan </a:t>
            </a:r>
            <a:r>
              <a:rPr lang="tr-TR" sz="2800" b="1" dirty="0" smtClean="0"/>
              <a:t>Teknikler: </a:t>
            </a:r>
            <a:r>
              <a:rPr lang="tr-TR" sz="2800" b="1" dirty="0" err="1" smtClean="0"/>
              <a:t>Wilcoxon</a:t>
            </a:r>
            <a:r>
              <a:rPr lang="tr-TR" sz="2800" b="1" dirty="0" smtClean="0"/>
              <a:t> </a:t>
            </a:r>
            <a:r>
              <a:rPr lang="tr-TR" sz="2800" b="1" dirty="0"/>
              <a:t>Testi</a:t>
            </a:r>
            <a:br>
              <a:rPr lang="tr-TR" sz="2800" b="1" dirty="0"/>
            </a:br>
            <a:r>
              <a:rPr lang="tr-TR" sz="2800" b="1" dirty="0"/>
              <a:t/>
            </a:r>
            <a:br>
              <a:rPr lang="tr-TR" sz="2800" b="1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İlişkili iki ölçüm setine ait puanlar arasındaki farkın manidarlığını test etmek amacıyla kullanılır.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Deneklerin fark puanlarının normal dağılım göstermediği durumlarda ilişkili t testi yerine kullanılır.</a:t>
            </a:r>
          </a:p>
          <a:p>
            <a:pPr>
              <a:lnSpc>
                <a:spcPct val="150000"/>
              </a:lnSpc>
            </a:pPr>
            <a:r>
              <a:rPr lang="tr-TR" dirty="0"/>
              <a:t>Sıralamalı veri ile çalışır. 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456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Uygulama Dersi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7943" y="1401081"/>
            <a:ext cx="10515600" cy="4977947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Tek </a:t>
            </a:r>
            <a:r>
              <a:rPr lang="tr-TR" dirty="0"/>
              <a:t>Örneklem t Testi</a:t>
            </a:r>
          </a:p>
          <a:p>
            <a:endParaRPr lang="tr-TR" dirty="0"/>
          </a:p>
          <a:p>
            <a:r>
              <a:rPr lang="tr-TR" dirty="0" smtClean="0"/>
              <a:t>İlişkisiz </a:t>
            </a:r>
            <a:r>
              <a:rPr lang="tr-TR" dirty="0"/>
              <a:t>Örneklemler için t Testi</a:t>
            </a:r>
          </a:p>
          <a:p>
            <a:r>
              <a:rPr lang="tr-TR" dirty="0" smtClean="0"/>
              <a:t>Mann-</a:t>
            </a:r>
            <a:r>
              <a:rPr lang="tr-TR" dirty="0" err="1" smtClean="0"/>
              <a:t>Whitney</a:t>
            </a:r>
            <a:r>
              <a:rPr lang="tr-TR" dirty="0" smtClean="0"/>
              <a:t> </a:t>
            </a:r>
            <a:r>
              <a:rPr lang="tr-TR" dirty="0"/>
              <a:t>U Testi</a:t>
            </a:r>
          </a:p>
          <a:p>
            <a:endParaRPr lang="tr-TR" dirty="0"/>
          </a:p>
          <a:p>
            <a:r>
              <a:rPr lang="tr-TR" dirty="0" smtClean="0"/>
              <a:t>İlişkili </a:t>
            </a:r>
            <a:r>
              <a:rPr lang="tr-TR" dirty="0"/>
              <a:t>Örneklemler için t Testi</a:t>
            </a:r>
          </a:p>
          <a:p>
            <a:r>
              <a:rPr lang="tr-TR" dirty="0" err="1" smtClean="0"/>
              <a:t>Wilcoxon</a:t>
            </a:r>
            <a:r>
              <a:rPr lang="tr-TR" dirty="0" smtClean="0"/>
              <a:t> Testi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Örneklerinin  paket program üzerinde uygulamalarının yapılması, yorumlanması, </a:t>
            </a:r>
            <a:r>
              <a:rPr lang="tr-TR" dirty="0" err="1" smtClean="0"/>
              <a:t>tablolaştırılması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300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Araştırma Soruları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dirty="0" smtClean="0"/>
              <a:t>Öğrencilerin fen başarı ortalamaları cinsiyete göre </a:t>
            </a:r>
            <a:r>
              <a:rPr lang="tr-TR" dirty="0"/>
              <a:t>anlamlı bir farklılık göstermekte midir</a:t>
            </a:r>
            <a:r>
              <a:rPr lang="tr-TR" dirty="0" smtClean="0"/>
              <a:t>?</a:t>
            </a:r>
          </a:p>
          <a:p>
            <a:pPr lvl="0">
              <a:lnSpc>
                <a:spcPct val="150000"/>
              </a:lnSpc>
            </a:pPr>
            <a:endParaRPr lang="tr-TR" dirty="0"/>
          </a:p>
          <a:p>
            <a:pPr lvl="0">
              <a:lnSpc>
                <a:spcPct val="150000"/>
              </a:lnSpc>
            </a:pPr>
            <a:r>
              <a:rPr lang="tr-TR" dirty="0" smtClean="0"/>
              <a:t>Uygulanan eğitim öncesi ve sonrası bireylerin tutum puanları ortalamaları arasında anlamlı bir fark var mıdır?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367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356</Words>
  <Application>Microsoft Office PowerPoint</Application>
  <PresentationFormat>Geniş ekran</PresentationFormat>
  <Paragraphs>61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DAVRANIŞ BİLİMLERİNDE İLERİ İSTATİSTİK  DOKTORA</vt:lpstr>
      <vt:lpstr>İki Ortalamanın Karşılaştırılmasına Yönelik Parametrik Teknikler:  t Testleri</vt:lpstr>
      <vt:lpstr>İki Ortalamanın Karşılaştırılmasına Yönelik Parametrik:  t Testleri</vt:lpstr>
      <vt:lpstr>İki Ortalamanın Karşılaştırılmasına Yönelik Parametrik Teknikler:  t Testleri</vt:lpstr>
      <vt:lpstr>İki Ortalamanın Karşılaştırılmasına Yönelik Parametrik Olmayan Teknikler</vt:lpstr>
      <vt:lpstr>İki Ortalamanın Karşılaştırılmasına Yönelik Parametrik Olmayan Teknikler: Mann-Whitney U Testi </vt:lpstr>
      <vt:lpstr> İki Ortalamanın Karşılaştırılmasına Yönelik Parametrik Olmayan Teknikler: Wilcoxon Testi  </vt:lpstr>
      <vt:lpstr>Uygulama Dersi</vt:lpstr>
      <vt:lpstr>Örnek Araştırma Soruları</vt:lpstr>
      <vt:lpstr>Örnek Araştırma Soruları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NUKHET_DEMİRTASLI</cp:lastModifiedBy>
  <cp:revision>30</cp:revision>
  <dcterms:created xsi:type="dcterms:W3CDTF">2017-05-18T14:31:00Z</dcterms:created>
  <dcterms:modified xsi:type="dcterms:W3CDTF">2018-01-31T19:54:12Z</dcterms:modified>
</cp:coreProperties>
</file>