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8" r:id="rId3"/>
    <p:sldId id="261" r:id="rId4"/>
    <p:sldId id="262"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20.12.2018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20.12.2018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2. hafta</a:t>
            </a:r>
          </a:p>
        </p:txBody>
      </p:sp>
      <p:sp>
        <p:nvSpPr>
          <p:cNvPr id="3" name="2 Alt Başlık"/>
          <p:cNvSpPr>
            <a:spLocks noGrp="1"/>
          </p:cNvSpPr>
          <p:nvPr>
            <p:ph type="subTitle" idx="1"/>
          </p:nvPr>
        </p:nvSpPr>
        <p:spPr/>
        <p:txBody>
          <a:bodyPr>
            <a:normAutofit/>
          </a:bodyPr>
          <a:lstStyle/>
          <a:p>
            <a:r>
              <a:rPr lang="tr-TR" dirty="0">
                <a:latin typeface="Bell MT" pitchFamily="18" charset="0"/>
                <a:cs typeface="Andalus" pitchFamily="18" charset="-78"/>
              </a:rPr>
              <a:t>Literatür tanıtımı</a:t>
            </a: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2. hafta</a:t>
            </a:r>
            <a:endParaRPr lang="tr-TR" dirty="0"/>
          </a:p>
        </p:txBody>
      </p:sp>
      <p:sp>
        <p:nvSpPr>
          <p:cNvPr id="3" name="2 İçerik Yer Tutucusu"/>
          <p:cNvSpPr>
            <a:spLocks noGrp="1"/>
          </p:cNvSpPr>
          <p:nvPr>
            <p:ph idx="1"/>
          </p:nvPr>
        </p:nvSpPr>
        <p:spPr>
          <a:xfrm>
            <a:off x="457200" y="1600200"/>
            <a:ext cx="8229600" cy="4637112"/>
          </a:xfrm>
        </p:spPr>
        <p:txBody>
          <a:bodyPr>
            <a:noAutofit/>
          </a:bodyPr>
          <a:lstStyle/>
          <a:p>
            <a:r>
              <a:rPr lang="tr-TR" sz="2400" dirty="0">
                <a:latin typeface="Bell MT" pitchFamily="18" charset="0"/>
              </a:rPr>
              <a:t>Küreselleşme, yaşanan siyasi, ekonomik ve toplumsal bir gerçeklik olarak antropolojik ve sosyolojik literatürde nasıl ele alınmaktadır? Vizeye kadar yapılacak olan sunuşlarla bu sorunun cevabına ulaşmayı amaçlıyoruz.</a:t>
            </a:r>
          </a:p>
          <a:p>
            <a:r>
              <a:rPr lang="tr-TR" sz="2400" dirty="0">
                <a:latin typeface="Bell MT" pitchFamily="18" charset="0"/>
              </a:rPr>
              <a:t>Biz, küreselleşmeyi nasıl okuyabiliriz? Toplumların birbirine benzediği bir süreç mi? Eğer öyleyse kime benziyorlar, kimin değerleri dolaşımda? Farklılıkların yeniden inşa edildiği bir süreç mi? Eğer öyleyse hangi duyarlılıklarda hangi alanlarda yerel kendisini öne çıkarmak istiyor?</a:t>
            </a:r>
          </a:p>
          <a:p>
            <a:pPr marL="0" indent="0">
              <a:buNone/>
            </a:pPr>
            <a:endParaRPr lang="tr-TR" sz="2400" dirty="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2. hafta</a:t>
            </a:r>
            <a:endParaRPr lang="tr-TR" dirty="0"/>
          </a:p>
        </p:txBody>
      </p:sp>
      <p:sp>
        <p:nvSpPr>
          <p:cNvPr id="3" name="2 İçerik Yer Tutucusu"/>
          <p:cNvSpPr>
            <a:spLocks noGrp="1"/>
          </p:cNvSpPr>
          <p:nvPr>
            <p:ph idx="1"/>
          </p:nvPr>
        </p:nvSpPr>
        <p:spPr>
          <a:xfrm>
            <a:off x="457200" y="1600200"/>
            <a:ext cx="8229600" cy="4637112"/>
          </a:xfrm>
        </p:spPr>
        <p:txBody>
          <a:bodyPr>
            <a:noAutofit/>
          </a:bodyPr>
          <a:lstStyle/>
          <a:p>
            <a:r>
              <a:rPr lang="tr-TR" sz="2400" dirty="0">
                <a:latin typeface="Bell MT" pitchFamily="18" charset="0"/>
              </a:rPr>
              <a:t>Küreselleşme ve yerelliğe dair literatür taramanızın sonuçlarını bu hafta tartışıyor ve herkese sunmak üzere bir eser belirliyoruz.</a:t>
            </a:r>
          </a:p>
          <a:p>
            <a:r>
              <a:rPr lang="tr-TR" sz="2400" dirty="0">
                <a:latin typeface="Bell MT" pitchFamily="18" charset="0"/>
              </a:rPr>
              <a:t>Belirlenen eserleri dersin ilan edilen temalarına göre ayırıp belirli haftalara böleceğiz. Dolayısıyla sunum yapacağınız hafta da bu derste belirlenmiş olacak.</a:t>
            </a:r>
          </a:p>
          <a:p>
            <a:r>
              <a:rPr lang="tr-TR" sz="2400" dirty="0">
                <a:latin typeface="Bell MT" pitchFamily="18" charset="0"/>
              </a:rPr>
              <a:t>Literatür taramasında, yakalanmamış olma ihtimaline karşı, belli eserleri ben sizlere sunum için atayacağım.</a:t>
            </a:r>
          </a:p>
        </p:txBody>
      </p:sp>
    </p:spTree>
    <p:extLst>
      <p:ext uri="{BB962C8B-B14F-4D97-AF65-F5344CB8AC3E}">
        <p14:creationId xmlns:p14="http://schemas.microsoft.com/office/powerpoint/2010/main" val="1018782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2. hafta</a:t>
            </a:r>
            <a:endParaRPr lang="tr-TR" dirty="0"/>
          </a:p>
        </p:txBody>
      </p:sp>
      <p:sp>
        <p:nvSpPr>
          <p:cNvPr id="3" name="2 İçerik Yer Tutucusu"/>
          <p:cNvSpPr>
            <a:spLocks noGrp="1"/>
          </p:cNvSpPr>
          <p:nvPr>
            <p:ph idx="1"/>
          </p:nvPr>
        </p:nvSpPr>
        <p:spPr>
          <a:xfrm>
            <a:off x="457200" y="1600200"/>
            <a:ext cx="8229600" cy="4637112"/>
          </a:xfrm>
        </p:spPr>
        <p:txBody>
          <a:bodyPr>
            <a:noAutofit/>
          </a:bodyPr>
          <a:lstStyle/>
          <a:p>
            <a:r>
              <a:rPr lang="tr-TR" sz="2400">
                <a:latin typeface="Bell MT" pitchFamily="18" charset="0"/>
              </a:rPr>
              <a:t>Sunumu </a:t>
            </a:r>
            <a:r>
              <a:rPr lang="tr-TR" sz="2400" dirty="0">
                <a:latin typeface="Bell MT" pitchFamily="18" charset="0"/>
              </a:rPr>
              <a:t>mutlaka yapılacak olan eserler şunlar:</a:t>
            </a:r>
          </a:p>
          <a:p>
            <a:r>
              <a:rPr lang="tr-TR" sz="2400" dirty="0" err="1">
                <a:latin typeface="Bell MT" pitchFamily="18" charset="0"/>
              </a:rPr>
              <a:t>Zygmunt</a:t>
            </a:r>
            <a:r>
              <a:rPr lang="tr-TR" sz="2400" dirty="0">
                <a:latin typeface="Bell MT" pitchFamily="18" charset="0"/>
              </a:rPr>
              <a:t> </a:t>
            </a:r>
            <a:r>
              <a:rPr lang="tr-TR" sz="2400" dirty="0" err="1">
                <a:latin typeface="Bell MT" pitchFamily="18" charset="0"/>
              </a:rPr>
              <a:t>Bauman</a:t>
            </a:r>
            <a:r>
              <a:rPr lang="tr-TR" sz="2400" dirty="0">
                <a:latin typeface="Bell MT" pitchFamily="18" charset="0"/>
              </a:rPr>
              <a:t>. Küreselleşme ve Toplumsal Sonuçları. Ayrıntı Yayınları.</a:t>
            </a:r>
          </a:p>
          <a:p>
            <a:r>
              <a:rPr lang="tr-TR" sz="2400" dirty="0">
                <a:latin typeface="Bell MT" pitchFamily="18" charset="0"/>
              </a:rPr>
              <a:t>Edward Said. Şarkiyatçılık. Metis Yayınları.</a:t>
            </a:r>
          </a:p>
          <a:p>
            <a:r>
              <a:rPr lang="tr-TR" sz="2400" dirty="0" err="1">
                <a:latin typeface="Bell MT" pitchFamily="18" charset="0"/>
              </a:rPr>
              <a:t>Fritjof</a:t>
            </a:r>
            <a:r>
              <a:rPr lang="tr-TR" sz="2400" dirty="0">
                <a:latin typeface="Bell MT" pitchFamily="18" charset="0"/>
              </a:rPr>
              <a:t> </a:t>
            </a:r>
            <a:r>
              <a:rPr lang="tr-TR" sz="2400" dirty="0" err="1">
                <a:latin typeface="Bell MT" pitchFamily="18" charset="0"/>
              </a:rPr>
              <a:t>Capra</a:t>
            </a:r>
            <a:r>
              <a:rPr lang="tr-TR" sz="2400" dirty="0">
                <a:latin typeface="Bell MT" pitchFamily="18" charset="0"/>
              </a:rPr>
              <a:t>. Batı Düşüncesinde Dönüm Noktası. Pınar Yayınları.</a:t>
            </a:r>
          </a:p>
          <a:p>
            <a:r>
              <a:rPr lang="tr-TR" sz="2400" dirty="0" err="1">
                <a:latin typeface="Bell MT" pitchFamily="18" charset="0"/>
              </a:rPr>
              <a:t>Anthony</a:t>
            </a:r>
            <a:r>
              <a:rPr lang="tr-TR" sz="2400" dirty="0">
                <a:latin typeface="Bell MT" pitchFamily="18" charset="0"/>
              </a:rPr>
              <a:t> </a:t>
            </a:r>
            <a:r>
              <a:rPr lang="tr-TR" sz="2400" dirty="0" err="1">
                <a:latin typeface="Bell MT" pitchFamily="18" charset="0"/>
              </a:rPr>
              <a:t>Elliott</a:t>
            </a:r>
            <a:r>
              <a:rPr lang="tr-TR" sz="2400" dirty="0">
                <a:latin typeface="Bell MT" pitchFamily="18" charset="0"/>
              </a:rPr>
              <a:t> ve Charles </a:t>
            </a:r>
            <a:r>
              <a:rPr lang="tr-TR" sz="2400" dirty="0" err="1">
                <a:latin typeface="Bell MT" pitchFamily="18" charset="0"/>
              </a:rPr>
              <a:t>Lemert</a:t>
            </a:r>
            <a:r>
              <a:rPr lang="tr-TR" sz="2400" dirty="0">
                <a:latin typeface="Bell MT" pitchFamily="18" charset="0"/>
              </a:rPr>
              <a:t>. Yeni Bireycilik. Sel Yayınları.</a:t>
            </a:r>
          </a:p>
          <a:p>
            <a:endParaRPr lang="tr-TR" sz="2400" dirty="0">
              <a:latin typeface="Bell MT" pitchFamily="18" charset="0"/>
            </a:endParaRPr>
          </a:p>
        </p:txBody>
      </p:sp>
    </p:spTree>
    <p:extLst>
      <p:ext uri="{BB962C8B-B14F-4D97-AF65-F5344CB8AC3E}">
        <p14:creationId xmlns:p14="http://schemas.microsoft.com/office/powerpoint/2010/main" val="194863648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216</TotalTime>
  <Words>192</Words>
  <Application>Microsoft Office PowerPoint</Application>
  <PresentationFormat>On-screen Show (4:3)</PresentationFormat>
  <Paragraphs>16</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Aldhabi</vt:lpstr>
      <vt:lpstr>Andalus</vt:lpstr>
      <vt:lpstr>Arial</vt:lpstr>
      <vt:lpstr>Bell MT</vt:lpstr>
      <vt:lpstr>Calibri</vt:lpstr>
      <vt:lpstr>Ofis Teması</vt:lpstr>
      <vt:lpstr>2. hafta</vt:lpstr>
      <vt:lpstr>2. hafta</vt:lpstr>
      <vt:lpstr>2. hafta</vt:lpstr>
      <vt:lpstr>2.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19</cp:revision>
  <dcterms:created xsi:type="dcterms:W3CDTF">2018-05-08T13:48:36Z</dcterms:created>
  <dcterms:modified xsi:type="dcterms:W3CDTF">2018-12-20T18:19:09Z</dcterms:modified>
</cp:coreProperties>
</file>