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1083" r:id="rId4"/>
    <p:sldId id="1084" r:id="rId5"/>
    <p:sldId id="1087" r:id="rId6"/>
    <p:sldId id="1088" r:id="rId7"/>
    <p:sldId id="1089" r:id="rId8"/>
    <p:sldId id="1090" r:id="rId9"/>
    <p:sldId id="1091" r:id="rId10"/>
    <p:sldId id="1092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2/27/2020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9358" y="54119"/>
            <a:ext cx="2077085" cy="68410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4626" y="3132633"/>
            <a:ext cx="8169275" cy="259418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73174" y="6410783"/>
            <a:ext cx="417829" cy="22351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tr-TR" spc="-40" smtClean="0"/>
              <a:pPr marL="38100">
                <a:spcBef>
                  <a:spcPts val="5"/>
                </a:spcBef>
              </a:pPr>
              <a:t>‹#›</a:t>
            </a:fld>
            <a:r>
              <a:rPr lang="tr-TR" spc="-40" smtClean="0"/>
              <a:t>/213</a:t>
            </a:r>
            <a:endParaRPr lang="tr-TR" spc="-40" dirty="0"/>
          </a:p>
        </p:txBody>
      </p:sp>
    </p:spTree>
    <p:extLst>
      <p:ext uri="{BB962C8B-B14F-4D97-AF65-F5344CB8AC3E}">
        <p14:creationId xmlns:p14="http://schemas.microsoft.com/office/powerpoint/2010/main" val="2542422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5454" y="54119"/>
            <a:ext cx="7083425" cy="68410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173174" y="6410783"/>
            <a:ext cx="417829" cy="22351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tr-TR" spc="-40" smtClean="0"/>
              <a:pPr marL="38100">
                <a:spcBef>
                  <a:spcPts val="5"/>
                </a:spcBef>
              </a:pPr>
              <a:t>‹#›</a:t>
            </a:fld>
            <a:r>
              <a:rPr lang="tr-TR" spc="-40" smtClean="0"/>
              <a:t>/213</a:t>
            </a:r>
            <a:endParaRPr lang="tr-TR" spc="-40" dirty="0"/>
          </a:p>
        </p:txBody>
      </p:sp>
    </p:spTree>
    <p:extLst>
      <p:ext uri="{BB962C8B-B14F-4D97-AF65-F5344CB8AC3E}">
        <p14:creationId xmlns:p14="http://schemas.microsoft.com/office/powerpoint/2010/main" val="84218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  <p:sldLayoutId id="2147483699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Sürdürülebilir Tasarım ve Uygulamaları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YILMAZ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325" y="1956346"/>
            <a:ext cx="4841875" cy="34651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92405" indent="-180340">
              <a:spcBef>
                <a:spcPts val="400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b="1" spc="-60" dirty="0">
                <a:latin typeface="Trebuchet MS"/>
                <a:cs typeface="Trebuchet MS"/>
              </a:rPr>
              <a:t>GİRİŞ</a:t>
            </a:r>
            <a:endParaRPr>
              <a:latin typeface="Trebuchet MS"/>
              <a:cs typeface="Trebuchet MS"/>
            </a:endParaRPr>
          </a:p>
          <a:p>
            <a:pPr marL="247650" indent="-235585">
              <a:spcBef>
                <a:spcPts val="300"/>
              </a:spcBef>
              <a:buSzPct val="94444"/>
              <a:buFont typeface="Wingdings"/>
              <a:buChar char=""/>
              <a:tabLst>
                <a:tab pos="248285" algn="l"/>
              </a:tabLst>
            </a:pPr>
            <a:r>
              <a:rPr b="1" spc="-204" dirty="0">
                <a:latin typeface="Arial"/>
                <a:cs typeface="Arial"/>
              </a:rPr>
              <a:t>MEVZUAT</a:t>
            </a:r>
            <a:endParaRPr>
              <a:latin typeface="Arial"/>
              <a:cs typeface="Arial"/>
            </a:endParaRPr>
          </a:p>
          <a:p>
            <a:pPr marL="243204" indent="-231140">
              <a:spcBef>
                <a:spcPts val="305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50" dirty="0">
                <a:latin typeface="Trebuchet MS"/>
                <a:cs typeface="Trebuchet MS"/>
              </a:rPr>
              <a:t>İŞ</a:t>
            </a:r>
            <a:r>
              <a:rPr b="1" spc="-145" dirty="0">
                <a:latin typeface="Trebuchet MS"/>
                <a:cs typeface="Trebuchet MS"/>
              </a:rPr>
              <a:t> </a:t>
            </a:r>
            <a:r>
              <a:rPr b="1" spc="-100" dirty="0">
                <a:latin typeface="Trebuchet MS"/>
                <a:cs typeface="Trebuchet MS"/>
              </a:rPr>
              <a:t>KAZALARI</a:t>
            </a:r>
            <a:endParaRPr>
              <a:latin typeface="Trebuchet MS"/>
              <a:cs typeface="Trebuchet MS"/>
            </a:endParaRPr>
          </a:p>
          <a:p>
            <a:pPr marL="243204" indent="-231140">
              <a:spcBef>
                <a:spcPts val="300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75" dirty="0">
                <a:latin typeface="Trebuchet MS"/>
                <a:cs typeface="Trebuchet MS"/>
              </a:rPr>
              <a:t>SAHADAKİ </a:t>
            </a:r>
            <a:r>
              <a:rPr b="1" spc="-55" dirty="0">
                <a:latin typeface="Trebuchet MS"/>
                <a:cs typeface="Trebuchet MS"/>
              </a:rPr>
              <a:t>MUHTEMEL</a:t>
            </a:r>
            <a:r>
              <a:rPr b="1" spc="-204" dirty="0">
                <a:latin typeface="Trebuchet MS"/>
                <a:cs typeface="Trebuchet MS"/>
              </a:rPr>
              <a:t> </a:t>
            </a:r>
            <a:r>
              <a:rPr b="1" spc="-150" dirty="0">
                <a:latin typeface="Trebuchet MS"/>
                <a:cs typeface="Trebuchet MS"/>
              </a:rPr>
              <a:t>TEHLİKELER</a:t>
            </a:r>
            <a:endParaRPr>
              <a:latin typeface="Trebuchet MS"/>
              <a:cs typeface="Trebuchet MS"/>
            </a:endParaRPr>
          </a:p>
          <a:p>
            <a:pPr marL="243204" indent="-231140">
              <a:spcBef>
                <a:spcPts val="305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50" dirty="0">
                <a:latin typeface="Trebuchet MS"/>
                <a:cs typeface="Trebuchet MS"/>
              </a:rPr>
              <a:t>İŞ </a:t>
            </a:r>
            <a:r>
              <a:rPr b="1" spc="-85" dirty="0">
                <a:latin typeface="Trebuchet MS"/>
                <a:cs typeface="Trebuchet MS"/>
              </a:rPr>
              <a:t>KAZALARINI </a:t>
            </a:r>
            <a:r>
              <a:rPr b="1" spc="-65" dirty="0">
                <a:latin typeface="Trebuchet MS"/>
                <a:cs typeface="Trebuchet MS"/>
              </a:rPr>
              <a:t>ÖNLEME</a:t>
            </a:r>
            <a:r>
              <a:rPr b="1" spc="-300" dirty="0">
                <a:latin typeface="Trebuchet MS"/>
                <a:cs typeface="Trebuchet MS"/>
              </a:rPr>
              <a:t> </a:t>
            </a:r>
            <a:r>
              <a:rPr b="1" spc="-95" dirty="0">
                <a:latin typeface="Trebuchet MS"/>
                <a:cs typeface="Trebuchet MS"/>
              </a:rPr>
              <a:t>YÖNTEMLERİ</a:t>
            </a:r>
            <a:endParaRPr>
              <a:latin typeface="Trebuchet MS"/>
              <a:cs typeface="Trebuchet MS"/>
            </a:endParaRPr>
          </a:p>
          <a:p>
            <a:pPr marL="243204" indent="-231140">
              <a:spcBef>
                <a:spcPts val="300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80" dirty="0">
                <a:latin typeface="Trebuchet MS"/>
                <a:cs typeface="Trebuchet MS"/>
              </a:rPr>
              <a:t>RİSK</a:t>
            </a:r>
            <a:r>
              <a:rPr b="1" spc="-140" dirty="0">
                <a:latin typeface="Trebuchet MS"/>
                <a:cs typeface="Trebuchet MS"/>
              </a:rPr>
              <a:t> </a:t>
            </a:r>
            <a:r>
              <a:rPr b="1" spc="-80" dirty="0">
                <a:latin typeface="Trebuchet MS"/>
                <a:cs typeface="Trebuchet MS"/>
              </a:rPr>
              <a:t>ANALİZİ</a:t>
            </a:r>
            <a:endParaRPr>
              <a:latin typeface="Trebuchet MS"/>
              <a:cs typeface="Trebuchet MS"/>
            </a:endParaRPr>
          </a:p>
          <a:p>
            <a:pPr marL="243204" indent="-231140">
              <a:spcBef>
                <a:spcPts val="300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80" dirty="0">
                <a:latin typeface="Trebuchet MS"/>
                <a:cs typeface="Trebuchet MS"/>
              </a:rPr>
              <a:t>RİSK </a:t>
            </a:r>
            <a:r>
              <a:rPr b="1" spc="-95" dirty="0">
                <a:latin typeface="Trebuchet MS"/>
                <a:cs typeface="Trebuchet MS"/>
              </a:rPr>
              <a:t>DEĞERLERİNİ </a:t>
            </a:r>
            <a:r>
              <a:rPr b="1" spc="-70" dirty="0">
                <a:latin typeface="Trebuchet MS"/>
                <a:cs typeface="Trebuchet MS"/>
              </a:rPr>
              <a:t>DÜŞÜRÜCÜ</a:t>
            </a:r>
            <a:r>
              <a:rPr b="1" spc="-235" dirty="0">
                <a:latin typeface="Trebuchet MS"/>
                <a:cs typeface="Trebuchet MS"/>
              </a:rPr>
              <a:t> </a:t>
            </a:r>
            <a:r>
              <a:rPr b="1" spc="-235" dirty="0">
                <a:latin typeface="Arial"/>
                <a:cs typeface="Arial"/>
              </a:rPr>
              <a:t>ÖNLEMLER</a:t>
            </a:r>
            <a:endParaRPr>
              <a:latin typeface="Arial"/>
              <a:cs typeface="Arial"/>
            </a:endParaRPr>
          </a:p>
          <a:p>
            <a:pPr marL="243204" indent="-231140">
              <a:spcBef>
                <a:spcPts val="305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125" dirty="0">
                <a:latin typeface="Trebuchet MS"/>
                <a:cs typeface="Trebuchet MS"/>
              </a:rPr>
              <a:t>KONTROL</a:t>
            </a:r>
            <a:r>
              <a:rPr b="1" spc="-155" dirty="0">
                <a:latin typeface="Trebuchet MS"/>
                <a:cs typeface="Trebuchet MS"/>
              </a:rPr>
              <a:t> </a:t>
            </a:r>
            <a:r>
              <a:rPr b="1" spc="-135" dirty="0">
                <a:latin typeface="Trebuchet MS"/>
                <a:cs typeface="Trebuchet MS"/>
              </a:rPr>
              <a:t>LİSTELERİ</a:t>
            </a:r>
            <a:endParaRPr>
              <a:latin typeface="Trebuchet MS"/>
              <a:cs typeface="Trebuchet MS"/>
            </a:endParaRPr>
          </a:p>
          <a:p>
            <a:pPr marL="243204" indent="-231140">
              <a:spcBef>
                <a:spcPts val="300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50" dirty="0">
                <a:latin typeface="Trebuchet MS"/>
                <a:cs typeface="Trebuchet MS"/>
              </a:rPr>
              <a:t>İŞ </a:t>
            </a:r>
            <a:r>
              <a:rPr b="1" spc="-80" dirty="0">
                <a:latin typeface="Trebuchet MS"/>
                <a:cs typeface="Trebuchet MS"/>
              </a:rPr>
              <a:t>KAZALARININ </a:t>
            </a:r>
            <a:r>
              <a:rPr b="1" spc="-100" dirty="0">
                <a:latin typeface="Trebuchet MS"/>
                <a:cs typeface="Trebuchet MS"/>
              </a:rPr>
              <a:t>İŞGÖRENLERE </a:t>
            </a:r>
            <a:r>
              <a:rPr b="1" spc="-90" dirty="0">
                <a:latin typeface="Trebuchet MS"/>
                <a:cs typeface="Trebuchet MS"/>
              </a:rPr>
              <a:t>GÖRE</a:t>
            </a:r>
            <a:r>
              <a:rPr b="1" spc="-340" dirty="0">
                <a:latin typeface="Trebuchet MS"/>
                <a:cs typeface="Trebuchet MS"/>
              </a:rPr>
              <a:t> </a:t>
            </a:r>
            <a:r>
              <a:rPr b="1" spc="-95" dirty="0">
                <a:latin typeface="Trebuchet MS"/>
                <a:cs typeface="Trebuchet MS"/>
              </a:rPr>
              <a:t>NEDENLERİ</a:t>
            </a:r>
            <a:endParaRPr>
              <a:latin typeface="Trebuchet MS"/>
              <a:cs typeface="Trebuchet MS"/>
            </a:endParaRPr>
          </a:p>
          <a:p>
            <a:pPr marL="243204" indent="-231140">
              <a:spcBef>
                <a:spcPts val="309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50" dirty="0">
                <a:latin typeface="Trebuchet MS"/>
                <a:cs typeface="Trebuchet MS"/>
              </a:rPr>
              <a:t>İŞ </a:t>
            </a:r>
            <a:r>
              <a:rPr b="1" spc="-80" dirty="0">
                <a:latin typeface="Trebuchet MS"/>
                <a:cs typeface="Trebuchet MS"/>
              </a:rPr>
              <a:t>KAZALARININ</a:t>
            </a:r>
            <a:r>
              <a:rPr b="1" spc="-240" dirty="0">
                <a:latin typeface="Trebuchet MS"/>
                <a:cs typeface="Trebuchet MS"/>
              </a:rPr>
              <a:t> </a:t>
            </a:r>
            <a:r>
              <a:rPr b="1" spc="-80" dirty="0">
                <a:latin typeface="Trebuchet MS"/>
                <a:cs typeface="Trebuchet MS"/>
              </a:rPr>
              <a:t>MALİYETİ</a:t>
            </a:r>
            <a:endParaRPr>
              <a:latin typeface="Trebuchet MS"/>
              <a:cs typeface="Trebuchet MS"/>
            </a:endParaRPr>
          </a:p>
          <a:p>
            <a:pPr marL="243204" indent="-231140">
              <a:spcBef>
                <a:spcPts val="300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270" dirty="0">
                <a:latin typeface="Arial"/>
                <a:cs typeface="Arial"/>
              </a:rPr>
              <a:t>KAYNAKLAR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5" y="565332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TAKDİM</a:t>
            </a:r>
            <a:r>
              <a:rPr spc="-310" dirty="0"/>
              <a:t> </a:t>
            </a:r>
            <a:r>
              <a:rPr spc="-155" dirty="0"/>
              <a:t>PLANI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pc="-40" dirty="0"/>
              <a:pPr marL="38100">
                <a:spcBef>
                  <a:spcPts val="5"/>
                </a:spcBef>
              </a:pPr>
              <a:t>2</a:t>
            </a:fld>
            <a:r>
              <a:rPr spc="-40" dirty="0"/>
              <a:t>/213</a:t>
            </a:r>
          </a:p>
        </p:txBody>
      </p:sp>
    </p:spTree>
    <p:extLst>
      <p:ext uri="{BB962C8B-B14F-4D97-AF65-F5344CB8AC3E}">
        <p14:creationId xmlns:p14="http://schemas.microsoft.com/office/powerpoint/2010/main" val="212099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3343" y="5653283"/>
            <a:ext cx="3276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5" dirty="0"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/</a:t>
            </a:r>
            <a:r>
              <a:rPr sz="1000" spc="-50" dirty="0">
                <a:latin typeface="Arial"/>
                <a:cs typeface="Arial"/>
              </a:rPr>
              <a:t>213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7093" y="470328"/>
            <a:ext cx="63030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35" dirty="0"/>
              <a:t>İŞ </a:t>
            </a:r>
            <a:r>
              <a:rPr spc="-355" dirty="0"/>
              <a:t>KAZALARINI </a:t>
            </a:r>
            <a:r>
              <a:rPr spc="-365" dirty="0"/>
              <a:t>ÖNLEME</a:t>
            </a:r>
            <a:r>
              <a:rPr spc="155" dirty="0"/>
              <a:t> </a:t>
            </a:r>
            <a:r>
              <a:rPr spc="-370" dirty="0"/>
              <a:t>YÖNTEMLERİ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47294" y="1397509"/>
            <a:ext cx="3253740" cy="504825"/>
            <a:chOff x="447294" y="540258"/>
            <a:chExt cx="3253740" cy="504825"/>
          </a:xfrm>
        </p:grpSpPr>
        <p:sp>
          <p:nvSpPr>
            <p:cNvPr id="6" name="object 6"/>
            <p:cNvSpPr/>
            <p:nvPr/>
          </p:nvSpPr>
          <p:spPr>
            <a:xfrm>
              <a:off x="447294" y="540258"/>
              <a:ext cx="1147572" cy="5006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54252" y="540258"/>
              <a:ext cx="1520190" cy="5006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4589" y="540258"/>
              <a:ext cx="1266443" cy="5006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5602" y="947166"/>
              <a:ext cx="2923032" cy="975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6502" y="1499884"/>
            <a:ext cx="287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u="heavy" spc="-1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Genel Güvenlik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İlkeleri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627" y="1830020"/>
            <a:ext cx="8169909" cy="401827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spcBef>
                <a:spcPts val="13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35" dirty="0">
                <a:latin typeface="Arial"/>
                <a:cs typeface="Arial"/>
              </a:rPr>
              <a:t>Tehlikeyi </a:t>
            </a:r>
            <a:r>
              <a:rPr sz="2400" spc="-130" dirty="0">
                <a:latin typeface="Arial"/>
                <a:cs typeface="Arial"/>
              </a:rPr>
              <a:t>meydana </a:t>
            </a:r>
            <a:r>
              <a:rPr sz="2400" spc="-114" dirty="0">
                <a:latin typeface="Arial"/>
                <a:cs typeface="Arial"/>
              </a:rPr>
              <a:t>gelmeden </a:t>
            </a:r>
            <a:r>
              <a:rPr sz="2400" spc="-120" dirty="0">
                <a:latin typeface="Arial"/>
                <a:cs typeface="Arial"/>
              </a:rPr>
              <a:t>önce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sezebilmek,</a:t>
            </a:r>
            <a:endParaRPr sz="2400">
              <a:latin typeface="Arial"/>
              <a:cs typeface="Arial"/>
            </a:endParaRPr>
          </a:p>
          <a:p>
            <a:pPr marL="355600" indent="-342900"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0" dirty="0">
                <a:latin typeface="Arial"/>
                <a:cs typeface="Arial"/>
              </a:rPr>
              <a:t>Yaptığı/yapacağı </a:t>
            </a:r>
            <a:r>
              <a:rPr sz="2400" spc="-80" dirty="0">
                <a:latin typeface="Arial"/>
                <a:cs typeface="Arial"/>
              </a:rPr>
              <a:t>işin </a:t>
            </a:r>
            <a:r>
              <a:rPr sz="2400" spc="-75" dirty="0">
                <a:latin typeface="Arial"/>
                <a:cs typeface="Arial"/>
              </a:rPr>
              <a:t>içerdiği </a:t>
            </a:r>
            <a:r>
              <a:rPr sz="2400" spc="-65" dirty="0">
                <a:latin typeface="Arial"/>
                <a:cs typeface="Arial"/>
              </a:rPr>
              <a:t>riskleri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bilmek/öğrenmek,</a:t>
            </a:r>
            <a:endParaRPr sz="2400">
              <a:latin typeface="Arial"/>
              <a:cs typeface="Arial"/>
            </a:endParaRPr>
          </a:p>
          <a:p>
            <a:pPr marL="355600" indent="-342900"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Tehlikeli </a:t>
            </a:r>
            <a:r>
              <a:rPr sz="2400" spc="-65" dirty="0">
                <a:latin typeface="Arial"/>
                <a:cs typeface="Arial"/>
              </a:rPr>
              <a:t>durum </a:t>
            </a:r>
            <a:r>
              <a:rPr sz="2400" spc="-140" dirty="0">
                <a:latin typeface="Arial"/>
                <a:cs typeface="Arial"/>
              </a:rPr>
              <a:t>ve </a:t>
            </a:r>
            <a:r>
              <a:rPr sz="2400" spc="-114" dirty="0">
                <a:latin typeface="Arial"/>
                <a:cs typeface="Arial"/>
              </a:rPr>
              <a:t>davranışlardan </a:t>
            </a:r>
            <a:r>
              <a:rPr sz="2400" spc="-170" dirty="0">
                <a:latin typeface="Arial"/>
                <a:cs typeface="Arial"/>
              </a:rPr>
              <a:t>uzak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durmak,</a:t>
            </a:r>
            <a:endParaRPr sz="2400">
              <a:latin typeface="Arial"/>
              <a:cs typeface="Arial"/>
            </a:endParaRPr>
          </a:p>
          <a:p>
            <a:pPr marL="355600" indent="-342900"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70" dirty="0">
                <a:latin typeface="Arial"/>
                <a:cs typeface="Arial"/>
              </a:rPr>
              <a:t>Gereksiz </a:t>
            </a:r>
            <a:r>
              <a:rPr sz="2400" spc="-90" dirty="0">
                <a:latin typeface="Arial"/>
                <a:cs typeface="Arial"/>
              </a:rPr>
              <a:t>risk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almamak,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spcBef>
                <a:spcPts val="1200"/>
              </a:spcBef>
              <a:buChar char="•"/>
              <a:tabLst>
                <a:tab pos="354965" algn="l"/>
                <a:tab pos="355600" algn="l"/>
                <a:tab pos="2696210" algn="l"/>
                <a:tab pos="3012440" algn="l"/>
                <a:tab pos="4486275" algn="l"/>
                <a:tab pos="6320155" algn="l"/>
                <a:tab pos="6866890" algn="l"/>
                <a:tab pos="7835900" algn="l"/>
              </a:tabLst>
            </a:pPr>
            <a:r>
              <a:rPr sz="2400" spc="-254" dirty="0">
                <a:latin typeface="Arial"/>
                <a:cs typeface="Arial"/>
              </a:rPr>
              <a:t>G</a:t>
            </a:r>
            <a:r>
              <a:rPr sz="2400" spc="-180" dirty="0">
                <a:latin typeface="Arial"/>
                <a:cs typeface="Arial"/>
              </a:rPr>
              <a:t>ü</a:t>
            </a:r>
            <a:r>
              <a:rPr sz="2400" spc="-140" dirty="0">
                <a:latin typeface="Arial"/>
                <a:cs typeface="Arial"/>
              </a:rPr>
              <a:t>ve</a:t>
            </a:r>
            <a:r>
              <a:rPr sz="2400" spc="-80" dirty="0">
                <a:latin typeface="Arial"/>
                <a:cs typeface="Arial"/>
              </a:rPr>
              <a:t>n</a:t>
            </a:r>
            <a:r>
              <a:rPr sz="2400" spc="15" dirty="0">
                <a:latin typeface="Arial"/>
                <a:cs typeface="Arial"/>
              </a:rPr>
              <a:t>li</a:t>
            </a:r>
            <a:r>
              <a:rPr sz="2400" spc="-100" dirty="0">
                <a:latin typeface="Arial"/>
                <a:cs typeface="Arial"/>
              </a:rPr>
              <a:t>ği</a:t>
            </a:r>
            <a:r>
              <a:rPr sz="2400" spc="-70" dirty="0">
                <a:latin typeface="Arial"/>
                <a:cs typeface="Arial"/>
              </a:rPr>
              <a:t>,</a:t>
            </a:r>
            <a:r>
              <a:rPr sz="2400" spc="320" dirty="0">
                <a:latin typeface="Arial"/>
                <a:cs typeface="Arial"/>
              </a:rPr>
              <a:t> </a:t>
            </a:r>
            <a:r>
              <a:rPr sz="2400" spc="-27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-19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11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-114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18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14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spc="-125" dirty="0">
                <a:solidFill>
                  <a:srgbClr val="C00000"/>
                </a:solidFill>
                <a:latin typeface="Arial"/>
                <a:cs typeface="Arial"/>
              </a:rPr>
              <a:t>iş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spc="-300" dirty="0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sz="2400" spc="-19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8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-19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100" dirty="0">
                <a:solidFill>
                  <a:srgbClr val="C00000"/>
                </a:solidFill>
                <a:latin typeface="Arial"/>
                <a:cs typeface="Arial"/>
              </a:rPr>
              <a:t>nı</a:t>
            </a:r>
            <a:r>
              <a:rPr sz="2400" spc="-120" dirty="0">
                <a:solidFill>
                  <a:srgbClr val="C00000"/>
                </a:solidFill>
                <a:latin typeface="Arial"/>
                <a:cs typeface="Arial"/>
              </a:rPr>
              <a:t>nd</a:t>
            </a:r>
            <a:r>
              <a:rPr sz="2400" spc="-114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spc="-7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-150" dirty="0">
                <a:latin typeface="Arial"/>
                <a:cs typeface="Arial"/>
              </a:rPr>
              <a:t>e</a:t>
            </a:r>
            <a:r>
              <a:rPr sz="2400" spc="-215" dirty="0">
                <a:latin typeface="Arial"/>
                <a:cs typeface="Arial"/>
              </a:rPr>
              <a:t>ğ</a:t>
            </a:r>
            <a:r>
              <a:rPr sz="2400" spc="-15" dirty="0">
                <a:latin typeface="Arial"/>
                <a:cs typeface="Arial"/>
              </a:rPr>
              <a:t>il,</a:t>
            </a:r>
            <a:r>
              <a:rPr sz="2400" spc="33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h</a:t>
            </a:r>
            <a:r>
              <a:rPr sz="2400" spc="-175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y</a:t>
            </a:r>
            <a:r>
              <a:rPr sz="2400" spc="-215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ı</a:t>
            </a:r>
            <a:r>
              <a:rPr sz="2400" spc="-7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10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r	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135" dirty="0">
                <a:latin typeface="Arial"/>
                <a:cs typeface="Arial"/>
              </a:rPr>
              <a:t>n</a:t>
            </a:r>
            <a:r>
              <a:rPr sz="2400" spc="-65" dirty="0">
                <a:latin typeface="Arial"/>
                <a:cs typeface="Arial"/>
              </a:rPr>
              <a:t>ı</a:t>
            </a:r>
            <a:r>
              <a:rPr sz="2400" spc="-85" dirty="0">
                <a:latin typeface="Arial"/>
                <a:cs typeface="Arial"/>
              </a:rPr>
              <a:t>n</a:t>
            </a:r>
            <a:r>
              <a:rPr sz="2400" spc="-135" dirty="0">
                <a:latin typeface="Arial"/>
                <a:cs typeface="Arial"/>
              </a:rPr>
              <a:t>d</a:t>
            </a:r>
            <a:r>
              <a:rPr sz="2400" spc="-13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5" dirty="0">
                <a:latin typeface="Arial"/>
                <a:cs typeface="Arial"/>
              </a:rPr>
              <a:t>ön  </a:t>
            </a:r>
            <a:r>
              <a:rPr sz="2400" spc="-100" dirty="0">
                <a:latin typeface="Arial"/>
                <a:cs typeface="Arial"/>
              </a:rPr>
              <a:t>planda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tutmak,</a:t>
            </a:r>
            <a:endParaRPr sz="2400">
              <a:latin typeface="Arial"/>
              <a:cs typeface="Arial"/>
            </a:endParaRPr>
          </a:p>
          <a:p>
            <a:pPr marL="355600" indent="-342900"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latin typeface="Arial"/>
                <a:cs typeface="Arial"/>
              </a:rPr>
              <a:t>Güvenli </a:t>
            </a:r>
            <a:r>
              <a:rPr sz="2400" spc="-135" dirty="0">
                <a:latin typeface="Arial"/>
                <a:cs typeface="Arial"/>
              </a:rPr>
              <a:t>davranışı </a:t>
            </a:r>
            <a:r>
              <a:rPr sz="2400" spc="-105" dirty="0">
                <a:latin typeface="Arial"/>
                <a:cs typeface="Arial"/>
              </a:rPr>
              <a:t>“</a:t>
            </a:r>
            <a:r>
              <a:rPr sz="2400" spc="-105" dirty="0">
                <a:solidFill>
                  <a:srgbClr val="C00000"/>
                </a:solidFill>
                <a:latin typeface="Arial"/>
                <a:cs typeface="Arial"/>
              </a:rPr>
              <a:t>alışkanlık </a:t>
            </a:r>
            <a:r>
              <a:rPr sz="2400" dirty="0">
                <a:latin typeface="Arial"/>
                <a:cs typeface="Arial"/>
              </a:rPr>
              <a:t>” </a:t>
            </a:r>
            <a:r>
              <a:rPr sz="2400" spc="-80" dirty="0">
                <a:latin typeface="Arial"/>
                <a:cs typeface="Arial"/>
              </a:rPr>
              <a:t>haline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getirmek,</a:t>
            </a:r>
            <a:endParaRPr sz="2400">
              <a:latin typeface="Arial"/>
              <a:cs typeface="Arial"/>
            </a:endParaRPr>
          </a:p>
          <a:p>
            <a:pPr marL="355600" indent="-342900"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latin typeface="Arial"/>
                <a:cs typeface="Arial"/>
              </a:rPr>
              <a:t>Güvenli </a:t>
            </a:r>
            <a:r>
              <a:rPr sz="2400" spc="-170" dirty="0">
                <a:latin typeface="Arial"/>
                <a:cs typeface="Arial"/>
              </a:rPr>
              <a:t>yaşamayı </a:t>
            </a:r>
            <a:r>
              <a:rPr sz="2400" spc="-25" dirty="0">
                <a:latin typeface="Arial"/>
                <a:cs typeface="Arial"/>
              </a:rPr>
              <a:t>bir </a:t>
            </a:r>
            <a:r>
              <a:rPr sz="2400" spc="-130" dirty="0">
                <a:latin typeface="Arial"/>
                <a:cs typeface="Arial"/>
              </a:rPr>
              <a:t>“</a:t>
            </a:r>
            <a:r>
              <a:rPr sz="2400" spc="-130" dirty="0">
                <a:solidFill>
                  <a:srgbClr val="C00000"/>
                </a:solidFill>
                <a:latin typeface="Arial"/>
                <a:cs typeface="Arial"/>
              </a:rPr>
              <a:t>yaşam </a:t>
            </a:r>
            <a:r>
              <a:rPr sz="2400" spc="-30" dirty="0">
                <a:solidFill>
                  <a:srgbClr val="C00000"/>
                </a:solidFill>
                <a:latin typeface="Arial"/>
                <a:cs typeface="Arial"/>
              </a:rPr>
              <a:t>bi</a:t>
            </a:r>
            <a:r>
              <a:rPr sz="2400" spc="-30" dirty="0">
                <a:latin typeface="Arial"/>
                <a:cs typeface="Arial"/>
              </a:rPr>
              <a:t>çimi” </a:t>
            </a:r>
            <a:r>
              <a:rPr sz="2400" spc="-80" dirty="0">
                <a:latin typeface="Arial"/>
                <a:cs typeface="Arial"/>
              </a:rPr>
              <a:t>haline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getirmek,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928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3343" y="5653283"/>
            <a:ext cx="3276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5" dirty="0">
                <a:latin typeface="Arial"/>
                <a:cs typeface="Arial"/>
              </a:rPr>
              <a:t>4</a:t>
            </a:r>
            <a:r>
              <a:rPr sz="1000" dirty="0">
                <a:latin typeface="Arial"/>
                <a:cs typeface="Arial"/>
              </a:rPr>
              <a:t>/</a:t>
            </a:r>
            <a:r>
              <a:rPr sz="1000" spc="-50" dirty="0">
                <a:latin typeface="Arial"/>
                <a:cs typeface="Arial"/>
              </a:rPr>
              <a:t>213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7093" y="529707"/>
            <a:ext cx="63030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35" dirty="0"/>
              <a:t>İŞ </a:t>
            </a:r>
            <a:r>
              <a:rPr spc="-355" dirty="0"/>
              <a:t>KAZALARINI </a:t>
            </a:r>
            <a:r>
              <a:rPr spc="-365" dirty="0"/>
              <a:t>ÖNLEME</a:t>
            </a:r>
            <a:r>
              <a:rPr spc="155" dirty="0"/>
              <a:t> </a:t>
            </a:r>
            <a:r>
              <a:rPr spc="-370" dirty="0"/>
              <a:t>YÖNTEMLERİ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47294" y="1290828"/>
            <a:ext cx="3253740" cy="504825"/>
            <a:chOff x="447294" y="433577"/>
            <a:chExt cx="3253740" cy="504825"/>
          </a:xfrm>
        </p:grpSpPr>
        <p:sp>
          <p:nvSpPr>
            <p:cNvPr id="6" name="object 6"/>
            <p:cNvSpPr/>
            <p:nvPr/>
          </p:nvSpPr>
          <p:spPr>
            <a:xfrm>
              <a:off x="447294" y="433577"/>
              <a:ext cx="1147572" cy="5006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54252" y="433577"/>
              <a:ext cx="1520190" cy="5006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4589" y="433577"/>
              <a:ext cx="1266443" cy="5006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5602" y="840486"/>
              <a:ext cx="2923032" cy="975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4626" y="1205178"/>
            <a:ext cx="8164830" cy="43840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spcBef>
                <a:spcPts val="1300"/>
              </a:spcBef>
            </a:pPr>
            <a:r>
              <a:rPr sz="2400" b="1" u="heavy" spc="-1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Genel Güvenlik</a:t>
            </a:r>
            <a:r>
              <a:rPr sz="2400" b="1" u="heavy" spc="-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İlkeleri</a:t>
            </a:r>
            <a:endParaRPr sz="2400">
              <a:latin typeface="Arial"/>
              <a:cs typeface="Arial"/>
            </a:endParaRPr>
          </a:p>
          <a:p>
            <a:pPr marL="355600" indent="-342900"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60" dirty="0">
                <a:solidFill>
                  <a:srgbClr val="C00000"/>
                </a:solidFill>
                <a:latin typeface="Arial"/>
                <a:cs typeface="Arial"/>
              </a:rPr>
              <a:t>Teknik </a:t>
            </a:r>
            <a:r>
              <a:rPr sz="2400" spc="-85" dirty="0">
                <a:solidFill>
                  <a:srgbClr val="C00000"/>
                </a:solidFill>
                <a:latin typeface="Arial"/>
                <a:cs typeface="Arial"/>
              </a:rPr>
              <a:t>gelişmele</a:t>
            </a:r>
            <a:r>
              <a:rPr sz="2400" spc="-85" dirty="0">
                <a:latin typeface="Arial"/>
                <a:cs typeface="Arial"/>
              </a:rPr>
              <a:t>rin </a:t>
            </a:r>
            <a:r>
              <a:rPr sz="2400" spc="-150" dirty="0">
                <a:latin typeface="Arial"/>
                <a:cs typeface="Arial"/>
              </a:rPr>
              <a:t>sağladığı </a:t>
            </a:r>
            <a:r>
              <a:rPr sz="2400" spc="-95" dirty="0">
                <a:latin typeface="Arial"/>
                <a:cs typeface="Arial"/>
              </a:rPr>
              <a:t>imkanlardan </a:t>
            </a:r>
            <a:r>
              <a:rPr sz="2400" spc="-80" dirty="0">
                <a:latin typeface="Arial"/>
                <a:cs typeface="Arial"/>
              </a:rPr>
              <a:t>istifade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etmek,</a:t>
            </a:r>
            <a:endParaRPr sz="2400">
              <a:latin typeface="Arial"/>
              <a:cs typeface="Arial"/>
            </a:endParaRPr>
          </a:p>
          <a:p>
            <a:pPr marL="355600" indent="-342900"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5" dirty="0">
                <a:latin typeface="Arial"/>
                <a:cs typeface="Arial"/>
              </a:rPr>
              <a:t>İşi kişiye </a:t>
            </a:r>
            <a:r>
              <a:rPr sz="2400" spc="-120" dirty="0">
                <a:latin typeface="Arial"/>
                <a:cs typeface="Arial"/>
              </a:rPr>
              <a:t>uygun </a:t>
            </a:r>
            <a:r>
              <a:rPr sz="2400" spc="-100" dirty="0">
                <a:latin typeface="Arial"/>
                <a:cs typeface="Arial"/>
              </a:rPr>
              <a:t>hale </a:t>
            </a:r>
            <a:r>
              <a:rPr sz="2400" spc="-70" dirty="0">
                <a:latin typeface="Arial"/>
                <a:cs typeface="Arial"/>
              </a:rPr>
              <a:t>getirmek </a:t>
            </a:r>
            <a:r>
              <a:rPr sz="2400" spc="-90" dirty="0">
                <a:latin typeface="Arial"/>
                <a:cs typeface="Arial"/>
              </a:rPr>
              <a:t>(</a:t>
            </a:r>
            <a:r>
              <a:rPr sz="2400" spc="-90" dirty="0">
                <a:solidFill>
                  <a:srgbClr val="C00000"/>
                </a:solidFill>
                <a:latin typeface="Arial"/>
                <a:cs typeface="Arial"/>
              </a:rPr>
              <a:t>ergonomi</a:t>
            </a:r>
            <a:r>
              <a:rPr sz="2400" spc="-2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bilimi),</a:t>
            </a:r>
            <a:endParaRPr sz="2400">
              <a:latin typeface="Arial"/>
              <a:cs typeface="Arial"/>
            </a:endParaRPr>
          </a:p>
          <a:p>
            <a:pPr marL="355600" indent="-342900"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solidFill>
                  <a:srgbClr val="C00000"/>
                </a:solidFill>
                <a:latin typeface="Arial"/>
                <a:cs typeface="Arial"/>
              </a:rPr>
              <a:t>Risklerl</a:t>
            </a:r>
            <a:r>
              <a:rPr sz="2400" spc="-114" dirty="0">
                <a:latin typeface="Arial"/>
                <a:cs typeface="Arial"/>
              </a:rPr>
              <a:t>e </a:t>
            </a:r>
            <a:r>
              <a:rPr sz="2400" spc="-145" dirty="0">
                <a:latin typeface="Arial"/>
                <a:cs typeface="Arial"/>
              </a:rPr>
              <a:t>kaynağında </a:t>
            </a:r>
            <a:r>
              <a:rPr sz="2400" spc="-114" dirty="0">
                <a:solidFill>
                  <a:srgbClr val="C00000"/>
                </a:solidFill>
                <a:latin typeface="Arial"/>
                <a:cs typeface="Arial"/>
              </a:rPr>
              <a:t>mücadel</a:t>
            </a:r>
            <a:r>
              <a:rPr sz="2400" spc="-114" dirty="0">
                <a:latin typeface="Arial"/>
                <a:cs typeface="Arial"/>
              </a:rPr>
              <a:t>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etmek,</a:t>
            </a:r>
            <a:endParaRPr sz="2400">
              <a:latin typeface="Arial"/>
              <a:cs typeface="Arial"/>
            </a:endParaRPr>
          </a:p>
          <a:p>
            <a:pPr marL="355600" marR="9525" indent="-343535">
              <a:spcBef>
                <a:spcPts val="1200"/>
              </a:spcBef>
              <a:buChar char="•"/>
              <a:tabLst>
                <a:tab pos="354965" algn="l"/>
                <a:tab pos="355600" algn="l"/>
                <a:tab pos="1851025" algn="l"/>
                <a:tab pos="3122930" algn="l"/>
                <a:tab pos="4342765" algn="l"/>
                <a:tab pos="5419725" algn="l"/>
                <a:tab pos="6155690" algn="l"/>
                <a:tab pos="7089140" algn="l"/>
              </a:tabLst>
            </a:pPr>
            <a:r>
              <a:rPr sz="2400" spc="-120" dirty="0">
                <a:latin typeface="Arial"/>
                <a:cs typeface="Arial"/>
              </a:rPr>
              <a:t>Önl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85" dirty="0">
                <a:latin typeface="Arial"/>
                <a:cs typeface="Arial"/>
              </a:rPr>
              <a:t>m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27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	</a:t>
            </a:r>
            <a:r>
              <a:rPr sz="2400" spc="-85" dirty="0">
                <a:latin typeface="Arial"/>
                <a:cs typeface="Arial"/>
              </a:rPr>
              <a:t>mü</a:t>
            </a:r>
            <a:r>
              <a:rPr sz="2400" spc="-90" dirty="0">
                <a:latin typeface="Arial"/>
                <a:cs typeface="Arial"/>
              </a:rPr>
              <a:t>mkün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90" dirty="0">
                <a:latin typeface="Arial"/>
                <a:cs typeface="Arial"/>
              </a:rPr>
              <a:t>m</a:t>
            </a:r>
            <a:r>
              <a:rPr sz="2400" spc="-229" dirty="0">
                <a:latin typeface="Arial"/>
                <a:cs typeface="Arial"/>
              </a:rPr>
              <a:t>a</a:t>
            </a:r>
            <a:r>
              <a:rPr sz="2400" spc="-190" dirty="0">
                <a:latin typeface="Arial"/>
                <a:cs typeface="Arial"/>
              </a:rPr>
              <a:t>y</a:t>
            </a:r>
            <a:r>
              <a:rPr sz="2400" spc="-16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1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-19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-185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2400" spc="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9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9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4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spc="-155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2400" spc="-19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13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40" dirty="0">
                <a:solidFill>
                  <a:srgbClr val="C00000"/>
                </a:solidFill>
                <a:latin typeface="Arial"/>
                <a:cs typeface="Arial"/>
              </a:rPr>
              <a:t>ş</a:t>
            </a:r>
            <a:r>
              <a:rPr sz="2400" spc="-120" dirty="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spc="-10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spc="-125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spc="-210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2400" spc="-75" dirty="0">
                <a:solidFill>
                  <a:srgbClr val="C00000"/>
                </a:solidFill>
                <a:latin typeface="Arial"/>
                <a:cs typeface="Arial"/>
              </a:rPr>
              <a:t>un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spc="4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14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7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-7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60" dirty="0">
                <a:latin typeface="Arial"/>
                <a:cs typeface="Arial"/>
              </a:rPr>
              <a:t>le</a:t>
            </a:r>
            <a:r>
              <a:rPr sz="2400" dirty="0">
                <a:latin typeface="Arial"/>
                <a:cs typeface="Arial"/>
              </a:rPr>
              <a:t>r  </a:t>
            </a:r>
            <a:r>
              <a:rPr sz="2400" spc="-105" dirty="0">
                <a:latin typeface="Arial"/>
                <a:cs typeface="Arial"/>
              </a:rPr>
              <a:t>almak,</a:t>
            </a:r>
            <a:endParaRPr sz="2400">
              <a:latin typeface="Arial"/>
              <a:cs typeface="Arial"/>
            </a:endParaRPr>
          </a:p>
          <a:p>
            <a:pPr marL="356235" marR="5080" indent="-344170">
              <a:spcBef>
                <a:spcPts val="1200"/>
              </a:spcBef>
              <a:buChar char="•"/>
              <a:tabLst>
                <a:tab pos="354965" algn="l"/>
                <a:tab pos="355600" algn="l"/>
                <a:tab pos="1517650" algn="l"/>
                <a:tab pos="2698115" algn="l"/>
                <a:tab pos="3997960" algn="l"/>
                <a:tab pos="4730115" algn="l"/>
                <a:tab pos="5509895" algn="l"/>
                <a:tab pos="5952490" algn="l"/>
                <a:tab pos="7082155" algn="l"/>
              </a:tabLst>
            </a:pPr>
            <a:r>
              <a:rPr sz="2400" spc="-509" dirty="0">
                <a:latin typeface="Arial"/>
                <a:cs typeface="Arial"/>
              </a:rPr>
              <a:t>T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75" dirty="0">
                <a:latin typeface="Arial"/>
                <a:cs typeface="Arial"/>
              </a:rPr>
              <a:t>h</a:t>
            </a:r>
            <a:r>
              <a:rPr sz="2400" spc="-20" dirty="0">
                <a:latin typeface="Arial"/>
                <a:cs typeface="Arial"/>
              </a:rPr>
              <a:t>li</a:t>
            </a:r>
            <a:r>
              <a:rPr sz="2400" spc="-140" dirty="0">
                <a:latin typeface="Arial"/>
                <a:cs typeface="Arial"/>
              </a:rPr>
              <a:t>k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	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l</a:t>
            </a:r>
            <a:r>
              <a:rPr sz="2400" spc="-130" dirty="0">
                <a:latin typeface="Arial"/>
                <a:cs typeface="Arial"/>
              </a:rPr>
              <a:t>an</a:t>
            </a:r>
            <a:r>
              <a:rPr sz="2400" spc="-50" dirty="0">
                <a:latin typeface="Arial"/>
                <a:cs typeface="Arial"/>
              </a:rPr>
              <a:t>la</a:t>
            </a:r>
            <a:r>
              <a:rPr sz="2400" spc="-45" dirty="0">
                <a:latin typeface="Arial"/>
                <a:cs typeface="Arial"/>
              </a:rPr>
              <a:t>r</a:t>
            </a:r>
            <a:r>
              <a:rPr sz="2400" spc="-95" dirty="0">
                <a:latin typeface="Arial"/>
                <a:cs typeface="Arial"/>
              </a:rPr>
              <a:t>ı,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5" dirty="0">
                <a:latin typeface="Arial"/>
                <a:cs typeface="Arial"/>
              </a:rPr>
              <a:t>t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40" dirty="0">
                <a:latin typeface="Arial"/>
                <a:cs typeface="Arial"/>
              </a:rPr>
              <a:t>hl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spc="-190" dirty="0">
                <a:latin typeface="Arial"/>
                <a:cs typeface="Arial"/>
              </a:rPr>
              <a:t>k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27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spc="-254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40" dirty="0">
                <a:latin typeface="Arial"/>
                <a:cs typeface="Arial"/>
              </a:rPr>
              <a:t>v</a:t>
            </a:r>
            <a:r>
              <a:rPr sz="2400" spc="-160" dirty="0">
                <a:latin typeface="Arial"/>
                <a:cs typeface="Arial"/>
              </a:rPr>
              <a:t>e</a:t>
            </a:r>
            <a:r>
              <a:rPr sz="2400" spc="-155" dirty="0">
                <a:latin typeface="Arial"/>
                <a:cs typeface="Arial"/>
              </a:rPr>
              <a:t>y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30" dirty="0">
                <a:latin typeface="Arial"/>
                <a:cs typeface="Arial"/>
              </a:rPr>
              <a:t>daha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20" dirty="0">
                <a:latin typeface="Arial"/>
                <a:cs typeface="Arial"/>
              </a:rPr>
              <a:t>az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5" dirty="0">
                <a:latin typeface="Arial"/>
                <a:cs typeface="Arial"/>
              </a:rPr>
              <a:t>t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40" dirty="0">
                <a:latin typeface="Arial"/>
                <a:cs typeface="Arial"/>
              </a:rPr>
              <a:t>hl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spc="-190" dirty="0">
                <a:latin typeface="Arial"/>
                <a:cs typeface="Arial"/>
              </a:rPr>
              <a:t>k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	</a:t>
            </a:r>
            <a:r>
              <a:rPr sz="2400" spc="-75" dirty="0">
                <a:latin typeface="Arial"/>
                <a:cs typeface="Arial"/>
              </a:rPr>
              <a:t>o</a:t>
            </a:r>
            <a:r>
              <a:rPr sz="2400" spc="-70" dirty="0">
                <a:latin typeface="Arial"/>
                <a:cs typeface="Arial"/>
              </a:rPr>
              <a:t>la</a:t>
            </a:r>
            <a:r>
              <a:rPr sz="2400" spc="-10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2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r</a:t>
            </a:r>
            <a:r>
              <a:rPr sz="2400" spc="-70" dirty="0">
                <a:latin typeface="Arial"/>
                <a:cs typeface="Arial"/>
              </a:rPr>
              <a:t>la  </a:t>
            </a:r>
            <a:r>
              <a:rPr sz="2400" spc="-80" dirty="0">
                <a:latin typeface="Arial"/>
                <a:cs typeface="Arial"/>
              </a:rPr>
              <a:t>değiştirmek,</a:t>
            </a:r>
            <a:endParaRPr sz="2400">
              <a:latin typeface="Arial"/>
              <a:cs typeface="Arial"/>
            </a:endParaRPr>
          </a:p>
          <a:p>
            <a:pPr marL="355600" indent="-342900">
              <a:spcBef>
                <a:spcPts val="1200"/>
              </a:spcBef>
              <a:buChar char="•"/>
              <a:tabLst>
                <a:tab pos="354965" algn="l"/>
                <a:tab pos="355600" algn="l"/>
                <a:tab pos="3766820" algn="l"/>
                <a:tab pos="4672965" algn="l"/>
                <a:tab pos="5434965" algn="l"/>
              </a:tabLst>
            </a:pPr>
            <a:r>
              <a:rPr sz="2400" spc="-140" dirty="0">
                <a:latin typeface="Arial"/>
                <a:cs typeface="Arial"/>
              </a:rPr>
              <a:t>Kişisel</a:t>
            </a:r>
            <a:r>
              <a:rPr sz="2400" spc="30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korunma</a:t>
            </a:r>
            <a:r>
              <a:rPr sz="2400" spc="32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önlemleri	</a:t>
            </a:r>
            <a:r>
              <a:rPr sz="2400" spc="-85" dirty="0">
                <a:latin typeface="Arial"/>
                <a:cs typeface="Arial"/>
              </a:rPr>
              <a:t>yerine	</a:t>
            </a:r>
            <a:r>
              <a:rPr sz="2400" spc="-50" dirty="0">
                <a:solidFill>
                  <a:srgbClr val="C00000"/>
                </a:solidFill>
                <a:latin typeface="Arial"/>
                <a:cs typeface="Arial"/>
              </a:rPr>
              <a:t>toplu	</a:t>
            </a:r>
            <a:r>
              <a:rPr sz="2400" spc="-100" dirty="0">
                <a:solidFill>
                  <a:srgbClr val="C00000"/>
                </a:solidFill>
                <a:latin typeface="Arial"/>
                <a:cs typeface="Arial"/>
              </a:rPr>
              <a:t>korunma</a:t>
            </a:r>
            <a:r>
              <a:rPr sz="2400" spc="2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C00000"/>
                </a:solidFill>
                <a:latin typeface="Arial"/>
                <a:cs typeface="Arial"/>
              </a:rPr>
              <a:t>önlemlerine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7526" y="5563819"/>
            <a:ext cx="197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85" dirty="0">
                <a:solidFill>
                  <a:srgbClr val="C00000"/>
                </a:solidFill>
                <a:latin typeface="Arial"/>
                <a:cs typeface="Arial"/>
              </a:rPr>
              <a:t>öncelik</a:t>
            </a:r>
            <a:r>
              <a:rPr sz="2400" spc="-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C00000"/>
                </a:solidFill>
                <a:latin typeface="Arial"/>
                <a:cs typeface="Arial"/>
              </a:rPr>
              <a:t>vermek</a:t>
            </a:r>
            <a:r>
              <a:rPr sz="2400" spc="-10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78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7093" y="517831"/>
            <a:ext cx="63030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35" dirty="0"/>
              <a:t>İŞ </a:t>
            </a:r>
            <a:r>
              <a:rPr spc="-355" dirty="0"/>
              <a:t>KAZALARINI </a:t>
            </a:r>
            <a:r>
              <a:rPr spc="-365" dirty="0"/>
              <a:t>ÖNLEME</a:t>
            </a:r>
            <a:r>
              <a:rPr spc="155" dirty="0"/>
              <a:t> </a:t>
            </a:r>
            <a:r>
              <a:rPr spc="-370" dirty="0"/>
              <a:t>YÖNTEMLERİ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7294" y="1591818"/>
            <a:ext cx="3253740" cy="504190"/>
            <a:chOff x="447294" y="734568"/>
            <a:chExt cx="3253740" cy="504190"/>
          </a:xfrm>
        </p:grpSpPr>
        <p:sp>
          <p:nvSpPr>
            <p:cNvPr id="4" name="object 4"/>
            <p:cNvSpPr/>
            <p:nvPr/>
          </p:nvSpPr>
          <p:spPr>
            <a:xfrm>
              <a:off x="447294" y="734568"/>
              <a:ext cx="1147572" cy="5006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54252" y="734568"/>
              <a:ext cx="1520190" cy="5006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4589" y="734568"/>
              <a:ext cx="1266443" cy="5006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5602" y="1140713"/>
              <a:ext cx="2923032" cy="975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4626" y="1505533"/>
            <a:ext cx="8166734" cy="33477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spcBef>
                <a:spcPts val="1300"/>
              </a:spcBef>
            </a:pPr>
            <a:r>
              <a:rPr sz="2400" b="1" u="heavy" spc="-1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Genel Güvenlik</a:t>
            </a:r>
            <a:r>
              <a:rPr sz="2400" b="1" u="heavy" spc="-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İlkeleri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0" dirty="0">
                <a:latin typeface="Arial"/>
                <a:cs typeface="Arial"/>
              </a:rPr>
              <a:t>Bir </a:t>
            </a:r>
            <a:r>
              <a:rPr sz="2400" spc="-120" dirty="0">
                <a:latin typeface="Arial"/>
                <a:cs typeface="Arial"/>
              </a:rPr>
              <a:t>işçiye </a:t>
            </a:r>
            <a:r>
              <a:rPr sz="2400" spc="-95" dirty="0">
                <a:latin typeface="Arial"/>
                <a:cs typeface="Arial"/>
              </a:rPr>
              <a:t>herhangi </a:t>
            </a:r>
            <a:r>
              <a:rPr sz="2400" spc="-25" dirty="0">
                <a:latin typeface="Arial"/>
                <a:cs typeface="Arial"/>
              </a:rPr>
              <a:t>bir </a:t>
            </a:r>
            <a:r>
              <a:rPr sz="2400" spc="-114" dirty="0">
                <a:latin typeface="Arial"/>
                <a:cs typeface="Arial"/>
              </a:rPr>
              <a:t>görev </a:t>
            </a:r>
            <a:r>
              <a:rPr sz="2400" spc="-65" dirty="0">
                <a:latin typeface="Arial"/>
                <a:cs typeface="Arial"/>
              </a:rPr>
              <a:t>verilirken, </a:t>
            </a:r>
            <a:r>
              <a:rPr sz="2400" spc="-80" dirty="0">
                <a:latin typeface="Arial"/>
                <a:cs typeface="Arial"/>
              </a:rPr>
              <a:t>işçinin </a:t>
            </a:r>
            <a:r>
              <a:rPr sz="2400" spc="-150" dirty="0">
                <a:latin typeface="Arial"/>
                <a:cs typeface="Arial"/>
              </a:rPr>
              <a:t>sağlık </a:t>
            </a:r>
            <a:r>
              <a:rPr sz="2400" spc="-145" dirty="0">
                <a:latin typeface="Arial"/>
                <a:cs typeface="Arial"/>
              </a:rPr>
              <a:t>ve </a:t>
            </a:r>
            <a:r>
              <a:rPr sz="2400" spc="-95" dirty="0">
                <a:latin typeface="Arial"/>
                <a:cs typeface="Arial"/>
              </a:rPr>
              <a:t>güvenlik  yönünden </a:t>
            </a:r>
            <a:r>
              <a:rPr sz="2400" spc="-100" dirty="0">
                <a:latin typeface="Arial"/>
                <a:cs typeface="Arial"/>
              </a:rPr>
              <a:t>uygunluğunu </a:t>
            </a:r>
            <a:r>
              <a:rPr sz="2400" spc="-195" dirty="0">
                <a:latin typeface="Arial"/>
                <a:cs typeface="Arial"/>
              </a:rPr>
              <a:t>göz </a:t>
            </a:r>
            <a:r>
              <a:rPr sz="2400" spc="-90" dirty="0">
                <a:latin typeface="Arial"/>
                <a:cs typeface="Arial"/>
              </a:rPr>
              <a:t>önüne</a:t>
            </a:r>
            <a:r>
              <a:rPr sz="2400" spc="-105" dirty="0">
                <a:latin typeface="Arial"/>
                <a:cs typeface="Arial"/>
              </a:rPr>
              <a:t> almak,</a:t>
            </a:r>
            <a:endParaRPr sz="2400">
              <a:latin typeface="Arial"/>
              <a:cs typeface="Arial"/>
            </a:endParaRPr>
          </a:p>
          <a:p>
            <a:pPr marL="355600" indent="-342900"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0" dirty="0">
                <a:solidFill>
                  <a:srgbClr val="C00000"/>
                </a:solidFill>
                <a:latin typeface="Arial"/>
                <a:cs typeface="Arial"/>
              </a:rPr>
              <a:t>Çalışanları </a:t>
            </a:r>
            <a:r>
              <a:rPr sz="2400" spc="-80" dirty="0">
                <a:solidFill>
                  <a:srgbClr val="C00000"/>
                </a:solidFill>
                <a:latin typeface="Arial"/>
                <a:cs typeface="Arial"/>
              </a:rPr>
              <a:t>eğitmek </a:t>
            </a:r>
            <a:r>
              <a:rPr sz="2400" spc="-140" dirty="0">
                <a:solidFill>
                  <a:srgbClr val="C00000"/>
                </a:solidFill>
                <a:latin typeface="Arial"/>
                <a:cs typeface="Arial"/>
              </a:rPr>
              <a:t>ve</a:t>
            </a:r>
            <a:r>
              <a:rPr sz="2400" spc="-2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C00000"/>
                </a:solidFill>
                <a:latin typeface="Arial"/>
                <a:cs typeface="Arial"/>
              </a:rPr>
              <a:t>bilgilendirilmek</a:t>
            </a:r>
            <a:r>
              <a:rPr sz="2400" spc="-5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365125" marR="5080" indent="-353060">
              <a:spcBef>
                <a:spcPts val="1200"/>
              </a:spcBef>
              <a:buChar char="•"/>
              <a:tabLst>
                <a:tab pos="354965" algn="l"/>
                <a:tab pos="355600" algn="l"/>
                <a:tab pos="1157605" algn="l"/>
                <a:tab pos="2151380" algn="l"/>
                <a:tab pos="3339465" algn="l"/>
                <a:tab pos="4003675" algn="l"/>
                <a:tab pos="5204460" algn="l"/>
                <a:tab pos="6233795" algn="l"/>
                <a:tab pos="7187565" algn="l"/>
                <a:tab pos="7870825" algn="l"/>
              </a:tabLst>
            </a:pPr>
            <a:r>
              <a:rPr sz="2400" spc="-459" dirty="0">
                <a:latin typeface="Arial"/>
                <a:cs typeface="Arial"/>
              </a:rPr>
              <a:t>C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ddi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5" dirty="0">
                <a:latin typeface="Arial"/>
                <a:cs typeface="Arial"/>
              </a:rPr>
              <a:t>t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40" dirty="0">
                <a:latin typeface="Arial"/>
                <a:cs typeface="Arial"/>
              </a:rPr>
              <a:t>hl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spc="-190" dirty="0">
                <a:latin typeface="Arial"/>
                <a:cs typeface="Arial"/>
              </a:rPr>
              <a:t>k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0" dirty="0">
                <a:latin typeface="Arial"/>
                <a:cs typeface="Arial"/>
              </a:rPr>
              <a:t>bul</a:t>
            </a:r>
            <a:r>
              <a:rPr sz="2400" spc="-114" dirty="0">
                <a:latin typeface="Arial"/>
                <a:cs typeface="Arial"/>
              </a:rPr>
              <a:t>una</a:t>
            </a:r>
            <a:r>
              <a:rPr sz="2400" spc="-7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0" dirty="0">
                <a:latin typeface="Arial"/>
                <a:cs typeface="Arial"/>
              </a:rPr>
              <a:t>ö</a:t>
            </a:r>
            <a:r>
              <a:rPr sz="2400" spc="-310" dirty="0">
                <a:latin typeface="Arial"/>
                <a:cs typeface="Arial"/>
              </a:rPr>
              <a:t>z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	</a:t>
            </a:r>
            <a:r>
              <a:rPr sz="2400" spc="-150" dirty="0">
                <a:latin typeface="Arial"/>
                <a:cs typeface="Arial"/>
              </a:rPr>
              <a:t>y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15" dirty="0">
                <a:latin typeface="Arial"/>
                <a:cs typeface="Arial"/>
              </a:rPr>
              <a:t>rl</a:t>
            </a:r>
            <a:r>
              <a:rPr sz="2400" spc="-90" dirty="0">
                <a:latin typeface="Arial"/>
                <a:cs typeface="Arial"/>
              </a:rPr>
              <a:t>er</a:t>
            </a:r>
            <a:r>
              <a:rPr sz="2400" spc="-110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70" dirty="0">
                <a:latin typeface="Arial"/>
                <a:cs typeface="Arial"/>
              </a:rPr>
              <a:t>s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110" dirty="0">
                <a:latin typeface="Arial"/>
                <a:cs typeface="Arial"/>
              </a:rPr>
              <a:t>d</a:t>
            </a:r>
            <a:r>
              <a:rPr sz="2400" spc="-114" dirty="0">
                <a:latin typeface="Arial"/>
                <a:cs typeface="Arial"/>
              </a:rPr>
              <a:t>e</a:t>
            </a:r>
            <a:r>
              <a:rPr sz="2400" spc="-185" dirty="0">
                <a:latin typeface="Arial"/>
                <a:cs typeface="Arial"/>
              </a:rPr>
              <a:t>c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55" dirty="0">
                <a:latin typeface="Arial"/>
                <a:cs typeface="Arial"/>
              </a:rPr>
              <a:t>y</a:t>
            </a:r>
            <a:r>
              <a:rPr sz="2400" spc="-80" dirty="0">
                <a:latin typeface="Arial"/>
                <a:cs typeface="Arial"/>
              </a:rPr>
              <a:t>e</a:t>
            </a:r>
            <a:r>
              <a:rPr sz="2400" spc="-25" dirty="0">
                <a:latin typeface="Arial"/>
                <a:cs typeface="Arial"/>
              </a:rPr>
              <a:t>t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15" dirty="0">
                <a:latin typeface="Arial"/>
                <a:cs typeface="Arial"/>
              </a:rPr>
              <a:t>r</a:t>
            </a:r>
            <a:r>
              <a:rPr sz="2400" spc="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	</a:t>
            </a:r>
            <a:r>
              <a:rPr sz="2400" spc="-85" dirty="0">
                <a:latin typeface="Arial"/>
                <a:cs typeface="Arial"/>
              </a:rPr>
              <a:t>b</a:t>
            </a:r>
            <a:r>
              <a:rPr sz="2400" spc="-40" dirty="0">
                <a:latin typeface="Arial"/>
                <a:cs typeface="Arial"/>
              </a:rPr>
              <a:t>il</a:t>
            </a:r>
            <a:r>
              <a:rPr sz="2400" spc="-1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	</a:t>
            </a:r>
            <a:r>
              <a:rPr sz="2400" spc="-130" dirty="0">
                <a:latin typeface="Arial"/>
                <a:cs typeface="Arial"/>
              </a:rPr>
              <a:t>ve  </a:t>
            </a:r>
            <a:r>
              <a:rPr sz="2400" spc="-65" dirty="0">
                <a:latin typeface="Arial"/>
                <a:cs typeface="Arial"/>
              </a:rPr>
              <a:t>talimat </a:t>
            </a:r>
            <a:r>
              <a:rPr sz="2400" spc="-70" dirty="0">
                <a:latin typeface="Arial"/>
                <a:cs typeface="Arial"/>
              </a:rPr>
              <a:t>verilen </a:t>
            </a:r>
            <a:r>
              <a:rPr sz="2400" spc="-65" dirty="0">
                <a:latin typeface="Arial"/>
                <a:cs typeface="Arial"/>
              </a:rPr>
              <a:t>işçilerin </a:t>
            </a:r>
            <a:r>
              <a:rPr sz="2400" spc="-150" dirty="0">
                <a:latin typeface="Arial"/>
                <a:cs typeface="Arial"/>
              </a:rPr>
              <a:t>çalışmasını</a:t>
            </a:r>
            <a:r>
              <a:rPr sz="2400" spc="-145" dirty="0">
                <a:latin typeface="Arial"/>
                <a:cs typeface="Arial"/>
              </a:rPr>
              <a:t> sağlamak,</a:t>
            </a:r>
            <a:endParaRPr sz="2400">
              <a:latin typeface="Arial"/>
              <a:cs typeface="Arial"/>
            </a:endParaRPr>
          </a:p>
          <a:p>
            <a:pPr marL="355600" indent="-342900"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0" dirty="0">
                <a:latin typeface="Arial"/>
                <a:cs typeface="Arial"/>
              </a:rPr>
              <a:t>Çalışmaları ve </a:t>
            </a:r>
            <a:r>
              <a:rPr sz="2400" spc="-114" dirty="0">
                <a:latin typeface="Arial"/>
                <a:cs typeface="Arial"/>
              </a:rPr>
              <a:t>çalışanlar </a:t>
            </a:r>
            <a:r>
              <a:rPr sz="2400" spc="-55" dirty="0">
                <a:latin typeface="Arial"/>
                <a:cs typeface="Arial"/>
              </a:rPr>
              <a:t>denetlemektir </a:t>
            </a:r>
            <a:r>
              <a:rPr sz="2400" spc="-125" dirty="0">
                <a:latin typeface="Arial"/>
                <a:cs typeface="Arial"/>
              </a:rPr>
              <a:t>(Erdal, </a:t>
            </a:r>
            <a:r>
              <a:rPr sz="2400" spc="-105" dirty="0">
                <a:latin typeface="Arial"/>
                <a:cs typeface="Arial"/>
              </a:rPr>
              <a:t>2015).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pc="-40" dirty="0"/>
              <a:pPr marL="38100">
                <a:spcBef>
                  <a:spcPts val="5"/>
                </a:spcBef>
              </a:pPr>
              <a:t>5</a:t>
            </a:fld>
            <a:r>
              <a:rPr spc="-40" dirty="0"/>
              <a:t>/213</a:t>
            </a:r>
          </a:p>
        </p:txBody>
      </p:sp>
    </p:spTree>
    <p:extLst>
      <p:ext uri="{BB962C8B-B14F-4D97-AF65-F5344CB8AC3E}">
        <p14:creationId xmlns:p14="http://schemas.microsoft.com/office/powerpoint/2010/main" val="402735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7093" y="517830"/>
            <a:ext cx="63030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35" dirty="0"/>
              <a:t>İŞ </a:t>
            </a:r>
            <a:r>
              <a:rPr spc="-355" dirty="0"/>
              <a:t>KAZALARINI </a:t>
            </a:r>
            <a:r>
              <a:rPr spc="-365" dirty="0"/>
              <a:t>ÖNLEME</a:t>
            </a:r>
            <a:r>
              <a:rPr spc="155" dirty="0"/>
              <a:t> </a:t>
            </a:r>
            <a:r>
              <a:rPr spc="-370" dirty="0"/>
              <a:t>YÖNTEMLERİ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7294" y="1698497"/>
            <a:ext cx="7870190" cy="504190"/>
            <a:chOff x="447294" y="841247"/>
            <a:chExt cx="7870190" cy="504190"/>
          </a:xfrm>
        </p:grpSpPr>
        <p:sp>
          <p:nvSpPr>
            <p:cNvPr id="4" name="object 4"/>
            <p:cNvSpPr/>
            <p:nvPr/>
          </p:nvSpPr>
          <p:spPr>
            <a:xfrm>
              <a:off x="447294" y="841247"/>
              <a:ext cx="1653539" cy="5006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58696" y="841247"/>
              <a:ext cx="1674876" cy="5006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93720" y="841247"/>
              <a:ext cx="848855" cy="5006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01973" y="841247"/>
              <a:ext cx="1722881" cy="5006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87290" y="841247"/>
              <a:ext cx="1194815" cy="5006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43015" y="841247"/>
              <a:ext cx="2390393" cy="5006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24977" y="841247"/>
              <a:ext cx="492251" cy="5006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5602" y="1247393"/>
              <a:ext cx="7539228" cy="975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4626" y="1612214"/>
            <a:ext cx="7487284" cy="313436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spcBef>
                <a:spcPts val="1300"/>
              </a:spcBef>
            </a:pPr>
            <a:r>
              <a:rPr sz="2400" b="1" u="heavy" spc="-3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KAZALARI </a:t>
            </a:r>
            <a:r>
              <a:rPr sz="2400" b="1" u="heavy" spc="-3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ÖNLEMEK </a:t>
            </a:r>
            <a:r>
              <a:rPr sz="2400" b="1" u="heavy" spc="-1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için </a:t>
            </a:r>
            <a:r>
              <a:rPr sz="2400" b="1" u="heavy" spc="-1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Sistematik 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olarak</a:t>
            </a:r>
            <a:r>
              <a:rPr sz="2400" b="1" u="heavy" spc="-3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yapılabilecekler;</a:t>
            </a:r>
            <a:endParaRPr sz="2400">
              <a:latin typeface="Arial"/>
              <a:cs typeface="Arial"/>
            </a:endParaRPr>
          </a:p>
          <a:p>
            <a:pPr marL="473075" indent="-461009">
              <a:spcBef>
                <a:spcPts val="1200"/>
              </a:spcBef>
              <a:buAutoNum type="arabicPeriod"/>
              <a:tabLst>
                <a:tab pos="473075" algn="l"/>
                <a:tab pos="473709" algn="l"/>
              </a:tabLst>
            </a:pPr>
            <a:r>
              <a:rPr sz="2400" spc="-75" dirty="0">
                <a:latin typeface="Arial"/>
                <a:cs typeface="Arial"/>
              </a:rPr>
              <a:t>Mühendislik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Çalışmaları</a:t>
            </a:r>
            <a:endParaRPr sz="2400">
              <a:latin typeface="Arial"/>
              <a:cs typeface="Arial"/>
            </a:endParaRPr>
          </a:p>
          <a:p>
            <a:pPr marL="469900" indent="-457200"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10" dirty="0">
                <a:latin typeface="Arial"/>
                <a:cs typeface="Arial"/>
              </a:rPr>
              <a:t>İkna </a:t>
            </a:r>
            <a:r>
              <a:rPr sz="2400" spc="-140" dirty="0">
                <a:latin typeface="Arial"/>
                <a:cs typeface="Arial"/>
              </a:rPr>
              <a:t>ve </a:t>
            </a:r>
            <a:r>
              <a:rPr sz="2400" spc="-200" dirty="0">
                <a:latin typeface="Arial"/>
                <a:cs typeface="Arial"/>
              </a:rPr>
              <a:t>Teşvik </a:t>
            </a:r>
            <a:r>
              <a:rPr sz="2400" spc="-105" dirty="0">
                <a:latin typeface="Arial"/>
                <a:cs typeface="Arial"/>
              </a:rPr>
              <a:t>(İnandırma-Özendirme)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Çalışmaları</a:t>
            </a:r>
            <a:endParaRPr sz="2400">
              <a:latin typeface="Arial"/>
              <a:cs typeface="Arial"/>
            </a:endParaRPr>
          </a:p>
          <a:p>
            <a:pPr marL="469900" indent="-457200"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95" dirty="0">
                <a:latin typeface="Arial"/>
                <a:cs typeface="Arial"/>
              </a:rPr>
              <a:t>Eğitim</a:t>
            </a:r>
            <a:endParaRPr sz="2400">
              <a:latin typeface="Arial"/>
              <a:cs typeface="Arial"/>
            </a:endParaRPr>
          </a:p>
          <a:p>
            <a:pPr marL="469900" indent="-457200"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40" dirty="0">
                <a:latin typeface="Arial"/>
                <a:cs typeface="Arial"/>
              </a:rPr>
              <a:t>Kişisel </a:t>
            </a:r>
            <a:r>
              <a:rPr sz="2400" spc="-90" dirty="0">
                <a:latin typeface="Arial"/>
                <a:cs typeface="Arial"/>
              </a:rPr>
              <a:t>Uyumluluğun </a:t>
            </a:r>
            <a:r>
              <a:rPr sz="2400" spc="-180" dirty="0">
                <a:latin typeface="Arial"/>
                <a:cs typeface="Arial"/>
              </a:rPr>
              <a:t>Sağlanması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(Ergonomi)</a:t>
            </a:r>
            <a:endParaRPr sz="2400">
              <a:latin typeface="Arial"/>
              <a:cs typeface="Arial"/>
            </a:endParaRPr>
          </a:p>
          <a:p>
            <a:pPr marL="469900" indent="-457200"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80" dirty="0">
                <a:latin typeface="Arial"/>
                <a:cs typeface="Arial"/>
              </a:rPr>
              <a:t>Disiplin </a:t>
            </a:r>
            <a:r>
              <a:rPr sz="2400" spc="-150" dirty="0">
                <a:latin typeface="Arial"/>
                <a:cs typeface="Arial"/>
              </a:rPr>
              <a:t>Cezalarının </a:t>
            </a:r>
            <a:r>
              <a:rPr sz="2400" spc="-140" dirty="0">
                <a:latin typeface="Arial"/>
                <a:cs typeface="Arial"/>
              </a:rPr>
              <a:t>Uygulanması </a:t>
            </a:r>
            <a:r>
              <a:rPr sz="2400" spc="-125" dirty="0">
                <a:latin typeface="Arial"/>
                <a:cs typeface="Arial"/>
              </a:rPr>
              <a:t>(Erdal, </a:t>
            </a:r>
            <a:r>
              <a:rPr sz="2400" spc="-110" dirty="0">
                <a:latin typeface="Arial"/>
                <a:cs typeface="Arial"/>
              </a:rPr>
              <a:t>2015)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pc="-40" dirty="0"/>
              <a:pPr marL="38100">
                <a:spcBef>
                  <a:spcPts val="5"/>
                </a:spcBef>
              </a:pPr>
              <a:t>6</a:t>
            </a:fld>
            <a:r>
              <a:rPr spc="-40" dirty="0"/>
              <a:t>/213</a:t>
            </a:r>
          </a:p>
        </p:txBody>
      </p:sp>
    </p:spTree>
    <p:extLst>
      <p:ext uri="{BB962C8B-B14F-4D97-AF65-F5344CB8AC3E}">
        <p14:creationId xmlns:p14="http://schemas.microsoft.com/office/powerpoint/2010/main" val="214868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7093" y="470328"/>
            <a:ext cx="63030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35" dirty="0"/>
              <a:t>İŞ </a:t>
            </a:r>
            <a:r>
              <a:rPr spc="-355" dirty="0"/>
              <a:t>KAZALARINI </a:t>
            </a:r>
            <a:r>
              <a:rPr spc="-365" dirty="0"/>
              <a:t>ÖNLEME</a:t>
            </a:r>
            <a:r>
              <a:rPr spc="155" dirty="0"/>
              <a:t> </a:t>
            </a:r>
            <a:r>
              <a:rPr spc="-370" dirty="0"/>
              <a:t>YÖNTEMLERİ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1071704" y="1603171"/>
            <a:ext cx="6475093" cy="3740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pc="-40" dirty="0"/>
              <a:pPr marL="38100">
                <a:spcBef>
                  <a:spcPts val="5"/>
                </a:spcBef>
              </a:pPr>
              <a:t>7</a:t>
            </a:fld>
            <a:r>
              <a:rPr spc="-40" dirty="0"/>
              <a:t>/213</a:t>
            </a:r>
          </a:p>
        </p:txBody>
      </p:sp>
    </p:spTree>
    <p:extLst>
      <p:ext uri="{BB962C8B-B14F-4D97-AF65-F5344CB8AC3E}">
        <p14:creationId xmlns:p14="http://schemas.microsoft.com/office/powerpoint/2010/main" val="217047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7093" y="577207"/>
            <a:ext cx="63030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35" dirty="0"/>
              <a:t>İŞ </a:t>
            </a:r>
            <a:r>
              <a:rPr spc="-355" dirty="0"/>
              <a:t>KAZALARINI </a:t>
            </a:r>
            <a:r>
              <a:rPr spc="-365" dirty="0"/>
              <a:t>ÖNLEME</a:t>
            </a:r>
            <a:r>
              <a:rPr spc="155" dirty="0"/>
              <a:t> </a:t>
            </a:r>
            <a:r>
              <a:rPr spc="-370" dirty="0"/>
              <a:t>YÖNTEMLERİ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1115619" y="1521036"/>
            <a:ext cx="6840753" cy="4410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pc="-40" dirty="0"/>
              <a:pPr marL="38100">
                <a:spcBef>
                  <a:spcPts val="5"/>
                </a:spcBef>
              </a:pPr>
              <a:t>8</a:t>
            </a:fld>
            <a:r>
              <a:rPr spc="-40" dirty="0"/>
              <a:t>/213</a:t>
            </a:r>
          </a:p>
        </p:txBody>
      </p:sp>
    </p:spTree>
    <p:extLst>
      <p:ext uri="{BB962C8B-B14F-4D97-AF65-F5344CB8AC3E}">
        <p14:creationId xmlns:p14="http://schemas.microsoft.com/office/powerpoint/2010/main" val="4171908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12440</TotalTime>
  <Words>186</Words>
  <Application>Microsoft Office PowerPoint</Application>
  <PresentationFormat>Ekran Gösterisi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Trebuchet MS</vt:lpstr>
      <vt:lpstr>Wingdings</vt:lpstr>
      <vt:lpstr>ekonomi</vt:lpstr>
      <vt:lpstr>1_Rics</vt:lpstr>
      <vt:lpstr>h.t.</vt:lpstr>
      <vt:lpstr>PowerPoint Sunusu</vt:lpstr>
      <vt:lpstr>TAKDİM PLANI</vt:lpstr>
      <vt:lpstr>İŞ KAZALARINI ÖNLEME YÖNTEMLERİ</vt:lpstr>
      <vt:lpstr>İŞ KAZALARINI ÖNLEME YÖNTEMLERİ</vt:lpstr>
      <vt:lpstr>İŞ KAZALARINI ÖNLEME YÖNTEMLERİ</vt:lpstr>
      <vt:lpstr>İŞ KAZALARINI ÖNLEME YÖNTEMLERİ</vt:lpstr>
      <vt:lpstr>İŞ KAZALARINI ÖNLEME YÖNTEMLERİ</vt:lpstr>
      <vt:lpstr>İŞ KAZALARINI ÖNLEME YÖNTEMLERİ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809</cp:revision>
  <cp:lastPrinted>2016-10-24T07:53:35Z</cp:lastPrinted>
  <dcterms:created xsi:type="dcterms:W3CDTF">2016-09-18T09:35:24Z</dcterms:created>
  <dcterms:modified xsi:type="dcterms:W3CDTF">2020-02-27T08:29:56Z</dcterms:modified>
</cp:coreProperties>
</file>