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7" r:id="rId6"/>
    <p:sldId id="1088" r:id="rId7"/>
    <p:sldId id="1089" r:id="rId8"/>
    <p:sldId id="1090" r:id="rId9"/>
    <p:sldId id="1091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358" y="54119"/>
            <a:ext cx="207708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626" y="3132633"/>
            <a:ext cx="8169275" cy="25941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25424229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5454" y="54119"/>
            <a:ext cx="708342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84218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9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8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6325" y="1956346"/>
            <a:ext cx="4841875" cy="34651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60" dirty="0">
                <a:latin typeface="Trebuchet MS"/>
                <a:cs typeface="Trebuchet MS"/>
              </a:rPr>
              <a:t>GİRİŞ</a:t>
            </a:r>
            <a:endParaRPr>
              <a:latin typeface="Trebuchet MS"/>
              <a:cs typeface="Trebuchet MS"/>
            </a:endParaRPr>
          </a:p>
          <a:p>
            <a:pPr marL="247650" indent="-235585">
              <a:spcBef>
                <a:spcPts val="300"/>
              </a:spcBef>
              <a:buSzPct val="94444"/>
              <a:buFont typeface="Wingdings"/>
              <a:buChar char=""/>
              <a:tabLst>
                <a:tab pos="248285" algn="l"/>
              </a:tabLst>
            </a:pPr>
            <a:r>
              <a:rPr b="1" spc="-204" dirty="0">
                <a:latin typeface="Arial"/>
                <a:cs typeface="Arial"/>
              </a:rPr>
              <a:t>MEVZUAT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</a:t>
            </a:r>
            <a:r>
              <a:rPr b="1" spc="-145" dirty="0">
                <a:latin typeface="Trebuchet MS"/>
                <a:cs typeface="Trebuchet MS"/>
              </a:rPr>
              <a:t> </a:t>
            </a:r>
            <a:r>
              <a:rPr b="1" spc="-100" dirty="0">
                <a:latin typeface="Trebuchet MS"/>
                <a:cs typeface="Trebuchet MS"/>
              </a:rPr>
              <a:t>KAZALARI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75" dirty="0">
                <a:latin typeface="Trebuchet MS"/>
                <a:cs typeface="Trebuchet MS"/>
              </a:rPr>
              <a:t>SAHADAKİ </a:t>
            </a:r>
            <a:r>
              <a:rPr b="1" spc="-55" dirty="0">
                <a:latin typeface="Trebuchet MS"/>
                <a:cs typeface="Trebuchet MS"/>
              </a:rPr>
              <a:t>MUHTEMEL</a:t>
            </a:r>
            <a:r>
              <a:rPr b="1" spc="-204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TEHLİKELER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5" dirty="0">
                <a:latin typeface="Trebuchet MS"/>
                <a:cs typeface="Trebuchet MS"/>
              </a:rPr>
              <a:t>KAZALARINI </a:t>
            </a:r>
            <a:r>
              <a:rPr b="1" spc="-65" dirty="0">
                <a:latin typeface="Trebuchet MS"/>
                <a:cs typeface="Trebuchet MS"/>
              </a:rPr>
              <a:t>ÖNLEME</a:t>
            </a:r>
            <a:r>
              <a:rPr b="1" spc="-30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YÖNTEMLERİ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</a:t>
            </a:r>
            <a:r>
              <a:rPr b="1" spc="-1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ANALİZİ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 </a:t>
            </a:r>
            <a:r>
              <a:rPr b="1" spc="-95" dirty="0">
                <a:latin typeface="Trebuchet MS"/>
                <a:cs typeface="Trebuchet MS"/>
              </a:rPr>
              <a:t>DEĞERLERİNİ </a:t>
            </a:r>
            <a:r>
              <a:rPr b="1" spc="-70" dirty="0">
                <a:latin typeface="Trebuchet MS"/>
                <a:cs typeface="Trebuchet MS"/>
              </a:rPr>
              <a:t>DÜŞÜRÜCÜ</a:t>
            </a:r>
            <a:r>
              <a:rPr b="1" spc="-235" dirty="0">
                <a:latin typeface="Trebuchet MS"/>
                <a:cs typeface="Trebuchet MS"/>
              </a:rPr>
              <a:t> </a:t>
            </a:r>
            <a:r>
              <a:rPr b="1" spc="-235" dirty="0">
                <a:latin typeface="Arial"/>
                <a:cs typeface="Arial"/>
              </a:rPr>
              <a:t>ÖNLEMLER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125" dirty="0">
                <a:latin typeface="Trebuchet MS"/>
                <a:cs typeface="Trebuchet MS"/>
              </a:rPr>
              <a:t>KONTROL</a:t>
            </a:r>
            <a:r>
              <a:rPr b="1" spc="-155" dirty="0">
                <a:latin typeface="Trebuchet MS"/>
                <a:cs typeface="Trebuchet MS"/>
              </a:rPr>
              <a:t> </a:t>
            </a:r>
            <a:r>
              <a:rPr b="1" spc="-135" dirty="0">
                <a:latin typeface="Trebuchet MS"/>
                <a:cs typeface="Trebuchet MS"/>
              </a:rPr>
              <a:t>LİSTELERİ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 </a:t>
            </a:r>
            <a:r>
              <a:rPr b="1" spc="-100" dirty="0">
                <a:latin typeface="Trebuchet MS"/>
                <a:cs typeface="Trebuchet MS"/>
              </a:rPr>
              <a:t>İŞGÖRENLERE </a:t>
            </a:r>
            <a:r>
              <a:rPr b="1" spc="-90" dirty="0">
                <a:latin typeface="Trebuchet MS"/>
                <a:cs typeface="Trebuchet MS"/>
              </a:rPr>
              <a:t>GÖRE</a:t>
            </a:r>
            <a:r>
              <a:rPr b="1" spc="-34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NEDENLERİ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9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</a:t>
            </a:r>
            <a:r>
              <a:rPr b="1" spc="-2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MALİYETİ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5" y="56533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2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212099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63343" y="5653283"/>
            <a:ext cx="32766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000" spc="5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/</a:t>
            </a:r>
            <a:r>
              <a:rPr sz="1000" spc="-50" dirty="0">
                <a:latin typeface="Arial"/>
                <a:cs typeface="Arial"/>
              </a:rPr>
              <a:t>213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37093" y="470328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47294" y="1397509"/>
            <a:ext cx="3253740" cy="504825"/>
            <a:chOff x="447294" y="540258"/>
            <a:chExt cx="3253740" cy="504825"/>
          </a:xfrm>
        </p:grpSpPr>
        <p:sp>
          <p:nvSpPr>
            <p:cNvPr id="6" name="object 6"/>
            <p:cNvSpPr/>
            <p:nvPr/>
          </p:nvSpPr>
          <p:spPr>
            <a:xfrm>
              <a:off x="447294" y="540258"/>
              <a:ext cx="1147572" cy="5006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4252" y="540258"/>
              <a:ext cx="1520190" cy="5006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4589" y="540258"/>
              <a:ext cx="1266443" cy="5006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5602" y="947166"/>
              <a:ext cx="2923032" cy="975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6502" y="1499884"/>
            <a:ext cx="287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u="heavy" spc="-1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Genel Güvenlik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İlkeleri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4627" y="1830020"/>
            <a:ext cx="8169909" cy="40182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2900">
              <a:spcBef>
                <a:spcPts val="13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35" dirty="0">
                <a:latin typeface="Arial"/>
                <a:cs typeface="Arial"/>
              </a:rPr>
              <a:t>Tehlikeyi </a:t>
            </a:r>
            <a:r>
              <a:rPr sz="2400" spc="-130" dirty="0">
                <a:latin typeface="Arial"/>
                <a:cs typeface="Arial"/>
              </a:rPr>
              <a:t>meydana </a:t>
            </a:r>
            <a:r>
              <a:rPr sz="2400" spc="-114" dirty="0">
                <a:latin typeface="Arial"/>
                <a:cs typeface="Arial"/>
              </a:rPr>
              <a:t>gelmeden </a:t>
            </a:r>
            <a:r>
              <a:rPr sz="2400" spc="-120" dirty="0">
                <a:latin typeface="Arial"/>
                <a:cs typeface="Arial"/>
              </a:rPr>
              <a:t>önce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sezebilmek,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0" dirty="0">
                <a:latin typeface="Arial"/>
                <a:cs typeface="Arial"/>
              </a:rPr>
              <a:t>Yaptığı/yapacağı </a:t>
            </a:r>
            <a:r>
              <a:rPr sz="2400" spc="-80" dirty="0">
                <a:latin typeface="Arial"/>
                <a:cs typeface="Arial"/>
              </a:rPr>
              <a:t>işin </a:t>
            </a:r>
            <a:r>
              <a:rPr sz="2400" spc="-75" dirty="0">
                <a:latin typeface="Arial"/>
                <a:cs typeface="Arial"/>
              </a:rPr>
              <a:t>içerdiği </a:t>
            </a:r>
            <a:r>
              <a:rPr sz="2400" spc="-65" dirty="0">
                <a:latin typeface="Arial"/>
                <a:cs typeface="Arial"/>
              </a:rPr>
              <a:t>riskleri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bilmek/öğrenmek,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20" dirty="0">
                <a:latin typeface="Arial"/>
                <a:cs typeface="Arial"/>
              </a:rPr>
              <a:t>Tehlikeli </a:t>
            </a:r>
            <a:r>
              <a:rPr sz="2400" spc="-65" dirty="0">
                <a:latin typeface="Arial"/>
                <a:cs typeface="Arial"/>
              </a:rPr>
              <a:t>durum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14" dirty="0">
                <a:latin typeface="Arial"/>
                <a:cs typeface="Arial"/>
              </a:rPr>
              <a:t>davranışlardan </a:t>
            </a:r>
            <a:r>
              <a:rPr sz="2400" spc="-170" dirty="0">
                <a:latin typeface="Arial"/>
                <a:cs typeface="Arial"/>
              </a:rPr>
              <a:t>uzak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durmak,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70" dirty="0">
                <a:latin typeface="Arial"/>
                <a:cs typeface="Arial"/>
              </a:rPr>
              <a:t>Gereksiz </a:t>
            </a:r>
            <a:r>
              <a:rPr sz="2400" spc="-90" dirty="0">
                <a:latin typeface="Arial"/>
                <a:cs typeface="Arial"/>
              </a:rPr>
              <a:t>risk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almamak,</a:t>
            </a:r>
            <a:endParaRPr sz="2400">
              <a:latin typeface="Arial"/>
              <a:cs typeface="Arial"/>
            </a:endParaRPr>
          </a:p>
          <a:p>
            <a:pPr marL="355600" marR="5080" indent="-343535">
              <a:spcBef>
                <a:spcPts val="1200"/>
              </a:spcBef>
              <a:buChar char="•"/>
              <a:tabLst>
                <a:tab pos="354965" algn="l"/>
                <a:tab pos="355600" algn="l"/>
                <a:tab pos="2696210" algn="l"/>
                <a:tab pos="3012440" algn="l"/>
                <a:tab pos="4486275" algn="l"/>
                <a:tab pos="6320155" algn="l"/>
                <a:tab pos="6866890" algn="l"/>
                <a:tab pos="7835900" algn="l"/>
              </a:tabLst>
            </a:pPr>
            <a:r>
              <a:rPr sz="2400" spc="-254" dirty="0">
                <a:latin typeface="Arial"/>
                <a:cs typeface="Arial"/>
              </a:rPr>
              <a:t>G</a:t>
            </a:r>
            <a:r>
              <a:rPr sz="2400" spc="-180" dirty="0">
                <a:latin typeface="Arial"/>
                <a:cs typeface="Arial"/>
              </a:rPr>
              <a:t>ü</a:t>
            </a:r>
            <a:r>
              <a:rPr sz="2400" spc="-140" dirty="0">
                <a:latin typeface="Arial"/>
                <a:cs typeface="Arial"/>
              </a:rPr>
              <a:t>ve</a:t>
            </a:r>
            <a:r>
              <a:rPr sz="2400" spc="-80" dirty="0">
                <a:latin typeface="Arial"/>
                <a:cs typeface="Arial"/>
              </a:rPr>
              <a:t>n</a:t>
            </a:r>
            <a:r>
              <a:rPr sz="2400" spc="15" dirty="0">
                <a:latin typeface="Arial"/>
                <a:cs typeface="Arial"/>
              </a:rPr>
              <a:t>li</a:t>
            </a:r>
            <a:r>
              <a:rPr sz="2400" spc="-100" dirty="0">
                <a:latin typeface="Arial"/>
                <a:cs typeface="Arial"/>
              </a:rPr>
              <a:t>ği</a:t>
            </a:r>
            <a:r>
              <a:rPr sz="2400" spc="-70" dirty="0">
                <a:latin typeface="Arial"/>
                <a:cs typeface="Arial"/>
              </a:rPr>
              <a:t>,</a:t>
            </a:r>
            <a:r>
              <a:rPr sz="2400" spc="320" dirty="0">
                <a:latin typeface="Arial"/>
                <a:cs typeface="Arial"/>
              </a:rPr>
              <a:t> </a:t>
            </a:r>
            <a:r>
              <a:rPr sz="2400" spc="-27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11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iş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300" dirty="0">
                <a:solidFill>
                  <a:srgbClr val="C00000"/>
                </a:solidFill>
                <a:latin typeface="Arial"/>
                <a:cs typeface="Arial"/>
              </a:rPr>
              <a:t>z</a:t>
            </a:r>
            <a:r>
              <a:rPr sz="2400" spc="-19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nı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nd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7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-215" dirty="0">
                <a:latin typeface="Arial"/>
                <a:cs typeface="Arial"/>
              </a:rPr>
              <a:t>ğ</a:t>
            </a:r>
            <a:r>
              <a:rPr sz="2400" spc="-15" dirty="0">
                <a:latin typeface="Arial"/>
                <a:cs typeface="Arial"/>
              </a:rPr>
              <a:t>il,</a:t>
            </a:r>
            <a:r>
              <a:rPr sz="2400" spc="33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h</a:t>
            </a:r>
            <a:r>
              <a:rPr sz="2400" spc="-17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215" dirty="0">
                <a:latin typeface="Arial"/>
                <a:cs typeface="Arial"/>
              </a:rPr>
              <a:t>a</a:t>
            </a:r>
            <a:r>
              <a:rPr sz="2400" spc="1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ı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10" dirty="0">
                <a:latin typeface="Arial"/>
                <a:cs typeface="Arial"/>
              </a:rPr>
              <a:t>he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35" dirty="0">
                <a:latin typeface="Arial"/>
                <a:cs typeface="Arial"/>
              </a:rPr>
              <a:t>n</a:t>
            </a:r>
            <a:r>
              <a:rPr sz="2400" spc="-65" dirty="0">
                <a:latin typeface="Arial"/>
                <a:cs typeface="Arial"/>
              </a:rPr>
              <a:t>ı</a:t>
            </a:r>
            <a:r>
              <a:rPr sz="2400" spc="-85" dirty="0">
                <a:latin typeface="Arial"/>
                <a:cs typeface="Arial"/>
              </a:rPr>
              <a:t>n</a:t>
            </a:r>
            <a:r>
              <a:rPr sz="2400" spc="-135" dirty="0">
                <a:latin typeface="Arial"/>
                <a:cs typeface="Arial"/>
              </a:rPr>
              <a:t>d</a:t>
            </a:r>
            <a:r>
              <a:rPr sz="2400" spc="-13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5" dirty="0">
                <a:latin typeface="Arial"/>
                <a:cs typeface="Arial"/>
              </a:rPr>
              <a:t>ön  </a:t>
            </a:r>
            <a:r>
              <a:rPr sz="2400" spc="-100" dirty="0">
                <a:latin typeface="Arial"/>
                <a:cs typeface="Arial"/>
              </a:rPr>
              <a:t>planda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tutmak,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14" dirty="0">
                <a:latin typeface="Arial"/>
                <a:cs typeface="Arial"/>
              </a:rPr>
              <a:t>Güvenli </a:t>
            </a:r>
            <a:r>
              <a:rPr sz="2400" spc="-135" dirty="0">
                <a:latin typeface="Arial"/>
                <a:cs typeface="Arial"/>
              </a:rPr>
              <a:t>davranışı </a:t>
            </a:r>
            <a:r>
              <a:rPr sz="2400" spc="-105" dirty="0">
                <a:latin typeface="Arial"/>
                <a:cs typeface="Arial"/>
              </a:rPr>
              <a:t>“</a:t>
            </a:r>
            <a:r>
              <a:rPr sz="2400" spc="-105" dirty="0">
                <a:solidFill>
                  <a:srgbClr val="C00000"/>
                </a:solidFill>
                <a:latin typeface="Arial"/>
                <a:cs typeface="Arial"/>
              </a:rPr>
              <a:t>alışkanlık </a:t>
            </a:r>
            <a:r>
              <a:rPr sz="2400" dirty="0">
                <a:latin typeface="Arial"/>
                <a:cs typeface="Arial"/>
              </a:rPr>
              <a:t>” </a:t>
            </a:r>
            <a:r>
              <a:rPr sz="2400" spc="-80" dirty="0">
                <a:latin typeface="Arial"/>
                <a:cs typeface="Arial"/>
              </a:rPr>
              <a:t>haline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getirmek,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14" dirty="0">
                <a:latin typeface="Arial"/>
                <a:cs typeface="Arial"/>
              </a:rPr>
              <a:t>Güvenli </a:t>
            </a:r>
            <a:r>
              <a:rPr sz="2400" spc="-170" dirty="0">
                <a:latin typeface="Arial"/>
                <a:cs typeface="Arial"/>
              </a:rPr>
              <a:t>yaşamayı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130" dirty="0">
                <a:latin typeface="Arial"/>
                <a:cs typeface="Arial"/>
              </a:rPr>
              <a:t>“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yaşam </a:t>
            </a:r>
            <a:r>
              <a:rPr sz="2400" spc="-30" dirty="0">
                <a:solidFill>
                  <a:srgbClr val="C00000"/>
                </a:solidFill>
                <a:latin typeface="Arial"/>
                <a:cs typeface="Arial"/>
              </a:rPr>
              <a:t>bi</a:t>
            </a:r>
            <a:r>
              <a:rPr sz="2400" spc="-30" dirty="0">
                <a:latin typeface="Arial"/>
                <a:cs typeface="Arial"/>
              </a:rPr>
              <a:t>çimi” </a:t>
            </a:r>
            <a:r>
              <a:rPr sz="2400" spc="-80" dirty="0">
                <a:latin typeface="Arial"/>
                <a:cs typeface="Arial"/>
              </a:rPr>
              <a:t>haline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getirmek,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928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63343" y="5653283"/>
            <a:ext cx="32766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000" spc="5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/</a:t>
            </a:r>
            <a:r>
              <a:rPr sz="1000" spc="-50" dirty="0">
                <a:latin typeface="Arial"/>
                <a:cs typeface="Arial"/>
              </a:rPr>
              <a:t>213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37093" y="529707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47294" y="1290828"/>
            <a:ext cx="3253740" cy="504825"/>
            <a:chOff x="447294" y="433577"/>
            <a:chExt cx="3253740" cy="504825"/>
          </a:xfrm>
        </p:grpSpPr>
        <p:sp>
          <p:nvSpPr>
            <p:cNvPr id="6" name="object 6"/>
            <p:cNvSpPr/>
            <p:nvPr/>
          </p:nvSpPr>
          <p:spPr>
            <a:xfrm>
              <a:off x="447294" y="433577"/>
              <a:ext cx="1147572" cy="5006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4252" y="433577"/>
              <a:ext cx="1520190" cy="5006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4589" y="433577"/>
              <a:ext cx="1266443" cy="5006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5602" y="840486"/>
              <a:ext cx="2923032" cy="975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24626" y="1205178"/>
            <a:ext cx="8164830" cy="43840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spcBef>
                <a:spcPts val="1300"/>
              </a:spcBef>
            </a:pPr>
            <a:r>
              <a:rPr sz="2400" b="1" u="heavy" spc="-1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Genel Güvenlik</a:t>
            </a:r>
            <a:r>
              <a:rPr sz="2400" b="1" u="heavy" spc="-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İlkeleri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Teknik 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gelişmele</a:t>
            </a:r>
            <a:r>
              <a:rPr sz="2400" spc="-85" dirty="0">
                <a:latin typeface="Arial"/>
                <a:cs typeface="Arial"/>
              </a:rPr>
              <a:t>rin </a:t>
            </a:r>
            <a:r>
              <a:rPr sz="2400" spc="-150" dirty="0">
                <a:latin typeface="Arial"/>
                <a:cs typeface="Arial"/>
              </a:rPr>
              <a:t>sağladığı </a:t>
            </a:r>
            <a:r>
              <a:rPr sz="2400" spc="-95" dirty="0">
                <a:latin typeface="Arial"/>
                <a:cs typeface="Arial"/>
              </a:rPr>
              <a:t>imkanlardan </a:t>
            </a:r>
            <a:r>
              <a:rPr sz="2400" spc="-80" dirty="0">
                <a:latin typeface="Arial"/>
                <a:cs typeface="Arial"/>
              </a:rPr>
              <a:t>istifade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etmek,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5" dirty="0">
                <a:latin typeface="Arial"/>
                <a:cs typeface="Arial"/>
              </a:rPr>
              <a:t>İşi kişiye </a:t>
            </a:r>
            <a:r>
              <a:rPr sz="2400" spc="-120" dirty="0">
                <a:latin typeface="Arial"/>
                <a:cs typeface="Arial"/>
              </a:rPr>
              <a:t>uygun </a:t>
            </a:r>
            <a:r>
              <a:rPr sz="2400" spc="-100" dirty="0">
                <a:latin typeface="Arial"/>
                <a:cs typeface="Arial"/>
              </a:rPr>
              <a:t>hale </a:t>
            </a:r>
            <a:r>
              <a:rPr sz="2400" spc="-70" dirty="0">
                <a:latin typeface="Arial"/>
                <a:cs typeface="Arial"/>
              </a:rPr>
              <a:t>getirmek </a:t>
            </a:r>
            <a:r>
              <a:rPr sz="2400" spc="-90" dirty="0">
                <a:latin typeface="Arial"/>
                <a:cs typeface="Arial"/>
              </a:rPr>
              <a:t>(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ergonomi</a:t>
            </a:r>
            <a:r>
              <a:rPr sz="2400" spc="-2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bilimi),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Risklerl</a:t>
            </a:r>
            <a:r>
              <a:rPr sz="2400" spc="-114" dirty="0">
                <a:latin typeface="Arial"/>
                <a:cs typeface="Arial"/>
              </a:rPr>
              <a:t>e </a:t>
            </a:r>
            <a:r>
              <a:rPr sz="2400" spc="-145" dirty="0">
                <a:latin typeface="Arial"/>
                <a:cs typeface="Arial"/>
              </a:rPr>
              <a:t>kaynağında 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mücadel</a:t>
            </a:r>
            <a:r>
              <a:rPr sz="2400" spc="-114" dirty="0">
                <a:latin typeface="Arial"/>
                <a:cs typeface="Arial"/>
              </a:rPr>
              <a:t>e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etmek,</a:t>
            </a:r>
            <a:endParaRPr sz="2400">
              <a:latin typeface="Arial"/>
              <a:cs typeface="Arial"/>
            </a:endParaRPr>
          </a:p>
          <a:p>
            <a:pPr marL="355600" marR="9525" indent="-343535">
              <a:spcBef>
                <a:spcPts val="1200"/>
              </a:spcBef>
              <a:buChar char="•"/>
              <a:tabLst>
                <a:tab pos="354965" algn="l"/>
                <a:tab pos="355600" algn="l"/>
                <a:tab pos="1851025" algn="l"/>
                <a:tab pos="3122930" algn="l"/>
                <a:tab pos="4342765" algn="l"/>
                <a:tab pos="5419725" algn="l"/>
                <a:tab pos="6155690" algn="l"/>
                <a:tab pos="7089140" algn="l"/>
              </a:tabLst>
            </a:pPr>
            <a:r>
              <a:rPr sz="2400" spc="-120" dirty="0">
                <a:latin typeface="Arial"/>
                <a:cs typeface="Arial"/>
              </a:rPr>
              <a:t>Önl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70" dirty="0">
                <a:latin typeface="Arial"/>
                <a:cs typeface="Arial"/>
              </a:rPr>
              <a:t>n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85" dirty="0">
                <a:latin typeface="Arial"/>
                <a:cs typeface="Arial"/>
              </a:rPr>
              <a:t>mü</a:t>
            </a:r>
            <a:r>
              <a:rPr sz="2400" spc="-90" dirty="0">
                <a:latin typeface="Arial"/>
                <a:cs typeface="Arial"/>
              </a:rPr>
              <a:t>mkün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7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90" dirty="0">
                <a:latin typeface="Arial"/>
                <a:cs typeface="Arial"/>
              </a:rPr>
              <a:t>m</a:t>
            </a:r>
            <a:r>
              <a:rPr sz="2400" spc="-229" dirty="0">
                <a:latin typeface="Arial"/>
                <a:cs typeface="Arial"/>
              </a:rPr>
              <a:t>a</a:t>
            </a:r>
            <a:r>
              <a:rPr sz="2400" spc="-190" dirty="0">
                <a:latin typeface="Arial"/>
                <a:cs typeface="Arial"/>
              </a:rPr>
              <a:t>y</a:t>
            </a:r>
            <a:r>
              <a:rPr sz="2400" spc="-160" dirty="0">
                <a:latin typeface="Arial"/>
                <a:cs typeface="Arial"/>
              </a:rPr>
              <a:t>a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1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400" spc="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400" spc="1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15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13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400" spc="-210" dirty="0">
                <a:solidFill>
                  <a:srgbClr val="C00000"/>
                </a:solidFill>
                <a:latin typeface="Arial"/>
                <a:cs typeface="Arial"/>
              </a:rPr>
              <a:t>g</a:t>
            </a:r>
            <a:r>
              <a:rPr sz="2400" spc="-75" dirty="0">
                <a:solidFill>
                  <a:srgbClr val="C00000"/>
                </a:solidFill>
                <a:latin typeface="Arial"/>
                <a:cs typeface="Arial"/>
              </a:rPr>
              <a:t>un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4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400" spc="-14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400" spc="-75" dirty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60" dirty="0">
                <a:latin typeface="Arial"/>
                <a:cs typeface="Arial"/>
              </a:rPr>
              <a:t>le</a:t>
            </a:r>
            <a:r>
              <a:rPr sz="2400" dirty="0">
                <a:latin typeface="Arial"/>
                <a:cs typeface="Arial"/>
              </a:rPr>
              <a:t>r  </a:t>
            </a:r>
            <a:r>
              <a:rPr sz="2400" spc="-105" dirty="0">
                <a:latin typeface="Arial"/>
                <a:cs typeface="Arial"/>
              </a:rPr>
              <a:t>almak,</a:t>
            </a:r>
            <a:endParaRPr sz="2400">
              <a:latin typeface="Arial"/>
              <a:cs typeface="Arial"/>
            </a:endParaRPr>
          </a:p>
          <a:p>
            <a:pPr marL="356235" marR="5080" indent="-344170">
              <a:spcBef>
                <a:spcPts val="1200"/>
              </a:spcBef>
              <a:buChar char="•"/>
              <a:tabLst>
                <a:tab pos="354965" algn="l"/>
                <a:tab pos="355600" algn="l"/>
                <a:tab pos="1517650" algn="l"/>
                <a:tab pos="2698115" algn="l"/>
                <a:tab pos="3997960" algn="l"/>
                <a:tab pos="4730115" algn="l"/>
                <a:tab pos="5509895" algn="l"/>
                <a:tab pos="5952490" algn="l"/>
                <a:tab pos="7082155" algn="l"/>
              </a:tabLst>
            </a:pPr>
            <a:r>
              <a:rPr sz="2400" spc="-509" dirty="0">
                <a:latin typeface="Arial"/>
                <a:cs typeface="Arial"/>
              </a:rPr>
              <a:t>T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75" dirty="0">
                <a:latin typeface="Arial"/>
                <a:cs typeface="Arial"/>
              </a:rPr>
              <a:t>h</a:t>
            </a:r>
            <a:r>
              <a:rPr sz="2400" spc="-20" dirty="0">
                <a:latin typeface="Arial"/>
                <a:cs typeface="Arial"/>
              </a:rPr>
              <a:t>li</a:t>
            </a:r>
            <a:r>
              <a:rPr sz="2400" spc="-140" dirty="0">
                <a:latin typeface="Arial"/>
                <a:cs typeface="Arial"/>
              </a:rPr>
              <a:t>k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70" dirty="0">
                <a:latin typeface="Arial"/>
                <a:cs typeface="Arial"/>
              </a:rPr>
              <a:t>o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spc="-130" dirty="0">
                <a:latin typeface="Arial"/>
                <a:cs typeface="Arial"/>
              </a:rPr>
              <a:t>an</a:t>
            </a:r>
            <a:r>
              <a:rPr sz="2400" spc="-50" dirty="0">
                <a:latin typeface="Arial"/>
                <a:cs typeface="Arial"/>
              </a:rPr>
              <a:t>la</a:t>
            </a:r>
            <a:r>
              <a:rPr sz="2400" spc="-45" dirty="0">
                <a:latin typeface="Arial"/>
                <a:cs typeface="Arial"/>
              </a:rPr>
              <a:t>r</a:t>
            </a:r>
            <a:r>
              <a:rPr sz="2400" spc="-95" dirty="0">
                <a:latin typeface="Arial"/>
                <a:cs typeface="Arial"/>
              </a:rPr>
              <a:t>ı,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40" dirty="0">
                <a:latin typeface="Arial"/>
                <a:cs typeface="Arial"/>
              </a:rPr>
              <a:t>hl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190" dirty="0">
                <a:latin typeface="Arial"/>
                <a:cs typeface="Arial"/>
              </a:rPr>
              <a:t>k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254" dirty="0">
                <a:latin typeface="Arial"/>
                <a:cs typeface="Arial"/>
              </a:rPr>
              <a:t>z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40" dirty="0">
                <a:latin typeface="Arial"/>
                <a:cs typeface="Arial"/>
              </a:rPr>
              <a:t>v</a:t>
            </a:r>
            <a:r>
              <a:rPr sz="2400" spc="-160" dirty="0">
                <a:latin typeface="Arial"/>
                <a:cs typeface="Arial"/>
              </a:rPr>
              <a:t>e</a:t>
            </a: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30" dirty="0">
                <a:latin typeface="Arial"/>
                <a:cs typeface="Arial"/>
              </a:rPr>
              <a:t>daha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20" dirty="0">
                <a:latin typeface="Arial"/>
                <a:cs typeface="Arial"/>
              </a:rPr>
              <a:t>az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40" dirty="0">
                <a:latin typeface="Arial"/>
                <a:cs typeface="Arial"/>
              </a:rPr>
              <a:t>hl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190" dirty="0">
                <a:latin typeface="Arial"/>
                <a:cs typeface="Arial"/>
              </a:rPr>
              <a:t>k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75" dirty="0">
                <a:latin typeface="Arial"/>
                <a:cs typeface="Arial"/>
              </a:rPr>
              <a:t>o</a:t>
            </a:r>
            <a:r>
              <a:rPr sz="2400" spc="-70" dirty="0">
                <a:latin typeface="Arial"/>
                <a:cs typeface="Arial"/>
              </a:rPr>
              <a:t>la</a:t>
            </a:r>
            <a:r>
              <a:rPr sz="2400" spc="-10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20" dirty="0">
                <a:latin typeface="Arial"/>
                <a:cs typeface="Arial"/>
              </a:rPr>
              <a:t>a</a:t>
            </a:r>
            <a:r>
              <a:rPr sz="2400" spc="-75" dirty="0">
                <a:latin typeface="Arial"/>
                <a:cs typeface="Arial"/>
              </a:rPr>
              <a:t>r</a:t>
            </a:r>
            <a:r>
              <a:rPr sz="2400" spc="-70" dirty="0">
                <a:latin typeface="Arial"/>
                <a:cs typeface="Arial"/>
              </a:rPr>
              <a:t>la  </a:t>
            </a:r>
            <a:r>
              <a:rPr sz="2400" spc="-80" dirty="0">
                <a:latin typeface="Arial"/>
                <a:cs typeface="Arial"/>
              </a:rPr>
              <a:t>değiştirmek,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  <a:tab pos="3766820" algn="l"/>
                <a:tab pos="4672965" algn="l"/>
                <a:tab pos="5434965" algn="l"/>
              </a:tabLst>
            </a:pPr>
            <a:r>
              <a:rPr sz="2400" spc="-140" dirty="0">
                <a:latin typeface="Arial"/>
                <a:cs typeface="Arial"/>
              </a:rPr>
              <a:t>Kişisel</a:t>
            </a:r>
            <a:r>
              <a:rPr sz="2400" spc="30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korunma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önlemleri	</a:t>
            </a:r>
            <a:r>
              <a:rPr sz="2400" spc="-85" dirty="0">
                <a:latin typeface="Arial"/>
                <a:cs typeface="Arial"/>
              </a:rPr>
              <a:t>yerine	</a:t>
            </a:r>
            <a:r>
              <a:rPr sz="2400" spc="-50" dirty="0">
                <a:solidFill>
                  <a:srgbClr val="C00000"/>
                </a:solidFill>
                <a:latin typeface="Arial"/>
                <a:cs typeface="Arial"/>
              </a:rPr>
              <a:t>toplu	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korunma</a:t>
            </a:r>
            <a:r>
              <a:rPr sz="2400" spc="2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önlemlerine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7526" y="5563819"/>
            <a:ext cx="1973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öncelik</a:t>
            </a:r>
            <a:r>
              <a:rPr sz="2400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vermek</a:t>
            </a:r>
            <a:r>
              <a:rPr sz="2400" spc="-100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878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7093" y="517831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47294" y="1591818"/>
            <a:ext cx="3253740" cy="504190"/>
            <a:chOff x="447294" y="734568"/>
            <a:chExt cx="3253740" cy="504190"/>
          </a:xfrm>
        </p:grpSpPr>
        <p:sp>
          <p:nvSpPr>
            <p:cNvPr id="4" name="object 4"/>
            <p:cNvSpPr/>
            <p:nvPr/>
          </p:nvSpPr>
          <p:spPr>
            <a:xfrm>
              <a:off x="447294" y="734568"/>
              <a:ext cx="1147572" cy="5006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4252" y="734568"/>
              <a:ext cx="1520190" cy="5006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34589" y="734568"/>
              <a:ext cx="1266443" cy="5006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5602" y="1140713"/>
              <a:ext cx="2923032" cy="975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4626" y="1505533"/>
            <a:ext cx="8166734" cy="334772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spcBef>
                <a:spcPts val="1300"/>
              </a:spcBef>
            </a:pPr>
            <a:r>
              <a:rPr sz="2400" b="1" u="heavy" spc="-1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Genel Güvenlik</a:t>
            </a:r>
            <a:r>
              <a:rPr sz="2400" b="1" u="heavy" spc="-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İlkeleri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0" dirty="0">
                <a:latin typeface="Arial"/>
                <a:cs typeface="Arial"/>
              </a:rPr>
              <a:t>Bir </a:t>
            </a:r>
            <a:r>
              <a:rPr sz="2400" spc="-120" dirty="0">
                <a:latin typeface="Arial"/>
                <a:cs typeface="Arial"/>
              </a:rPr>
              <a:t>işçiye </a:t>
            </a:r>
            <a:r>
              <a:rPr sz="2400" spc="-95" dirty="0">
                <a:latin typeface="Arial"/>
                <a:cs typeface="Arial"/>
              </a:rPr>
              <a:t>herhangi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114" dirty="0">
                <a:latin typeface="Arial"/>
                <a:cs typeface="Arial"/>
              </a:rPr>
              <a:t>görev </a:t>
            </a:r>
            <a:r>
              <a:rPr sz="2400" spc="-65" dirty="0">
                <a:latin typeface="Arial"/>
                <a:cs typeface="Arial"/>
              </a:rPr>
              <a:t>verilirken, </a:t>
            </a:r>
            <a:r>
              <a:rPr sz="2400" spc="-80" dirty="0">
                <a:latin typeface="Arial"/>
                <a:cs typeface="Arial"/>
              </a:rPr>
              <a:t>işçinin </a:t>
            </a:r>
            <a:r>
              <a:rPr sz="2400" spc="-150" dirty="0">
                <a:latin typeface="Arial"/>
                <a:cs typeface="Arial"/>
              </a:rPr>
              <a:t>sağlık </a:t>
            </a:r>
            <a:r>
              <a:rPr sz="2400" spc="-145" dirty="0">
                <a:latin typeface="Arial"/>
                <a:cs typeface="Arial"/>
              </a:rPr>
              <a:t>ve </a:t>
            </a:r>
            <a:r>
              <a:rPr sz="2400" spc="-95" dirty="0">
                <a:latin typeface="Arial"/>
                <a:cs typeface="Arial"/>
              </a:rPr>
              <a:t>güvenlik  yönünden </a:t>
            </a:r>
            <a:r>
              <a:rPr sz="2400" spc="-100" dirty="0">
                <a:latin typeface="Arial"/>
                <a:cs typeface="Arial"/>
              </a:rPr>
              <a:t>uygunluğunu </a:t>
            </a:r>
            <a:r>
              <a:rPr sz="2400" spc="-195" dirty="0">
                <a:latin typeface="Arial"/>
                <a:cs typeface="Arial"/>
              </a:rPr>
              <a:t>göz </a:t>
            </a:r>
            <a:r>
              <a:rPr sz="2400" spc="-90" dirty="0">
                <a:latin typeface="Arial"/>
                <a:cs typeface="Arial"/>
              </a:rPr>
              <a:t>önüne</a:t>
            </a:r>
            <a:r>
              <a:rPr sz="2400" spc="-105" dirty="0">
                <a:latin typeface="Arial"/>
                <a:cs typeface="Arial"/>
              </a:rPr>
              <a:t> almak,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Çalışanları 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eğitmek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ve</a:t>
            </a:r>
            <a:r>
              <a:rPr sz="2400" spc="-2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C00000"/>
                </a:solidFill>
                <a:latin typeface="Arial"/>
                <a:cs typeface="Arial"/>
              </a:rPr>
              <a:t>bilgilendirilmek</a:t>
            </a:r>
            <a:r>
              <a:rPr sz="2400" spc="-50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  <a:p>
            <a:pPr marL="365125" marR="5080" indent="-353060">
              <a:spcBef>
                <a:spcPts val="1200"/>
              </a:spcBef>
              <a:buChar char="•"/>
              <a:tabLst>
                <a:tab pos="354965" algn="l"/>
                <a:tab pos="355600" algn="l"/>
                <a:tab pos="1157605" algn="l"/>
                <a:tab pos="2151380" algn="l"/>
                <a:tab pos="3339465" algn="l"/>
                <a:tab pos="4003675" algn="l"/>
                <a:tab pos="5204460" algn="l"/>
                <a:tab pos="6233795" algn="l"/>
                <a:tab pos="7187565" algn="l"/>
                <a:tab pos="7870825" algn="l"/>
              </a:tabLst>
            </a:pPr>
            <a:r>
              <a:rPr sz="2400" spc="-459" dirty="0">
                <a:latin typeface="Arial"/>
                <a:cs typeface="Arial"/>
              </a:rPr>
              <a:t>C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50" dirty="0">
                <a:latin typeface="Arial"/>
                <a:cs typeface="Arial"/>
              </a:rPr>
              <a:t>ddi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40" dirty="0">
                <a:latin typeface="Arial"/>
                <a:cs typeface="Arial"/>
              </a:rPr>
              <a:t>hl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190" dirty="0">
                <a:latin typeface="Arial"/>
                <a:cs typeface="Arial"/>
              </a:rPr>
              <a:t>k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0" dirty="0">
                <a:latin typeface="Arial"/>
                <a:cs typeface="Arial"/>
              </a:rPr>
              <a:t>bul</a:t>
            </a:r>
            <a:r>
              <a:rPr sz="2400" spc="-114" dirty="0">
                <a:latin typeface="Arial"/>
                <a:cs typeface="Arial"/>
              </a:rPr>
              <a:t>una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0" dirty="0">
                <a:latin typeface="Arial"/>
                <a:cs typeface="Arial"/>
              </a:rPr>
              <a:t>ö</a:t>
            </a:r>
            <a:r>
              <a:rPr sz="2400" spc="-310" dirty="0">
                <a:latin typeface="Arial"/>
                <a:cs typeface="Arial"/>
              </a:rPr>
              <a:t>z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l	</a:t>
            </a:r>
            <a:r>
              <a:rPr sz="2400" spc="-150" dirty="0">
                <a:latin typeface="Arial"/>
                <a:cs typeface="Arial"/>
              </a:rPr>
              <a:t>y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5" dirty="0">
                <a:latin typeface="Arial"/>
                <a:cs typeface="Arial"/>
              </a:rPr>
              <a:t>rl</a:t>
            </a:r>
            <a:r>
              <a:rPr sz="2400" spc="-90" dirty="0">
                <a:latin typeface="Arial"/>
                <a:cs typeface="Arial"/>
              </a:rPr>
              <a:t>er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10" dirty="0">
                <a:latin typeface="Arial"/>
                <a:cs typeface="Arial"/>
              </a:rPr>
              <a:t>d</a:t>
            </a:r>
            <a:r>
              <a:rPr sz="2400" spc="-114" dirty="0">
                <a:latin typeface="Arial"/>
                <a:cs typeface="Arial"/>
              </a:rPr>
              <a:t>e</a:t>
            </a:r>
            <a:r>
              <a:rPr sz="2400" spc="-185" dirty="0">
                <a:latin typeface="Arial"/>
                <a:cs typeface="Arial"/>
              </a:rPr>
              <a:t>c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80" dirty="0">
                <a:latin typeface="Arial"/>
                <a:cs typeface="Arial"/>
              </a:rPr>
              <a:t>e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15" dirty="0">
                <a:latin typeface="Arial"/>
                <a:cs typeface="Arial"/>
              </a:rPr>
              <a:t>r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85" dirty="0">
                <a:latin typeface="Arial"/>
                <a:cs typeface="Arial"/>
              </a:rPr>
              <a:t>b</a:t>
            </a:r>
            <a:r>
              <a:rPr sz="2400" spc="-40" dirty="0">
                <a:latin typeface="Arial"/>
                <a:cs typeface="Arial"/>
              </a:rPr>
              <a:t>il</a:t>
            </a:r>
            <a:r>
              <a:rPr sz="2400" spc="-1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130" dirty="0">
                <a:latin typeface="Arial"/>
                <a:cs typeface="Arial"/>
              </a:rPr>
              <a:t>ve  </a:t>
            </a:r>
            <a:r>
              <a:rPr sz="2400" spc="-65" dirty="0">
                <a:latin typeface="Arial"/>
                <a:cs typeface="Arial"/>
              </a:rPr>
              <a:t>talimat </a:t>
            </a:r>
            <a:r>
              <a:rPr sz="2400" spc="-70" dirty="0">
                <a:latin typeface="Arial"/>
                <a:cs typeface="Arial"/>
              </a:rPr>
              <a:t>verilen </a:t>
            </a:r>
            <a:r>
              <a:rPr sz="2400" spc="-65" dirty="0">
                <a:latin typeface="Arial"/>
                <a:cs typeface="Arial"/>
              </a:rPr>
              <a:t>işçilerin </a:t>
            </a:r>
            <a:r>
              <a:rPr sz="2400" spc="-150" dirty="0">
                <a:latin typeface="Arial"/>
                <a:cs typeface="Arial"/>
              </a:rPr>
              <a:t>çalışmasını</a:t>
            </a:r>
            <a:r>
              <a:rPr sz="2400" spc="-145" dirty="0">
                <a:latin typeface="Arial"/>
                <a:cs typeface="Arial"/>
              </a:rPr>
              <a:t> sağlamak,</a:t>
            </a:r>
            <a:endParaRPr sz="2400">
              <a:latin typeface="Arial"/>
              <a:cs typeface="Arial"/>
            </a:endParaRPr>
          </a:p>
          <a:p>
            <a:pPr marL="355600" indent="-342900"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0" dirty="0">
                <a:latin typeface="Arial"/>
                <a:cs typeface="Arial"/>
              </a:rPr>
              <a:t>Çalışmaları ve </a:t>
            </a:r>
            <a:r>
              <a:rPr sz="2400" spc="-114" dirty="0">
                <a:latin typeface="Arial"/>
                <a:cs typeface="Arial"/>
              </a:rPr>
              <a:t>çalışanlar </a:t>
            </a:r>
            <a:r>
              <a:rPr sz="2400" spc="-55" dirty="0">
                <a:latin typeface="Arial"/>
                <a:cs typeface="Arial"/>
              </a:rPr>
              <a:t>denetlemektir </a:t>
            </a:r>
            <a:r>
              <a:rPr sz="2400" spc="-125" dirty="0">
                <a:latin typeface="Arial"/>
                <a:cs typeface="Arial"/>
              </a:rPr>
              <a:t>(Erdal, </a:t>
            </a:r>
            <a:r>
              <a:rPr sz="2400" spc="-105" dirty="0">
                <a:latin typeface="Arial"/>
                <a:cs typeface="Arial"/>
              </a:rPr>
              <a:t>2015).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5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402735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7093" y="517830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47294" y="1698497"/>
            <a:ext cx="7870190" cy="504190"/>
            <a:chOff x="447294" y="841247"/>
            <a:chExt cx="7870190" cy="504190"/>
          </a:xfrm>
        </p:grpSpPr>
        <p:sp>
          <p:nvSpPr>
            <p:cNvPr id="4" name="object 4"/>
            <p:cNvSpPr/>
            <p:nvPr/>
          </p:nvSpPr>
          <p:spPr>
            <a:xfrm>
              <a:off x="447294" y="841247"/>
              <a:ext cx="1653539" cy="5006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8696" y="841247"/>
              <a:ext cx="1674876" cy="5006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93720" y="841247"/>
              <a:ext cx="848855" cy="5006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01973" y="841247"/>
              <a:ext cx="1722881" cy="50063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87290" y="841247"/>
              <a:ext cx="1194815" cy="50063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3015" y="841247"/>
              <a:ext cx="2390393" cy="50063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24977" y="841247"/>
              <a:ext cx="492251" cy="50063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5602" y="1247393"/>
              <a:ext cx="7539228" cy="975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24626" y="1612214"/>
            <a:ext cx="7487284" cy="313436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spcBef>
                <a:spcPts val="1300"/>
              </a:spcBef>
            </a:pPr>
            <a:r>
              <a:rPr sz="2400" b="1" u="heavy" spc="-3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KAZALARI </a:t>
            </a:r>
            <a:r>
              <a:rPr sz="2400" b="1" u="heavy" spc="-3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ÖNLEMEK </a:t>
            </a:r>
            <a:r>
              <a:rPr sz="2400" b="1" u="heavy" spc="-1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için </a:t>
            </a:r>
            <a:r>
              <a:rPr sz="2400" b="1" u="heavy" spc="-1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Sistematik 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olarak</a:t>
            </a:r>
            <a:r>
              <a:rPr sz="2400" b="1" u="heavy" spc="-3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yapılabilecekler;</a:t>
            </a:r>
            <a:endParaRPr sz="2400">
              <a:latin typeface="Arial"/>
              <a:cs typeface="Arial"/>
            </a:endParaRPr>
          </a:p>
          <a:p>
            <a:pPr marL="473075" indent="-461009">
              <a:spcBef>
                <a:spcPts val="1200"/>
              </a:spcBef>
              <a:buAutoNum type="arabicPeriod"/>
              <a:tabLst>
                <a:tab pos="473075" algn="l"/>
                <a:tab pos="473709" algn="l"/>
              </a:tabLst>
            </a:pPr>
            <a:r>
              <a:rPr sz="2400" spc="-75" dirty="0">
                <a:latin typeface="Arial"/>
                <a:cs typeface="Arial"/>
              </a:rPr>
              <a:t>Mühendislik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Çalışmaları</a:t>
            </a:r>
            <a:endParaRPr sz="240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10" dirty="0">
                <a:latin typeface="Arial"/>
                <a:cs typeface="Arial"/>
              </a:rPr>
              <a:t>İkna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200" dirty="0">
                <a:latin typeface="Arial"/>
                <a:cs typeface="Arial"/>
              </a:rPr>
              <a:t>Teşvik </a:t>
            </a:r>
            <a:r>
              <a:rPr sz="2400" spc="-105" dirty="0">
                <a:latin typeface="Arial"/>
                <a:cs typeface="Arial"/>
              </a:rPr>
              <a:t>(İnandırma-Özendirme)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Çalışmaları</a:t>
            </a:r>
            <a:endParaRPr sz="240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95" dirty="0">
                <a:latin typeface="Arial"/>
                <a:cs typeface="Arial"/>
              </a:rPr>
              <a:t>Eğitim</a:t>
            </a:r>
            <a:endParaRPr sz="240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40" dirty="0">
                <a:latin typeface="Arial"/>
                <a:cs typeface="Arial"/>
              </a:rPr>
              <a:t>Kişisel </a:t>
            </a:r>
            <a:r>
              <a:rPr sz="2400" spc="-90" dirty="0">
                <a:latin typeface="Arial"/>
                <a:cs typeface="Arial"/>
              </a:rPr>
              <a:t>Uyumluluğun </a:t>
            </a:r>
            <a:r>
              <a:rPr sz="2400" spc="-180" dirty="0">
                <a:latin typeface="Arial"/>
                <a:cs typeface="Arial"/>
              </a:rPr>
              <a:t>Sağlanması</a:t>
            </a:r>
            <a:r>
              <a:rPr sz="2400" spc="-18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(Ergonomi)</a:t>
            </a:r>
            <a:endParaRPr sz="240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80" dirty="0">
                <a:latin typeface="Arial"/>
                <a:cs typeface="Arial"/>
              </a:rPr>
              <a:t>Disiplin </a:t>
            </a:r>
            <a:r>
              <a:rPr sz="2400" spc="-150" dirty="0">
                <a:latin typeface="Arial"/>
                <a:cs typeface="Arial"/>
              </a:rPr>
              <a:t>Cezalarının </a:t>
            </a:r>
            <a:r>
              <a:rPr sz="2400" spc="-140" dirty="0">
                <a:latin typeface="Arial"/>
                <a:cs typeface="Arial"/>
              </a:rPr>
              <a:t>Uygulanması </a:t>
            </a:r>
            <a:r>
              <a:rPr sz="2400" spc="-125" dirty="0">
                <a:latin typeface="Arial"/>
                <a:cs typeface="Arial"/>
              </a:rPr>
              <a:t>(Erdal, </a:t>
            </a:r>
            <a:r>
              <a:rPr sz="2400" spc="-110" dirty="0">
                <a:latin typeface="Arial"/>
                <a:cs typeface="Arial"/>
              </a:rPr>
              <a:t>2015)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6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214868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7093" y="470328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071704" y="1603171"/>
            <a:ext cx="6475093" cy="37404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7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217047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7093" y="577207"/>
            <a:ext cx="63030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35" dirty="0"/>
              <a:t>İŞ </a:t>
            </a:r>
            <a:r>
              <a:rPr spc="-355" dirty="0"/>
              <a:t>KAZALARINI </a:t>
            </a:r>
            <a:r>
              <a:rPr spc="-365" dirty="0"/>
              <a:t>ÖNLEME</a:t>
            </a:r>
            <a:r>
              <a:rPr spc="155" dirty="0"/>
              <a:t> </a:t>
            </a:r>
            <a:r>
              <a:rPr spc="-370" dirty="0"/>
              <a:t>YÖNTEMLERİ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115619" y="1521036"/>
            <a:ext cx="6840753" cy="4410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8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4171908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186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İŞ KAZALARINI ÖNLEME YÖNTEMLERİ</vt:lpstr>
      <vt:lpstr>İŞ KAZALARINI ÖNLEME YÖNTEMLERİ</vt:lpstr>
      <vt:lpstr>İŞ KAZALARINI ÖNLEME YÖNTEMLERİ</vt:lpstr>
      <vt:lpstr>İŞ KAZALARINI ÖNLEME YÖNTEMLERİ</vt:lpstr>
      <vt:lpstr>İŞ KAZALARINI ÖNLEME YÖNTEMLERİ</vt:lpstr>
      <vt:lpstr>İŞ KAZALARINI ÖNLEME YÖNTEMLERİ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2020-02-27T08:29:56Z</dcterms:modified>
</cp:coreProperties>
</file>