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58" r:id="rId6"/>
    <p:sldId id="259" r:id="rId7"/>
    <p:sldId id="260"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4A2F160-3332-4C5E-B8D2-3424AF5CB1A3}"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2026403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A2F160-3332-4C5E-B8D2-3424AF5CB1A3}"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790215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A2F160-3332-4C5E-B8D2-3424AF5CB1A3}"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3554055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A2F160-3332-4C5E-B8D2-3424AF5CB1A3}"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525185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4A2F160-3332-4C5E-B8D2-3424AF5CB1A3}" type="datetimeFigureOut">
              <a:rPr lang="tr-TR" smtClean="0"/>
              <a:t>09.02.2018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1684187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A2F160-3332-4C5E-B8D2-3424AF5CB1A3}" type="datetimeFigureOut">
              <a:rPr lang="tr-TR" smtClean="0"/>
              <a:t>09.02.2018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3468481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A2F160-3332-4C5E-B8D2-3424AF5CB1A3}" type="datetimeFigureOut">
              <a:rPr lang="tr-TR" smtClean="0"/>
              <a:t>09.02.2018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1740817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A2F160-3332-4C5E-B8D2-3424AF5CB1A3}" type="datetimeFigureOut">
              <a:rPr lang="tr-TR" smtClean="0"/>
              <a:t>09.02.2018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1086214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A2F160-3332-4C5E-B8D2-3424AF5CB1A3}" type="datetimeFigureOut">
              <a:rPr lang="tr-TR" smtClean="0"/>
              <a:t>09.02.2018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1781057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A2F160-3332-4C5E-B8D2-3424AF5CB1A3}" type="datetimeFigureOut">
              <a:rPr lang="tr-TR" smtClean="0"/>
              <a:t>09.02.2018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2997703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A2F160-3332-4C5E-B8D2-3424AF5CB1A3}" type="datetimeFigureOut">
              <a:rPr lang="tr-TR" smtClean="0"/>
              <a:t>09.02.2018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73CE121-E366-4CA6-9CCA-8A7B2D4C04B0}" type="slidenum">
              <a:rPr lang="tr-TR" smtClean="0"/>
              <a:t>‹#›</a:t>
            </a:fld>
            <a:endParaRPr lang="tr-TR"/>
          </a:p>
        </p:txBody>
      </p:sp>
    </p:spTree>
    <p:extLst>
      <p:ext uri="{BB962C8B-B14F-4D97-AF65-F5344CB8AC3E}">
        <p14:creationId xmlns:p14="http://schemas.microsoft.com/office/powerpoint/2010/main" val="2410155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A2F160-3332-4C5E-B8D2-3424AF5CB1A3}" type="datetimeFigureOut">
              <a:rPr lang="tr-TR" smtClean="0"/>
              <a:t>09.02.2018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E121-E366-4CA6-9CCA-8A7B2D4C04B0}" type="slidenum">
              <a:rPr lang="tr-TR" smtClean="0"/>
              <a:t>‹#›</a:t>
            </a:fld>
            <a:endParaRPr lang="tr-TR"/>
          </a:p>
        </p:txBody>
      </p:sp>
    </p:spTree>
    <p:extLst>
      <p:ext uri="{BB962C8B-B14F-4D97-AF65-F5344CB8AC3E}">
        <p14:creationId xmlns:p14="http://schemas.microsoft.com/office/powerpoint/2010/main" val="4290569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MLY 405 VERGİ HUKUKU-I</a:t>
            </a:r>
            <a:endParaRPr lang="tr-TR" dirty="0"/>
          </a:p>
        </p:txBody>
      </p:sp>
      <p:sp>
        <p:nvSpPr>
          <p:cNvPr id="3" name="Alt Başlık 2"/>
          <p:cNvSpPr>
            <a:spLocks noGrp="1"/>
          </p:cNvSpPr>
          <p:nvPr>
            <p:ph type="subTitle" idx="1"/>
          </p:nvPr>
        </p:nvSpPr>
        <p:spPr/>
        <p:txBody>
          <a:bodyPr>
            <a:normAutofit/>
          </a:bodyPr>
          <a:lstStyle/>
          <a:p>
            <a:endParaRPr lang="tr-TR" sz="3600" dirty="0" smtClean="0"/>
          </a:p>
          <a:p>
            <a:r>
              <a:rPr lang="tr-TR" sz="3600" dirty="0" smtClean="0"/>
              <a:t>YRD. DOÇ. DR. EDA ÖZDİLER KÜÇÜK</a:t>
            </a:r>
            <a:endParaRPr lang="tr-TR" sz="3600" dirty="0"/>
          </a:p>
        </p:txBody>
      </p:sp>
    </p:spTree>
    <p:extLst>
      <p:ext uri="{BB962C8B-B14F-4D97-AF65-F5344CB8AC3E}">
        <p14:creationId xmlns:p14="http://schemas.microsoft.com/office/powerpoint/2010/main" val="1449829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HUKUKUNUN TANIMI</a:t>
            </a:r>
            <a:endParaRPr lang="tr-TR" dirty="0"/>
          </a:p>
        </p:txBody>
      </p:sp>
      <p:sp>
        <p:nvSpPr>
          <p:cNvPr id="3" name="İçerik Yer Tutucusu 2"/>
          <p:cNvSpPr>
            <a:spLocks noGrp="1"/>
          </p:cNvSpPr>
          <p:nvPr>
            <p:ph idx="1"/>
          </p:nvPr>
        </p:nvSpPr>
        <p:spPr/>
        <p:txBody>
          <a:bodyPr>
            <a:normAutofit/>
          </a:bodyPr>
          <a:lstStyle/>
          <a:p>
            <a:r>
              <a:rPr lang="tr-TR" sz="3600" dirty="0" smtClean="0"/>
              <a:t>Vergi hukuku, vergi ödevinin niteliğine, vergi borcunun doğması ve ortadan kalkmasına ilişkin maddi ve şekli hukuk kuralları bütünüdür. </a:t>
            </a:r>
          </a:p>
          <a:p>
            <a:r>
              <a:rPr lang="tr-TR" sz="3600" dirty="0" smtClean="0"/>
              <a:t>Dar anlamda vergi hukuku yalnızca vergileri kapsarken vergilerin yanı sıra resim, harç ve şerefiye gibi cebre dayanan diğer kamu gelirleri geniş anlamda vergi hukukunun konusunu oluşturur. </a:t>
            </a:r>
          </a:p>
          <a:p>
            <a:endParaRPr lang="tr-TR" sz="4000" dirty="0" smtClean="0"/>
          </a:p>
          <a:p>
            <a:endParaRPr lang="tr-TR" sz="4000" dirty="0"/>
          </a:p>
        </p:txBody>
      </p:sp>
    </p:spTree>
    <p:extLst>
      <p:ext uri="{BB962C8B-B14F-4D97-AF65-F5344CB8AC3E}">
        <p14:creationId xmlns:p14="http://schemas.microsoft.com/office/powerpoint/2010/main" val="3084472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Vergi Hukukunun Bağımsızlığına İlişkin Görüşler</a:t>
            </a:r>
            <a:endParaRPr lang="tr-TR" sz="4000" dirty="0"/>
          </a:p>
        </p:txBody>
      </p:sp>
      <p:sp>
        <p:nvSpPr>
          <p:cNvPr id="3" name="İçerik Yer Tutucusu 2"/>
          <p:cNvSpPr>
            <a:spLocks noGrp="1"/>
          </p:cNvSpPr>
          <p:nvPr>
            <p:ph idx="1"/>
          </p:nvPr>
        </p:nvSpPr>
        <p:spPr/>
        <p:txBody>
          <a:bodyPr/>
          <a:lstStyle/>
          <a:p>
            <a:r>
              <a:rPr lang="tr-TR" dirty="0" smtClean="0"/>
              <a:t>Vergi hukukunun özel hukuk ile olan ilişkisi ile ilgili olarak üç temel görüş mevcuttur:</a:t>
            </a:r>
          </a:p>
          <a:p>
            <a:pPr marL="0" indent="0">
              <a:buNone/>
            </a:pPr>
            <a:r>
              <a:rPr lang="tr-TR" dirty="0" smtClean="0"/>
              <a:t>1) Vergi hukuku özel hukuka bağlıdır.</a:t>
            </a:r>
          </a:p>
          <a:p>
            <a:pPr marL="0" indent="0">
              <a:buNone/>
            </a:pPr>
            <a:r>
              <a:rPr lang="tr-TR" dirty="0" smtClean="0"/>
              <a:t>2)Vergi hukuku bağımsızdır.</a:t>
            </a:r>
          </a:p>
          <a:p>
            <a:pPr marL="0" indent="0">
              <a:buNone/>
            </a:pPr>
            <a:r>
              <a:rPr lang="tr-TR" dirty="0" smtClean="0"/>
              <a:t>3)Özel hukuk ilkeleri geçerli olmakla birlikte vergi hukuku alanında bu dalın özel düzenlemeleri esastır. </a:t>
            </a:r>
          </a:p>
          <a:p>
            <a:pPr marL="0" indent="0">
              <a:buNone/>
            </a:pPr>
            <a:r>
              <a:rPr lang="tr-TR" dirty="0" smtClean="0"/>
              <a:t>Günümüzde vergi hukukçuları baskın olarak üçüncü yaklaşımı benimsemektedir. </a:t>
            </a:r>
            <a:endParaRPr lang="tr-TR" dirty="0"/>
          </a:p>
        </p:txBody>
      </p:sp>
    </p:spTree>
    <p:extLst>
      <p:ext uri="{BB962C8B-B14F-4D97-AF65-F5344CB8AC3E}">
        <p14:creationId xmlns:p14="http://schemas.microsoft.com/office/powerpoint/2010/main" val="2615907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Hukukunun Kamu Hukuku İçindeki Yeri</a:t>
            </a:r>
            <a:endParaRPr lang="tr-TR" dirty="0"/>
          </a:p>
        </p:txBody>
      </p:sp>
      <p:sp>
        <p:nvSpPr>
          <p:cNvPr id="3" name="İçerik Yer Tutucusu 2"/>
          <p:cNvSpPr>
            <a:spLocks noGrp="1"/>
          </p:cNvSpPr>
          <p:nvPr>
            <p:ph idx="1"/>
          </p:nvPr>
        </p:nvSpPr>
        <p:spPr/>
        <p:txBody>
          <a:bodyPr/>
          <a:lstStyle/>
          <a:p>
            <a:r>
              <a:rPr lang="tr-TR" dirty="0" smtClean="0"/>
              <a:t>Vergi hukuku, kamu hukuku içinde yer alır. </a:t>
            </a:r>
          </a:p>
          <a:p>
            <a:r>
              <a:rPr lang="tr-TR" dirty="0" smtClean="0"/>
              <a:t>Vergi hukuku ilişkisinde taraflar eşit konumda değildir. </a:t>
            </a:r>
          </a:p>
          <a:p>
            <a:r>
              <a:rPr lang="tr-TR" dirty="0" smtClean="0"/>
              <a:t>Vergilendirme işleminde devlet vergilendirme yetkisini kullanır. </a:t>
            </a:r>
          </a:p>
          <a:p>
            <a:r>
              <a:rPr lang="tr-TR" dirty="0" smtClean="0"/>
              <a:t>Bireysel bir vergilendirme işlemi idari işlem niteliğindedir. İdari işlemin unsurları, sakatlıkları, işlemlerin geri alınması, düzeltilmesi, yargısal denetim gibi konulara ilişkin idari ilkeler vergilendirme işlemleri bakımından da geçerlidir. </a:t>
            </a:r>
            <a:endParaRPr lang="tr-TR" dirty="0"/>
          </a:p>
        </p:txBody>
      </p:sp>
    </p:spTree>
    <p:extLst>
      <p:ext uri="{BB962C8B-B14F-4D97-AF65-F5344CB8AC3E}">
        <p14:creationId xmlns:p14="http://schemas.microsoft.com/office/powerpoint/2010/main" val="3687868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5400" dirty="0" smtClean="0"/>
              <a:t>Vergi Hukukunun Bölümlenmesi</a:t>
            </a:r>
            <a:endParaRPr lang="tr-TR" sz="5400" dirty="0"/>
          </a:p>
        </p:txBody>
      </p:sp>
      <p:sp>
        <p:nvSpPr>
          <p:cNvPr id="3" name="İçerik Yer Tutucusu 2"/>
          <p:cNvSpPr>
            <a:spLocks noGrp="1"/>
          </p:cNvSpPr>
          <p:nvPr>
            <p:ph idx="1"/>
          </p:nvPr>
        </p:nvSpPr>
        <p:spPr/>
        <p:txBody>
          <a:bodyPr>
            <a:normAutofit fontScale="85000" lnSpcReduction="10000"/>
          </a:bodyPr>
          <a:lstStyle/>
          <a:p>
            <a:pPr algn="just"/>
            <a:endParaRPr lang="tr-TR" sz="4400" dirty="0" smtClean="0"/>
          </a:p>
          <a:p>
            <a:pPr algn="just"/>
            <a:r>
              <a:rPr lang="tr-TR" sz="4200" dirty="0" smtClean="0"/>
              <a:t>Vergi hukuku, genel ve özel vergi hukuku; maddi ve şekli vergi hukuku olmak üzere kendi içinde bölümlere ayrılmaktadır.</a:t>
            </a:r>
          </a:p>
          <a:p>
            <a:r>
              <a:rPr lang="tr-TR" sz="4200" dirty="0" smtClean="0"/>
              <a:t>Vergi hukuku konuları itibariyle alt dallara bölünür:</a:t>
            </a:r>
          </a:p>
          <a:p>
            <a:r>
              <a:rPr lang="tr-TR" sz="4200" dirty="0" smtClean="0"/>
              <a:t>Vergi usul hukuku, vergi icra hukuku, vergi yargılama hukuku ve vergi ceza hukuku, bu dersin konusunu oluşturan genel vergi hukukunun alt dallarıdır.  </a:t>
            </a:r>
          </a:p>
          <a:p>
            <a:pPr algn="just"/>
            <a:endParaRPr lang="tr-TR" sz="4400" dirty="0" smtClean="0"/>
          </a:p>
        </p:txBody>
      </p:sp>
    </p:spTree>
    <p:extLst>
      <p:ext uri="{BB962C8B-B14F-4D97-AF65-F5344CB8AC3E}">
        <p14:creationId xmlns:p14="http://schemas.microsoft.com/office/powerpoint/2010/main" val="2969320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vergi hukuku- özel vergi hukuku ayrımı</a:t>
            </a:r>
            <a:endParaRPr lang="tr-TR" dirty="0"/>
          </a:p>
        </p:txBody>
      </p:sp>
      <p:sp>
        <p:nvSpPr>
          <p:cNvPr id="3" name="İçerik Yer Tutucusu 2"/>
          <p:cNvSpPr>
            <a:spLocks noGrp="1"/>
          </p:cNvSpPr>
          <p:nvPr>
            <p:ph idx="1"/>
          </p:nvPr>
        </p:nvSpPr>
        <p:spPr/>
        <p:txBody>
          <a:bodyPr/>
          <a:lstStyle/>
          <a:p>
            <a:r>
              <a:rPr lang="tr-TR" dirty="0" smtClean="0"/>
              <a:t>Genel vergi hukukunda bu hukuk dalının tümüne ilişkin ve bütün vergilerde uygulanacak temel ilkeler ve kurallar, vergi borcu ve vergi ilişkisinin niteliği, vergi borcunun doğması ve sona ermesi, vergilendirme alanında ortaya çıkan uyuşmazlıklar ve çözüm yolları incelenir. </a:t>
            </a:r>
          </a:p>
          <a:p>
            <a:r>
              <a:rPr lang="tr-TR" dirty="0" smtClean="0"/>
              <a:t>Özel vergi hukukunda ise vergiler ve bunlara ilişkin mevzuat incelenir. </a:t>
            </a:r>
          </a:p>
          <a:p>
            <a:r>
              <a:rPr lang="tr-TR" dirty="0" smtClean="0"/>
              <a:t>Genel vergi hukuku bu dersin konusunu oluşturur.</a:t>
            </a:r>
          </a:p>
          <a:p>
            <a:endParaRPr lang="tr-TR" dirty="0" smtClean="0"/>
          </a:p>
          <a:p>
            <a:endParaRPr lang="tr-TR" dirty="0"/>
          </a:p>
        </p:txBody>
      </p:sp>
    </p:spTree>
    <p:extLst>
      <p:ext uri="{BB962C8B-B14F-4D97-AF65-F5344CB8AC3E}">
        <p14:creationId xmlns:p14="http://schemas.microsoft.com/office/powerpoint/2010/main" val="1081641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Maddi vergi hukuku-şekli vergi hukuku ayrımı</a:t>
            </a:r>
            <a:endParaRPr lang="tr-TR" dirty="0"/>
          </a:p>
        </p:txBody>
      </p:sp>
      <p:sp>
        <p:nvSpPr>
          <p:cNvPr id="3" name="İçerik Yer Tutucusu 2"/>
          <p:cNvSpPr>
            <a:spLocks noGrp="1"/>
          </p:cNvSpPr>
          <p:nvPr>
            <p:ph idx="1"/>
          </p:nvPr>
        </p:nvSpPr>
        <p:spPr/>
        <p:txBody>
          <a:bodyPr>
            <a:normAutofit/>
          </a:bodyPr>
          <a:lstStyle/>
          <a:p>
            <a:r>
              <a:rPr lang="tr-TR" sz="3200" dirty="0" smtClean="0"/>
              <a:t>Maddi vergi hukuku, vergi borcu konusunda hak ve ödevlerin doğumunu, sona ermesini ve bunların içeriğine ilişkin hukuki ilkeleri inceleyen dal olarak tanımlanır. </a:t>
            </a:r>
          </a:p>
          <a:p>
            <a:r>
              <a:rPr lang="tr-TR" sz="3200" dirty="0" smtClean="0"/>
              <a:t>Şekli vergi hukuku ise maddi hukukça belirlenen vergi ilişkisinde hak ve yükümlülüklerin gerçekleştirilme usullerini düzenleyen dal olarak adlandırılır. </a:t>
            </a:r>
            <a:endParaRPr lang="tr-TR" sz="3200" dirty="0"/>
          </a:p>
        </p:txBody>
      </p:sp>
    </p:spTree>
    <p:extLst>
      <p:ext uri="{BB962C8B-B14F-4D97-AF65-F5344CB8AC3E}">
        <p14:creationId xmlns:p14="http://schemas.microsoft.com/office/powerpoint/2010/main" val="2487183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Hukuku ile İlgili Mevzuat</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193 sayılı Gelir Vergisi Kanunu,</a:t>
            </a:r>
          </a:p>
          <a:p>
            <a:r>
              <a:rPr lang="tr-TR" dirty="0" smtClean="0"/>
              <a:t>5520 sayılı Kurumlar Vergisi Kanunu,</a:t>
            </a:r>
          </a:p>
          <a:p>
            <a:r>
              <a:rPr lang="tr-TR" dirty="0"/>
              <a:t> </a:t>
            </a:r>
            <a:r>
              <a:rPr lang="tr-TR" dirty="0" smtClean="0"/>
              <a:t>213 sayılı Vergi Usul Kanunu,</a:t>
            </a:r>
          </a:p>
          <a:p>
            <a:r>
              <a:rPr lang="tr-TR" dirty="0" smtClean="0"/>
              <a:t>3065 sayılı Katma Değer Vergisi Kanunu,</a:t>
            </a:r>
          </a:p>
          <a:p>
            <a:r>
              <a:rPr lang="tr-TR" dirty="0" smtClean="0"/>
              <a:t>4760 sayılı Özel Tüketim Vergisi Kanunu,</a:t>
            </a:r>
          </a:p>
          <a:p>
            <a:r>
              <a:rPr lang="tr-TR" dirty="0" smtClean="0"/>
              <a:t>488 sayılı Damga Vergisi Kanunu, 492 sayılı Harçlar Kanunu,</a:t>
            </a:r>
          </a:p>
          <a:p>
            <a:r>
              <a:rPr lang="tr-TR" dirty="0" smtClean="0"/>
              <a:t>7338 sayılı Veraset ve İntikal Vergisi Kanunu,</a:t>
            </a:r>
          </a:p>
          <a:p>
            <a:r>
              <a:rPr lang="tr-TR" dirty="0" smtClean="0"/>
              <a:t>197 sayılı Motorlu Taşıtlar Vergisi Kanunu,</a:t>
            </a:r>
          </a:p>
          <a:p>
            <a:r>
              <a:rPr lang="tr-TR" dirty="0" smtClean="0"/>
              <a:t>6183 sayılı Amme Alacaklarının Tahsili Usulü Hakkında Kanun,</a:t>
            </a:r>
          </a:p>
          <a:p>
            <a:r>
              <a:rPr lang="tr-TR" dirty="0" smtClean="0"/>
              <a:t>1319 sayılı Emlak Vergisi Kanunu, </a:t>
            </a:r>
          </a:p>
          <a:p>
            <a:r>
              <a:rPr lang="tr-TR" dirty="0" smtClean="0"/>
              <a:t>2577 sayılı İdari Yargılama Usulü Kanunu bu ders ile ilgili başlıca mevzuatı oluşturur. </a:t>
            </a:r>
            <a:endParaRPr lang="tr-TR" dirty="0"/>
          </a:p>
        </p:txBody>
      </p:sp>
    </p:spTree>
    <p:extLst>
      <p:ext uri="{BB962C8B-B14F-4D97-AF65-F5344CB8AC3E}">
        <p14:creationId xmlns:p14="http://schemas.microsoft.com/office/powerpoint/2010/main" val="295949223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452</Words>
  <Application>Microsoft Office PowerPoint</Application>
  <PresentationFormat>Geniş ekran</PresentationFormat>
  <Paragraphs>41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MLY 405 VERGİ HUKUKU-I</vt:lpstr>
      <vt:lpstr>VERGİ HUKUKUNUN TANIMI</vt:lpstr>
      <vt:lpstr>Vergi Hukukunun Bağımsızlığına İlişkin Görüşler</vt:lpstr>
      <vt:lpstr>Vergi Hukukunun Kamu Hukuku İçindeki Yeri</vt:lpstr>
      <vt:lpstr>Vergi Hukukunun Bölümlenmesi</vt:lpstr>
      <vt:lpstr>Genel vergi hukuku- özel vergi hukuku ayrımı</vt:lpstr>
      <vt:lpstr>Maddi vergi hukuku-şekli vergi hukuku ayrımı</vt:lpstr>
      <vt:lpstr>Vergi Hukuku ile İlgili Mevzuat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MLY 405 VERGİ HUKUKU-I</dc:title>
  <dc:creator>EDA OZDILER</dc:creator>
  <cp:lastModifiedBy>EDA OZDILER</cp:lastModifiedBy>
  <cp:revision>6</cp:revision>
  <dcterms:created xsi:type="dcterms:W3CDTF">2018-02-09T06:34:11Z</dcterms:created>
  <dcterms:modified xsi:type="dcterms:W3CDTF">2018-02-09T07:23:04Z</dcterms:modified>
</cp:coreProperties>
</file>