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9"/>
  </p:notesMasterIdLst>
  <p:handoutMasterIdLst>
    <p:handoutMasterId r:id="rId20"/>
  </p:handoutMasterIdLst>
  <p:sldIdLst>
    <p:sldId id="256" r:id="rId2"/>
    <p:sldId id="297" r:id="rId3"/>
    <p:sldId id="312" r:id="rId4"/>
    <p:sldId id="335" r:id="rId5"/>
    <p:sldId id="299" r:id="rId6"/>
    <p:sldId id="340" r:id="rId7"/>
    <p:sldId id="341" r:id="rId8"/>
    <p:sldId id="342" r:id="rId9"/>
    <p:sldId id="343" r:id="rId10"/>
    <p:sldId id="308" r:id="rId11"/>
    <p:sldId id="263" r:id="rId12"/>
    <p:sldId id="264" r:id="rId13"/>
    <p:sldId id="338" r:id="rId14"/>
    <p:sldId id="319" r:id="rId15"/>
    <p:sldId id="322" r:id="rId16"/>
    <p:sldId id="344" r:id="rId17"/>
    <p:sldId id="35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Sağlığı Etkileyen Faktörler</a:t>
            </a:r>
            <a:r>
              <a:rPr lang="tr-TR" spc="-1">
                <a:solidFill>
                  <a:schemeClr val="tx1"/>
                </a:solidFill>
                <a:uFill>
                  <a:solidFill>
                    <a:srgbClr val="FFFFFF"/>
                  </a:solidFill>
                </a:uFill>
                <a:latin typeface="Times New Roman" pitchFamily="18" charset="0"/>
                <a:cs typeface="Times New Roman" pitchFamily="18" charset="0"/>
              </a:rPr>
              <a:t>, Sağlık Hakkı</a:t>
            </a: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757778" lvl="1" indent="-457200" algn="just">
              <a:buClr>
                <a:srgbClr val="B31166"/>
              </a:buClr>
              <a:buFont typeface="Wingdings" panose="05000000000000000000" pitchFamily="2" charset="2"/>
              <a:buChar char="ü"/>
            </a:pP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Shokouh</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vd. (2017) sağlığın sosyal belirleyicilerinde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gelir, eğitim ve mesleğin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ana göstergeler olarak kullanıldığı sonucuna ulaşmıştır.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Ek olarak barınma, ikamet yeri, servet ve mal varlıkları, sağlık davranışları, sağlık hizmetlerine erişim ve sosyal sermaye (sosyal destek ve aile desteği, güvenlik ve kültürel bağlam)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ekonomik eşitsizlikleri incelemek amacıyla değerlendirilmektedir.</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Bireylerin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sosyo</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-ekonomik durumları, eğitimleri, özellikle ekonomik nedenlerle uygun olmayan koşullarda yaşama, kalabalık ve yoksul konutlar, yetersiz beslenme, sağlık hizmetlerinden yeterince yararlanamamaları sağlık ve hastalığı etkiler.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3700891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Sosyal belirleyiciler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mental</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sağlığı da etkiler. Akıl hastalıkları yüksek derecede eşlik eder  ve genellikle diğer akıl hastalıkları, madde kullanım bozuklukları,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pulmoner</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kardiyovasküler</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serebrovasküler</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gibi kronik sağlık durularıyla yakından ilişkilidir.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Zihinsel bozukluklar ve madde kullanım bozuklukları hem kişisel hem de toplumsal yüksek maliyetli hastalıklardır.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Tarihsel süreçte hastalıklar ve hastalık anlayışları değişmiştir. 19. yy hastalıkları yoksulluk hastalıkları olarak, 20.yy medeniyet ve zenginlik hastalıkları olarak değerlendirilmektedir.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Bu hastalıklar çok yemek yeme, yetersiz egzersiz, sigara ve alkol kullanımına bağlı hastalıklar, ortalama yaşam süresinin artmasına bağlı ortaya çıkan hastalıklar, kalp damar hastalıkları, şeker hastalığı, akciğer kanseri, uykusuzluk,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anksiyete</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stres, depresyon, yorgunluk, kronik ağrılar ve trafik kazaları sonucu ölümler gibi hastalıklardır.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649072" cy="5760640"/>
          </a:xfrm>
        </p:spPr>
        <p:txBody>
          <a:bodyPr anchor="ctr">
            <a:normAutofit fontScale="70000" lnSpcReduction="20000"/>
          </a:bodyPr>
          <a:lstStyle/>
          <a:p>
            <a:pPr marL="0" indent="0" algn="just">
              <a:lnSpc>
                <a:spcPct val="150000"/>
              </a:lnSpc>
              <a:spcAft>
                <a:spcPts val="750"/>
              </a:spcAft>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2.2.Eğitim, Meslek, Gelir ve Sağlık</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Kötü sosyal ve ekonomik durumda olanlar kötü sağlık statüsüne, daha yüksek hastalık, sakatlık ve ölüm oranlarına sahiptir. </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Eğitim, meslek ve gelir sosyoekonomik statünün bireysel göstergeleri arasında yer alır.</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Eğitim durumu, mesleki sosyal sınıf ve gelir sosyoekonomik durumu belirlemede en sık kullanılan faktörler arasındadır. </a:t>
            </a:r>
          </a:p>
          <a:p>
            <a:pPr algn="just">
              <a:lnSpc>
                <a:spcPct val="150000"/>
              </a:lnSpc>
              <a:spcAft>
                <a:spcPts val="750"/>
              </a:spcAf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Eğitim durumu hem sağlıklı yaşam davranışlarını kazandırmada etkilidir hem de meslek ve gelir üzerinden sosyoekonomik statüyü etkilemektedir. </a:t>
            </a:r>
          </a:p>
          <a:p>
            <a:pPr algn="just">
              <a:lnSpc>
                <a:spcPct val="150000"/>
              </a:lnSpc>
              <a:spcAft>
                <a:spcPts val="750"/>
              </a:spcAf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9240"/>
            <a:ext cx="782706" cy="357188"/>
          </a:xfrm>
          <a:prstGeom prst="rect">
            <a:avLst/>
          </a:prstGeom>
        </p:spPr>
        <p:txBody>
          <a:bodyPr anchor="b"/>
          <a:lstStyle/>
          <a:p>
            <a:pPr algn="ctr" defTabSz="685800">
              <a:defRPr/>
            </a:pPr>
            <a:endParaRPr lang="tr-TR"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marL="0" indent="0" algn="just">
              <a:buNone/>
            </a:pPr>
            <a:r>
              <a:rPr lang="tr-TR" sz="2800" b="1" dirty="0">
                <a:latin typeface="Times New Roman" panose="02020603050405020304" pitchFamily="18" charset="0"/>
                <a:cs typeface="Times New Roman" panose="02020603050405020304" pitchFamily="18" charset="0"/>
              </a:rPr>
              <a:t>2.3.Sağlık Hizmetlerine Erişim ve Sosyal Adalet</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Sağlık hizmetleri sağlığın temel belirleyicisi konumundadır.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Araya vd. (2018) 49 ülke verileri üzerinden yürüttüğü çalışma sonuçlarına göre; ülkenin sahip olduğu gelir, kadın olma, daha iyi eğitime sahip olma ve kentsel bölgelerde yaşama sağlık hizmetlerine erişimi kolaylaştırmaktadır.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17588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404664"/>
            <a:ext cx="9721080" cy="5760640"/>
          </a:xfrm>
        </p:spPr>
        <p:txBody>
          <a:bodyPr anchor="ctr">
            <a:noAutofit/>
          </a:bodyPr>
          <a:lstStyle/>
          <a:p>
            <a:pPr algn="just">
              <a:spcAft>
                <a:spcPts val="750"/>
              </a:spcAft>
              <a:buFont typeface="Wingdings" panose="05000000000000000000" pitchFamily="2" charset="2"/>
              <a:buChar char="v"/>
            </a:pP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Aft>
                <a:spcPts val="750"/>
              </a:spcAft>
              <a:buNone/>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2.4.Sağlık Yaşam Biçimi Davranışları ve Çevre</a:t>
            </a:r>
          </a:p>
          <a:p>
            <a:pPr algn="just">
              <a:spcAft>
                <a:spcPts val="750"/>
              </a:spcAft>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Bireylerin sağlığı sigara, alkol, sağlıklı beslenme, düzenli egzersiz yapma gibi seçtiği tercihlerden etkilenmektedir. Örneğin sigara içme-akciğer kanseri, diyet-</a:t>
            </a:r>
            <a:r>
              <a:rPr lang="tr-TR" sz="3000" dirty="0" err="1">
                <a:latin typeface="Times New Roman" panose="02020603050405020304" pitchFamily="18" charset="0"/>
                <a:ea typeface="Times New Roman" panose="02020603050405020304" pitchFamily="18" charset="0"/>
                <a:cs typeface="Times New Roman" panose="02020603050405020304" pitchFamily="18" charset="0"/>
              </a:rPr>
              <a:t>kardiyovasküler</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 hastalıklar, alkol tüketimi-karaciğer kanseri ile ilişkilidir.</a:t>
            </a:r>
          </a:p>
          <a:p>
            <a:pPr algn="just">
              <a:spcAft>
                <a:spcPts val="750"/>
              </a:spcAft>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Alan modeli kapsamında davranış, diğer faktörlerin bir yansımasıdır ve sağlığın ara belirleyicisidir. Davranış sosyal ve fiziksel çevre, genetik durumdan etkilenir.</a:t>
            </a:r>
          </a:p>
          <a:p>
            <a:pPr algn="just">
              <a:spcAft>
                <a:spcPts val="750"/>
              </a:spcAft>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Yaşam tarzı davranışları (fiziksel aktivite, sigara içme, alkol tüketimi) eğitim ve hane halkı refahının üzerinde, </a:t>
            </a:r>
            <a:r>
              <a:rPr lang="tr-TR" sz="3000" dirty="0" err="1">
                <a:latin typeface="Times New Roman" panose="02020603050405020304" pitchFamily="18" charset="0"/>
                <a:ea typeface="Times New Roman" panose="02020603050405020304" pitchFamily="18" charset="0"/>
                <a:cs typeface="Times New Roman" panose="02020603050405020304" pitchFamily="18" charset="0"/>
              </a:rPr>
              <a:t>mortalite</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 oranları üzerinde etkilidir. </a:t>
            </a:r>
          </a:p>
          <a:p>
            <a:pPr algn="just">
              <a:spcAft>
                <a:spcPts val="750"/>
              </a:spcAft>
              <a:buFont typeface="Wingdings" panose="05000000000000000000" pitchFamily="2" charset="2"/>
              <a:buChar char="v"/>
            </a:pP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726879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indent="0" algn="just" fontAlgn="base">
              <a:lnSpc>
                <a:spcPct val="150000"/>
              </a:lnSpc>
              <a:spcAft>
                <a:spcPts val="1000"/>
              </a:spcAft>
              <a:buNone/>
            </a:pPr>
            <a:r>
              <a:rPr lang="tr-TR" b="1" kern="150" dirty="0">
                <a:solidFill>
                  <a:srgbClr val="00000A"/>
                </a:solidFill>
                <a:latin typeface="Times New Roman" panose="02020603050405020304" pitchFamily="18" charset="0"/>
                <a:ea typeface="Andale Sans UI"/>
                <a:cs typeface="Times New Roman" panose="02020603050405020304" pitchFamily="18" charset="0"/>
              </a:rPr>
              <a:t>2</a:t>
            </a:r>
            <a:r>
              <a:rPr lang="tr-TR" sz="1800" b="1" kern="150" dirty="0">
                <a:solidFill>
                  <a:srgbClr val="00000A"/>
                </a:solidFill>
                <a:effectLst/>
                <a:latin typeface="Times New Roman" panose="02020603050405020304" pitchFamily="18" charset="0"/>
                <a:ea typeface="Andale Sans UI"/>
                <a:cs typeface="Times New Roman" panose="02020603050405020304" pitchFamily="18" charset="0"/>
              </a:rPr>
              <a:t>.5. Irk ve Genetik</a:t>
            </a:r>
            <a:endParaRPr lang="tr-TR" sz="1800" dirty="0">
              <a:solidFill>
                <a:srgbClr val="00000A"/>
              </a:solidFill>
              <a:effectLst/>
              <a:latin typeface="Calibri" panose="020F0502020204030204" pitchFamily="34" charset="0"/>
              <a:ea typeface="Times New Roman" panose="02020603050405020304" pitchFamily="18" charset="0"/>
              <a:cs typeface="Times New Roman" panose="02020603050405020304" pitchFamily="18" charset="0"/>
            </a:endParaRPr>
          </a:p>
          <a:p>
            <a:pPr indent="457200" algn="just" fontAlgn="base">
              <a:lnSpc>
                <a:spcPct val="150000"/>
              </a:lnSpc>
              <a:spcAft>
                <a:spcPts val="1000"/>
              </a:spcAft>
            </a:pPr>
            <a:r>
              <a:rPr lang="tr-TR" sz="1800" b="1" kern="150" dirty="0">
                <a:solidFill>
                  <a:srgbClr val="00000A"/>
                </a:solidFill>
                <a:effectLst/>
                <a:latin typeface="Times New Roman" panose="02020603050405020304" pitchFamily="18" charset="0"/>
                <a:ea typeface="Andale Sans UI"/>
                <a:cs typeface="Times New Roman" panose="02020603050405020304" pitchFamily="18" charset="0"/>
              </a:rPr>
              <a:t>Aynı çevreye maruz kalan bazı bireylerde hastalık gelişirken bazılarında gelişmez?</a:t>
            </a:r>
            <a:endParaRPr lang="tr-TR" sz="1800" dirty="0">
              <a:solidFill>
                <a:srgbClr val="00000A"/>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28650" indent="-285750" algn="just" fontAlgn="base">
              <a:lnSpc>
                <a:spcPct val="150000"/>
              </a:lnSpc>
              <a:spcAft>
                <a:spcPts val="1000"/>
              </a:spcAft>
              <a:buFont typeface="Wingdings" panose="05000000000000000000" pitchFamily="2" charset="2"/>
              <a:buChar char="ü"/>
            </a:pPr>
            <a:r>
              <a:rPr lang="tr-TR" sz="1800" kern="150" dirty="0">
                <a:solidFill>
                  <a:srgbClr val="00000A"/>
                </a:solidFill>
                <a:effectLst/>
                <a:latin typeface="Times New Roman" panose="02020603050405020304" pitchFamily="18" charset="0"/>
                <a:ea typeface="Andale Sans UI"/>
                <a:cs typeface="Times New Roman" panose="02020603050405020304" pitchFamily="18" charset="0"/>
              </a:rPr>
              <a:t>Genetik sağlık sonuçlarının kesin belirleyicisi değil, riski artıran ya da azaltan faktörlerdir. Genetik ve davranış arasında görülen bağlantı dikkat çekicidir. Genetik faktörler sağlığı ve hastalığı etkileyen sosyal ve çevresel faktörlerle etkileşime girmektedir. Genetik özelliklerin bir yansıması olarak gençlikte ölçülen zekâ erken ölüm oranlarıyla ilişkilidir. Bu ilişki kalp, diyabet, kronik akciğer hastalıkları, yüksek tansiyon gibi birçok hastalıkla da ilişkilidir. </a:t>
            </a:r>
            <a:endParaRPr lang="tr-TR" sz="1800" dirty="0">
              <a:solidFill>
                <a:srgbClr val="00000A"/>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endParaRPr lang="tr-TR" sz="54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748526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0" indent="0" algn="just">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Sağlık Hakkı kavramı</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Sağlıklı bireyler ve toplum hedefine ulaşabilmek için gerekli tesislere ve şartlara ulaşma hakkı</a:t>
            </a:r>
          </a:p>
          <a:p>
            <a:pPr marL="0" indent="0" algn="just">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Hak temelli yaklaşım </a:t>
            </a:r>
          </a:p>
          <a:p>
            <a:pPr algn="jus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İnsan hakları düşüncesi </a:t>
            </a:r>
          </a:p>
          <a:p>
            <a:pPr algn="just">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Sağlık hakkı </a:t>
            </a:r>
          </a:p>
          <a:p>
            <a:pPr lvl="1" algn="just">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Sağlık hizmetleri</a:t>
            </a:r>
          </a:p>
          <a:p>
            <a:pPr lvl="1" algn="just">
              <a:buFont typeface="Wingdings" panose="05000000000000000000" pitchFamily="2" charset="2"/>
              <a:buChar char="ü"/>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Güvenli su, gıda, sanitasyon ve barınma</a:t>
            </a:r>
          </a:p>
          <a:p>
            <a:pPr algn="just">
              <a:buFont typeface="Wingdings" panose="05000000000000000000" pitchFamily="2" charset="2"/>
              <a:buChar char="ü"/>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921781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77500" lnSpcReduction="20000"/>
          </a:bodyPr>
          <a:lstStyle/>
          <a:p>
            <a:pPr marL="0" indent="0" algn="just">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0" indent="0" algn="just">
              <a:buNone/>
            </a:pPr>
            <a:endParaRPr lang="tr-TR" sz="3200" b="1"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1.Kar, A. “Sağlığı Etkileyen Faktörler”. İç. Sosyolojik Boyutlarıyla Sağlık Kitabı, Ed. Özlem Özer-Fatih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marL="0" indent="0" algn="jus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2.Güngör, D.-Özcan E. “Sağlığın Toplumsal Belirleyicileri Tartışması ve Sağlıkta Eşitsizlikle Yüzleşmek”. İç. Tıbbi Sosyal Hizmet Kitabı, Nobel Akademik Yayıncılık, 2020.</a:t>
            </a:r>
          </a:p>
          <a:p>
            <a:pPr marL="0" indent="0" algn="jus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3.Polat, G., A. İ. Çoban. (2015). 21.yy’da Sağlıkta Eşitsizlikler ve Eşitsizliğin Aşılmasında Sosyal Hizmetin Rolü. Toplum ve Sosyal Hizmet. Cilt 26, Sayı 1, Nisan 2015.</a:t>
            </a:r>
          </a:p>
          <a:p>
            <a:pPr marL="0" indent="0" algn="jus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4.Zengin N. (2010). "Sağlık Hakkı" ve Sağlık Hizmetlerinin Sunumu. </a:t>
            </a:r>
            <a:r>
              <a:rPr lang="tr-TR" sz="3200" i="1" dirty="0">
                <a:latin typeface="Times New Roman" panose="02020603050405020304" pitchFamily="18" charset="0"/>
                <a:ea typeface="Times New Roman" panose="02020603050405020304" pitchFamily="18" charset="0"/>
                <a:cs typeface="Times New Roman" panose="02020603050405020304" pitchFamily="18" charset="0"/>
              </a:rPr>
              <a:t>Sağlıkta Performans ve Kalite Dergisi</a:t>
            </a:r>
            <a:r>
              <a:rPr lang="tr-TR" sz="3200" b="1">
                <a:latin typeface="Times New Roman" panose="02020603050405020304" pitchFamily="18" charset="0"/>
                <a:ea typeface="Times New Roman" panose="02020603050405020304" pitchFamily="18" charset="0"/>
                <a:cs typeface="Times New Roman" panose="02020603050405020304" pitchFamily="18" charset="0"/>
              </a:rPr>
              <a:t>:</a:t>
            </a:r>
            <a:r>
              <a:rPr lang="tr-TR" sz="3200">
                <a:latin typeface="Times New Roman" panose="02020603050405020304" pitchFamily="18" charset="0"/>
                <a:ea typeface="Times New Roman" panose="02020603050405020304" pitchFamily="18" charset="0"/>
                <a:cs typeface="Times New Roman" panose="02020603050405020304" pitchFamily="18" charset="0"/>
              </a:rPr>
              <a:t>44-52.</a:t>
            </a: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61950" indent="-361950" algn="jus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431468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1.	SAĞLIĞI ETKİLEYEN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Sağlık statüsünü etkileyen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kişisel, sosyal, ekonomik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çevresel</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faktörler sağlığın belirleyicileri olarak bilinmektedir. </a:t>
            </a:r>
          </a:p>
          <a:p>
            <a:pPr marL="377825" indent="-285750" algn="just">
              <a:buFont typeface="Wingdings" panose="05000000000000000000" pitchFamily="2" charset="2"/>
              <a:buChar char="ü"/>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Sağlığın belirleyicileri;</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-politika oluşturma,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-sosyal faktörler,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-sağlık hizmetleri,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-bireysel davranışlar,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-biyoloji ve genetik gibi kategorilerde incelenmektedir. </a:t>
            </a:r>
          </a:p>
          <a:p>
            <a:pPr marL="377825" indent="-285750" algn="just">
              <a:buFont typeface="Wingdings" panose="05000000000000000000" pitchFamily="2" charset="2"/>
              <a:buChar char="ü"/>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Sağlığın majör belirleyicileri </a:t>
            </a:r>
          </a:p>
          <a:p>
            <a:pPr marL="92075" indent="0" algn="just">
              <a:buNone/>
              <a:tabLst>
                <a:tab pos="0" algn="l"/>
              </a:tabLs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Sosyal ve ekonomik çevre,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-fiziksel çevre,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-bireysel özellikler, </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-yaşam şekli,</a:t>
            </a:r>
          </a:p>
          <a:p>
            <a:pPr marL="92075" indent="0" algn="just">
              <a:buNone/>
              <a:tabLst>
                <a:tab pos="0" algn="l"/>
              </a:tabLs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a:latin typeface="Times New Roman" panose="02020603050405020304" pitchFamily="18" charset="0"/>
                <a:ea typeface="Times New Roman" panose="02020603050405020304" pitchFamily="18" charset="0"/>
                <a:cs typeface="Times New Roman" panose="02020603050405020304" pitchFamily="18" charset="0"/>
              </a:rPr>
              <a:t>	-tercihler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ve davranışlar</a:t>
            </a: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 </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olarak gösterilmektedir.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03512" y="476672"/>
            <a:ext cx="9793088" cy="5904656"/>
          </a:xfrm>
        </p:spPr>
        <p:txBody>
          <a:bodyPr>
            <a:noAutofit/>
          </a:bodyPr>
          <a:lstStyle/>
          <a:p>
            <a:pPr marL="0" indent="0" algn="just">
              <a:buNone/>
            </a:pPr>
            <a:r>
              <a:rPr lang="tr-TR" sz="2000" b="1" dirty="0">
                <a:latin typeface="Times New Roman" panose="02020603050405020304" pitchFamily="18" charset="0"/>
                <a:cs typeface="Times New Roman" panose="02020603050405020304" pitchFamily="18" charset="0"/>
              </a:rPr>
              <a:t>Gelir ve sosyal statü</a:t>
            </a:r>
            <a:r>
              <a:rPr lang="tr-TR" sz="2000" dirty="0">
                <a:latin typeface="Times New Roman" panose="02020603050405020304" pitchFamily="18" charset="0"/>
                <a:cs typeface="Times New Roman" panose="02020603050405020304" pitchFamily="18" charset="0"/>
              </a:rPr>
              <a:t>: Gelirin yüksek olması ve sosyal statü genel olarak daha iyi sağlıkla ilişkilendirilir. “En zengin-en fakir arasında açılan fark sağlıktaki farkın da açılmasına sebep olur".</a:t>
            </a:r>
          </a:p>
          <a:p>
            <a:pPr marL="0" indent="0" algn="just">
              <a:buNone/>
            </a:pPr>
            <a:r>
              <a:rPr lang="tr-TR" sz="2000" b="1" dirty="0">
                <a:latin typeface="Times New Roman" panose="02020603050405020304" pitchFamily="18" charset="0"/>
                <a:cs typeface="Times New Roman" panose="02020603050405020304" pitchFamily="18" charset="0"/>
              </a:rPr>
              <a:t>Eğitim:</a:t>
            </a:r>
            <a:r>
              <a:rPr lang="tr-TR" sz="2000" dirty="0">
                <a:latin typeface="Times New Roman" panose="02020603050405020304" pitchFamily="18" charset="0"/>
                <a:cs typeface="Times New Roman" panose="02020603050405020304" pitchFamily="18" charset="0"/>
              </a:rPr>
              <a:t> Düşük eğitim seviyesi, daha kötü sağlık, daha fazla stres, daha düşük özgüvenle ilişkilidir.</a:t>
            </a:r>
          </a:p>
          <a:p>
            <a:pPr marL="0" indent="0" algn="just">
              <a:buNone/>
            </a:pPr>
            <a:r>
              <a:rPr lang="tr-TR" sz="2000" b="1" dirty="0">
                <a:latin typeface="Times New Roman" panose="02020603050405020304" pitchFamily="18" charset="0"/>
                <a:cs typeface="Times New Roman" panose="02020603050405020304" pitchFamily="18" charset="0"/>
              </a:rPr>
              <a:t>Fiziksel çevre: </a:t>
            </a:r>
            <a:r>
              <a:rPr lang="tr-TR" sz="2000" dirty="0">
                <a:latin typeface="Times New Roman" panose="02020603050405020304" pitchFamily="18" charset="0"/>
                <a:cs typeface="Times New Roman" panose="02020603050405020304" pitchFamily="18" charset="0"/>
              </a:rPr>
              <a:t>Temiz hava ve su, uygun barınma koşulları, sağlıklı işyerleri, güvenli topluluklar ve yollar sağlığın iyi olmasını sağlar. </a:t>
            </a:r>
          </a:p>
          <a:p>
            <a:pPr marL="0" indent="0" algn="just">
              <a:buNone/>
            </a:pPr>
            <a:r>
              <a:rPr lang="tr-TR" sz="2000" b="1" dirty="0">
                <a:latin typeface="Times New Roman" panose="02020603050405020304" pitchFamily="18" charset="0"/>
                <a:cs typeface="Times New Roman" panose="02020603050405020304" pitchFamily="18" charset="0"/>
              </a:rPr>
              <a:t>Sosyal destek ağları: </a:t>
            </a:r>
            <a:r>
              <a:rPr lang="tr-TR" sz="2000" dirty="0">
                <a:latin typeface="Times New Roman" panose="02020603050405020304" pitchFamily="18" charset="0"/>
                <a:cs typeface="Times New Roman" panose="02020603050405020304" pitchFamily="18" charset="0"/>
              </a:rPr>
              <a:t>Aile, arkadaş ve topluluklardan destek, kültürün inanç ve gelenekleri sağlığı etkiler.</a:t>
            </a:r>
          </a:p>
          <a:p>
            <a:pPr marL="0" indent="0" algn="just">
              <a:buNone/>
            </a:pPr>
            <a:r>
              <a:rPr lang="tr-TR" sz="2000" b="1" dirty="0">
                <a:latin typeface="Times New Roman" panose="02020603050405020304" pitchFamily="18" charset="0"/>
                <a:cs typeface="Times New Roman" panose="02020603050405020304" pitchFamily="18" charset="0"/>
              </a:rPr>
              <a:t>Genetik</a:t>
            </a:r>
            <a:r>
              <a:rPr lang="tr-TR" sz="2000" dirty="0">
                <a:latin typeface="Times New Roman" panose="02020603050405020304" pitchFamily="18" charset="0"/>
                <a:cs typeface="Times New Roman" panose="02020603050405020304" pitchFamily="18" charset="0"/>
              </a:rPr>
              <a:t>: Yaşam süresi, sağlık durumu ve belirli hastalıkların gelişme olasılığını belirlemede son derece önemlidir.</a:t>
            </a:r>
          </a:p>
          <a:p>
            <a:pPr marL="0" indent="0" algn="just">
              <a:buNone/>
            </a:pPr>
            <a:r>
              <a:rPr lang="tr-TR" sz="2000" b="1" dirty="0">
                <a:latin typeface="Times New Roman" panose="02020603050405020304" pitchFamily="18" charset="0"/>
                <a:cs typeface="Times New Roman" panose="02020603050405020304" pitchFamily="18" charset="0"/>
              </a:rPr>
              <a:t>Sağlık hizmetleri</a:t>
            </a:r>
            <a:r>
              <a:rPr lang="tr-TR" sz="2000" dirty="0">
                <a:latin typeface="Times New Roman" panose="02020603050405020304" pitchFamily="18" charset="0"/>
                <a:cs typeface="Times New Roman" panose="02020603050405020304" pitchFamily="18" charset="0"/>
              </a:rPr>
              <a:t>: Sağlık hizmetlerine erişim ve sağlık hizmetlerinin kullanılması, hastalıkların önlenmesi ve tedavi edilmesinde önemlidir.</a:t>
            </a:r>
          </a:p>
          <a:p>
            <a:pPr marL="0" indent="0" algn="just">
              <a:buNone/>
            </a:pPr>
            <a:r>
              <a:rPr lang="tr-TR" sz="2000" b="1" dirty="0">
                <a:latin typeface="Times New Roman" panose="02020603050405020304" pitchFamily="18" charset="0"/>
                <a:cs typeface="Times New Roman" panose="02020603050405020304" pitchFamily="18" charset="0"/>
              </a:rPr>
              <a:t>Cinsiyet</a:t>
            </a:r>
            <a:r>
              <a:rPr lang="tr-TR" sz="2000" dirty="0">
                <a:latin typeface="Times New Roman" panose="02020603050405020304" pitchFamily="18" charset="0"/>
                <a:cs typeface="Times New Roman" panose="02020603050405020304" pitchFamily="18" charset="0"/>
              </a:rPr>
              <a:t>: Kadınlar ve erkekler hayatlarının farklı dönemlerinde farklı tür hastalıklara yakalanabilirler.</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38391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1268760"/>
            <a:ext cx="9721080" cy="5040560"/>
          </a:xfrm>
        </p:spPr>
        <p:txBody>
          <a:bodyPr anchor="ctr">
            <a:normAutofit fontScale="40000" lnSpcReduction="20000"/>
          </a:bodyPr>
          <a:lstStyle/>
          <a:p>
            <a:pPr marL="540" indent="0" algn="just">
              <a:spcBef>
                <a:spcPts val="751"/>
              </a:spcBef>
              <a:buNone/>
            </a:pPr>
            <a:endParaRPr lang="tr-TR" sz="66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r>
              <a:rPr lang="tr-TR" sz="6600" b="1" spc="-1" dirty="0">
                <a:solidFill>
                  <a:srgbClr val="000000"/>
                </a:solidFill>
                <a:uFill>
                  <a:solidFill>
                    <a:srgbClr val="FFFFFF"/>
                  </a:solidFill>
                </a:uFill>
                <a:latin typeface="Times New Roman" pitchFamily="18" charset="0"/>
                <a:cs typeface="Times New Roman" pitchFamily="18" charset="0"/>
              </a:rPr>
              <a:t>2.1.Sağlığın Sosyal Belirleyicileri</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Gelir, eğitim, istihdam durumu, güç ve sosyal destek sağlığın sosyal belirleyicileri olarak tanımlanır, bireylerin ve toplumların sağlığını ya güçlendirir ya da daha kötü hale getirir. </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Sosyal belirleyiciler insanların doğduğu, yaşadığı, öğrendiği, oyun oynadığı, çalışıp yaşlandığı fiziksel çevre ve sağlığı etkileyen sosyal faktörleri içerir. </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DSÖ'ye göre insanların doğduğu, yaşadığı ve çalıştığı sosyal koşullar sağlık veya hastalığın en önemli belirleyicileridir. </a:t>
            </a:r>
          </a:p>
          <a:p>
            <a:pPr marL="857790" indent="-857250" algn="just">
              <a:spcBef>
                <a:spcPts val="751"/>
              </a:spcBef>
              <a:buFont typeface="Wingdings" panose="05000000000000000000" pitchFamily="2" charset="2"/>
              <a:buChar char="ü"/>
            </a:pPr>
            <a:r>
              <a:rPr lang="tr-TR" sz="6600" spc="-1" dirty="0">
                <a:solidFill>
                  <a:srgbClr val="000000"/>
                </a:solidFill>
                <a:uFill>
                  <a:solidFill>
                    <a:srgbClr val="FFFFFF"/>
                  </a:solidFill>
                </a:uFill>
                <a:latin typeface="Times New Roman" pitchFamily="18" charset="0"/>
                <a:cs typeface="Times New Roman" pitchFamily="18" charset="0"/>
              </a:rPr>
              <a:t>Sosyal faktörler "</a:t>
            </a:r>
            <a:r>
              <a:rPr lang="tr-TR" sz="6600" b="1" spc="-1" dirty="0">
                <a:solidFill>
                  <a:srgbClr val="000000"/>
                </a:solidFill>
                <a:uFill>
                  <a:solidFill>
                    <a:srgbClr val="FFFFFF"/>
                  </a:solidFill>
                </a:uFill>
                <a:latin typeface="Times New Roman" pitchFamily="18" charset="0"/>
                <a:cs typeface="Times New Roman" pitchFamily="18" charset="0"/>
              </a:rPr>
              <a:t>nedenlerin nedeni</a:t>
            </a:r>
            <a:r>
              <a:rPr lang="tr-TR" sz="6600" spc="-1" dirty="0">
                <a:solidFill>
                  <a:srgbClr val="000000"/>
                </a:solidFill>
                <a:uFill>
                  <a:solidFill>
                    <a:srgbClr val="FFFFFF"/>
                  </a:solidFill>
                </a:uFill>
                <a:latin typeface="Times New Roman" pitchFamily="18" charset="0"/>
                <a:cs typeface="Times New Roman" pitchFamily="18" charset="0"/>
              </a:rPr>
              <a:t>" olarak görülmektedir.</a:t>
            </a:r>
          </a:p>
          <a:p>
            <a:pPr marL="457740" indent="-457200" algn="just">
              <a:spcBef>
                <a:spcPts val="751"/>
              </a:spcBef>
              <a:buFont typeface="Wingdings" panose="05000000000000000000" pitchFamily="2" charset="2"/>
              <a:buChar char="v"/>
            </a:pPr>
            <a:endParaRPr lang="tr-TR" sz="6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2. SAĞLIĞIN BELİREYİCİLERİ</a:t>
            </a:r>
          </a:p>
        </p:txBody>
      </p:sp>
    </p:spTree>
    <p:extLst>
      <p:ext uri="{BB962C8B-B14F-4D97-AF65-F5344CB8AC3E}">
        <p14:creationId xmlns:p14="http://schemas.microsoft.com/office/powerpoint/2010/main" val="2524571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fontScale="70000" lnSpcReduction="20000"/>
          </a:bodyPr>
          <a:lstStyle/>
          <a:p>
            <a:pPr marL="342900" lvl="1" indent="0" algn="just">
              <a:lnSpc>
                <a:spcPct val="150000"/>
              </a:lnSpc>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Sosyal belirleyiciler yaklaşımı</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sosyal, ekonomik ve çevresel dezavantaj ile yakından bağlantılı olan kalıcı sağlık eşitsizliklerini azaltmayı amaçlayan bir yaklaşımdır. </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Çalışmalar tıbbi bakımın sağlığa katkısının %10-15,</a:t>
            </a:r>
          </a:p>
          <a:p>
            <a:pPr marL="800100" lvl="1" indent="-457200" algn="just">
              <a:lnSpc>
                <a:spcPct val="150000"/>
              </a:lnSpc>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Sosyal ve çevresel faktörlerin ise nüfusun sağlığının %75'inden sağlık sonuçlarının da %50'sinden sorumlu olduğunu ifade eder. </a:t>
            </a:r>
          </a:p>
          <a:p>
            <a:pPr marL="342900" lvl="1" indent="0" algn="just">
              <a:lnSpc>
                <a:spcPct val="150000"/>
              </a:lnSpc>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Genel olarak sağlığı etkileyen en önemli toplumsal yapı faktörleri; nüfus (doğum-ölüm oranları ve göç oranları), aile, sosyal sınıf, din, dil, kültür, ekonomidir. Yaşanılan coğrafi bölge, meslek, cinsiyet, etnik köken, medeni durum, işsizlik, yaş, sosyal sınıf, kültürel yapı, sağlık ve hastalıkla ilgili sosyal değişkenlerdir.</a:t>
            </a:r>
          </a:p>
          <a:p>
            <a:pPr marL="342900" lvl="1" indent="0" algn="just">
              <a:lnSpc>
                <a:spcPct val="150000"/>
              </a:lnSpc>
              <a:buNone/>
            </a:pPr>
            <a:endParaRPr lang="tr-TR" sz="32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3200" b="1" dirty="0">
                <a:effectLst/>
                <a:latin typeface="Times New Roman" panose="02020603050405020304" pitchFamily="18" charset="0"/>
                <a:ea typeface="Times New Roman" panose="02020603050405020304" pitchFamily="18" charset="0"/>
              </a:rPr>
              <a:t>Hastalıkların toplumsal ve kültürel nedenleri</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Sanayileşme </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Kentleşme </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Göç </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Toplumsal-coğrafi hareketlilik </a:t>
            </a:r>
          </a:p>
          <a:p>
            <a:pPr marL="457740" indent="-457200" algn="just">
              <a:buClr>
                <a:srgbClr val="B31166"/>
              </a:buClr>
              <a:buFont typeface="Wingdings" panose="05000000000000000000" pitchFamily="2" charset="2"/>
              <a:buChar char="ü"/>
            </a:pPr>
            <a:endParaRPr lang="tr-TR" sz="32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lnSpcReduction="10000"/>
          </a:bodyPr>
          <a:lstStyle/>
          <a:p>
            <a:pPr marL="540" indent="0" algn="just">
              <a:buClr>
                <a:srgbClr val="B31166"/>
              </a:buClr>
              <a:buNone/>
            </a:pPr>
            <a:endParaRPr lang="tr-TR" sz="32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3200" b="1" dirty="0">
                <a:effectLst/>
                <a:latin typeface="Times New Roman" panose="02020603050405020304" pitchFamily="18" charset="0"/>
                <a:ea typeface="Times New Roman" panose="02020603050405020304" pitchFamily="18" charset="0"/>
              </a:rPr>
              <a:t>Kalp hastalıkları </a:t>
            </a:r>
          </a:p>
          <a:p>
            <a:pPr marL="540" indent="0" algn="just">
              <a:buClr>
                <a:srgbClr val="B31166"/>
              </a:buClr>
              <a:buNone/>
            </a:pPr>
            <a:r>
              <a:rPr lang="tr-TR" sz="3200" dirty="0">
                <a:effectLst/>
                <a:latin typeface="Times New Roman" panose="02020603050405020304" pitchFamily="18" charset="0"/>
                <a:ea typeface="Times New Roman" panose="02020603050405020304" pitchFamily="18" charset="0"/>
              </a:rPr>
              <a:t>	Sanayileşme </a:t>
            </a:r>
          </a:p>
          <a:p>
            <a:pPr marL="540" indent="0" algn="just">
              <a:buClr>
                <a:srgbClr val="B31166"/>
              </a:buClr>
              <a:buNone/>
            </a:pPr>
            <a:r>
              <a:rPr lang="tr-TR" sz="3200" dirty="0">
                <a:effectLst/>
                <a:latin typeface="Times New Roman" panose="02020603050405020304" pitchFamily="18" charset="0"/>
                <a:ea typeface="Times New Roman" panose="02020603050405020304" pitchFamily="18" charset="0"/>
              </a:rPr>
              <a:t>	Kentleşme</a:t>
            </a:r>
            <a:r>
              <a:rPr lang="tr-TR" sz="3200" b="1" dirty="0">
                <a:effectLst/>
                <a:latin typeface="Times New Roman" panose="02020603050405020304" pitchFamily="18" charset="0"/>
                <a:ea typeface="Times New Roman" panose="02020603050405020304" pitchFamily="18" charset="0"/>
              </a:rPr>
              <a:t> </a:t>
            </a:r>
          </a:p>
          <a:p>
            <a:pPr marL="540" indent="0" algn="just">
              <a:buClr>
                <a:srgbClr val="B31166"/>
              </a:buClr>
              <a:buNone/>
            </a:pPr>
            <a:endParaRPr lang="tr-TR" sz="32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3200" b="1" dirty="0">
                <a:effectLst/>
                <a:latin typeface="Times New Roman" panose="02020603050405020304" pitchFamily="18" charset="0"/>
                <a:ea typeface="Times New Roman" panose="02020603050405020304" pitchFamily="18" charset="0"/>
              </a:rPr>
              <a:t>Tansiyon </a:t>
            </a:r>
          </a:p>
          <a:p>
            <a:pPr marL="540" indent="0" algn="just">
              <a:buClr>
                <a:srgbClr val="B31166"/>
              </a:buClr>
              <a:buNone/>
            </a:pPr>
            <a:r>
              <a:rPr lang="tr-TR" sz="3200" b="1" dirty="0">
                <a:effectLst/>
                <a:latin typeface="Times New Roman" panose="02020603050405020304" pitchFamily="18" charset="0"/>
                <a:ea typeface="Times New Roman" panose="02020603050405020304" pitchFamily="18" charset="0"/>
              </a:rPr>
              <a:t>	</a:t>
            </a:r>
            <a:r>
              <a:rPr lang="tr-TR" sz="3200" dirty="0">
                <a:effectLst/>
                <a:latin typeface="Times New Roman" panose="02020603050405020304" pitchFamily="18" charset="0"/>
                <a:ea typeface="Times New Roman" panose="02020603050405020304" pitchFamily="18" charset="0"/>
              </a:rPr>
              <a:t>Sanayileşme </a:t>
            </a:r>
          </a:p>
          <a:p>
            <a:pPr marL="540" indent="0" algn="just">
              <a:buClr>
                <a:srgbClr val="B31166"/>
              </a:buClr>
              <a:buNone/>
            </a:pPr>
            <a:endParaRPr lang="tr-TR" sz="32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3200" b="1" dirty="0">
                <a:effectLst/>
                <a:latin typeface="Times New Roman" panose="02020603050405020304" pitchFamily="18" charset="0"/>
                <a:ea typeface="Times New Roman" panose="02020603050405020304" pitchFamily="18" charset="0"/>
              </a:rPr>
              <a:t>Kanser </a:t>
            </a:r>
          </a:p>
          <a:p>
            <a:pPr marL="540" indent="0" algn="just">
              <a:buClr>
                <a:srgbClr val="B31166"/>
              </a:buClr>
              <a:buNone/>
            </a:pPr>
            <a:r>
              <a:rPr lang="tr-TR" sz="3200" dirty="0">
                <a:effectLst/>
                <a:latin typeface="Times New Roman" panose="02020603050405020304" pitchFamily="18" charset="0"/>
                <a:ea typeface="Times New Roman" panose="02020603050405020304" pitchFamily="18" charset="0"/>
              </a:rPr>
              <a:t>	Yer değiştirme, kırdan kente göç </a:t>
            </a:r>
          </a:p>
          <a:p>
            <a:pPr marL="457740" indent="-457200" algn="just">
              <a:buClr>
                <a:srgbClr val="B31166"/>
              </a:buClr>
              <a:buFont typeface="Wingdings" panose="05000000000000000000" pitchFamily="2" charset="2"/>
              <a:buChar char="ü"/>
            </a:pPr>
            <a:endParaRPr lang="tr-TR" sz="32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Tree>
    <p:extLst>
      <p:ext uri="{BB962C8B-B14F-4D97-AF65-F5344CB8AC3E}">
        <p14:creationId xmlns:p14="http://schemas.microsoft.com/office/powerpoint/2010/main" val="2892408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47500" lnSpcReduction="20000"/>
          </a:bodyPr>
          <a:lstStyle/>
          <a:p>
            <a:pPr marL="540" indent="0" algn="just">
              <a:buClr>
                <a:srgbClr val="B31166"/>
              </a:buClr>
              <a:buNone/>
            </a:pPr>
            <a:endParaRPr lang="tr-TR" sz="32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4000" b="1" dirty="0">
                <a:effectLst/>
                <a:latin typeface="Times New Roman" panose="02020603050405020304" pitchFamily="18" charset="0"/>
                <a:ea typeface="Times New Roman" panose="02020603050405020304" pitchFamily="18" charset="0"/>
              </a:rPr>
              <a:t>Göç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-Fiziksel ve ruhsal hastalıklarda artış </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4000" b="1" dirty="0">
                <a:effectLst/>
                <a:latin typeface="Times New Roman" panose="02020603050405020304" pitchFamily="18" charset="0"/>
                <a:ea typeface="Times New Roman" panose="02020603050405020304" pitchFamily="18" charset="0"/>
              </a:rPr>
              <a:t>İşsizlik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-Kalp hastalıklarında artış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-Yaşam standardında düşüş</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-Toplumsal ilişkilerde zayıflama </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4000" b="1" dirty="0">
                <a:effectLst/>
                <a:latin typeface="Times New Roman" panose="02020603050405020304" pitchFamily="18" charset="0"/>
                <a:ea typeface="Times New Roman" panose="02020603050405020304" pitchFamily="18" charset="0"/>
              </a:rPr>
              <a:t>Boşanma</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Ölüm oranlarında artış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Toplumsal izolasyon </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4000" b="1" dirty="0">
                <a:effectLst/>
                <a:latin typeface="Times New Roman" panose="02020603050405020304" pitchFamily="18" charset="0"/>
                <a:ea typeface="Times New Roman" panose="02020603050405020304" pitchFamily="18" charset="0"/>
              </a:rPr>
              <a:t>Cinsiyet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Hastalık oranı (kadınlarda daha yüksek) </a:t>
            </a:r>
          </a:p>
          <a:p>
            <a:pPr marL="540" indent="0" algn="just">
              <a:buClr>
                <a:srgbClr val="B31166"/>
              </a:buClr>
              <a:buNone/>
            </a:pPr>
            <a:r>
              <a:rPr lang="tr-TR" sz="4000" dirty="0">
                <a:effectLst/>
                <a:latin typeface="Times New Roman" panose="02020603050405020304" pitchFamily="18" charset="0"/>
                <a:ea typeface="Times New Roman" panose="02020603050405020304" pitchFamily="18" charset="0"/>
              </a:rPr>
              <a:t>	Ölüm oranı (erkeklerde daha yüksek) </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Tree>
    <p:extLst>
      <p:ext uri="{BB962C8B-B14F-4D97-AF65-F5344CB8AC3E}">
        <p14:creationId xmlns:p14="http://schemas.microsoft.com/office/powerpoint/2010/main" val="3719943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3000" b="1" dirty="0">
                <a:effectLst/>
                <a:latin typeface="Times New Roman" panose="02020603050405020304" pitchFamily="18" charset="0"/>
                <a:ea typeface="Times New Roman" panose="02020603050405020304" pitchFamily="18" charset="0"/>
              </a:rPr>
              <a:t>Sosyal Sınıf </a:t>
            </a:r>
          </a:p>
          <a:p>
            <a:pPr marL="540" indent="0" algn="just">
              <a:buClr>
                <a:srgbClr val="B31166"/>
              </a:buClr>
              <a:buNone/>
            </a:pPr>
            <a:r>
              <a:rPr lang="tr-TR" sz="3000" b="1" dirty="0">
                <a:effectLst/>
                <a:latin typeface="Times New Roman" panose="02020603050405020304" pitchFamily="18" charset="0"/>
                <a:ea typeface="Times New Roman" panose="02020603050405020304" pitchFamily="18" charset="0"/>
              </a:rPr>
              <a:t>	</a:t>
            </a:r>
            <a:r>
              <a:rPr lang="tr-TR" sz="2000" dirty="0">
                <a:effectLst/>
                <a:latin typeface="Times New Roman" panose="02020603050405020304" pitchFamily="18" charset="0"/>
                <a:ea typeface="Times New Roman" panose="02020603050405020304" pitchFamily="18" charset="0"/>
              </a:rPr>
              <a:t>Eğitim, kültür ölçütlerine göre toplumdaki yerini belirler </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	Hiyerarşi oluşturur </a:t>
            </a: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	Yoksulluk- kötü sağlık </a:t>
            </a:r>
          </a:p>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400" b="1" dirty="0">
                <a:effectLst/>
                <a:latin typeface="Times New Roman" panose="02020603050405020304" pitchFamily="18" charset="0"/>
                <a:ea typeface="Times New Roman" panose="02020603050405020304" pitchFamily="18" charset="0"/>
              </a:rPr>
              <a:t>Çocuk Felci- Yoksulluk ilişkisi </a:t>
            </a:r>
          </a:p>
          <a:p>
            <a:pPr marL="540" indent="0" algn="just">
              <a:buClr>
                <a:srgbClr val="B31166"/>
              </a:buClr>
              <a:buNone/>
            </a:pPr>
            <a:r>
              <a:rPr lang="tr-TR" sz="2400" b="1" dirty="0">
                <a:effectLst/>
                <a:latin typeface="Times New Roman" panose="02020603050405020304" pitchFamily="18" charset="0"/>
                <a:ea typeface="Times New Roman" panose="02020603050405020304" pitchFamily="18" charset="0"/>
              </a:rPr>
              <a:t>	</a:t>
            </a:r>
            <a:r>
              <a:rPr lang="tr-TR" sz="2000" dirty="0">
                <a:effectLst/>
                <a:latin typeface="Times New Roman" panose="02020603050405020304" pitchFamily="18" charset="0"/>
                <a:ea typeface="Times New Roman" panose="02020603050405020304" pitchFamily="18" charset="0"/>
              </a:rPr>
              <a:t>Aşılama-bağışıklama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Tree>
    <p:extLst>
      <p:ext uri="{BB962C8B-B14F-4D97-AF65-F5344CB8AC3E}">
        <p14:creationId xmlns:p14="http://schemas.microsoft.com/office/powerpoint/2010/main" val="337816701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1899</TotalTime>
  <Words>1272</Words>
  <Application>Microsoft Office PowerPoint</Application>
  <PresentationFormat>Geniş ekran</PresentationFormat>
  <Paragraphs>142</Paragraphs>
  <Slides>17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1. SAĞLIĞI ETKİLEYEN FAKTÖRLER</vt:lpstr>
      <vt:lpstr>PowerPoint Sunusu</vt:lpstr>
      <vt:lpstr>2. SAĞLIĞIN BELİREYİCİLERİ</vt:lpstr>
      <vt:lpstr> </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151</cp:revision>
  <dcterms:created xsi:type="dcterms:W3CDTF">2019-12-10T17:31:29Z</dcterms:created>
  <dcterms:modified xsi:type="dcterms:W3CDTF">2021-11-05T13:20:27Z</dcterms:modified>
</cp:coreProperties>
</file>