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2"/>
  </p:notesMasterIdLst>
  <p:sldIdLst>
    <p:sldId id="256" r:id="rId2"/>
    <p:sldId id="257" r:id="rId3"/>
    <p:sldId id="276" r:id="rId4"/>
    <p:sldId id="260" r:id="rId5"/>
    <p:sldId id="263" r:id="rId6"/>
    <p:sldId id="272" r:id="rId7"/>
    <p:sldId id="273" r:id="rId8"/>
    <p:sldId id="274" r:id="rId9"/>
    <p:sldId id="275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>
        <p:scale>
          <a:sx n="70" d="100"/>
          <a:sy n="70" d="100"/>
        </p:scale>
        <p:origin x="-13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70BDE-F213-40D0-9843-ACB671660F7F}" type="datetimeFigureOut">
              <a:rPr lang="tr-TR" smtClean="0"/>
              <a:t>16.01.2021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0C1F87-5C29-4DC0-B528-7221FA8285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163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C1F87-5C29-4DC0-B528-7221FA82859D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048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MEDICAL STUDENT AND LIFELONG LEARNING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smtClean="0"/>
              <a:t> </a:t>
            </a:r>
            <a:r>
              <a:rPr lang="tr-TR" dirty="0"/>
              <a:t>Dr.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614" y="2204864"/>
            <a:ext cx="8229600" cy="4068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600" b="1" dirty="0" smtClean="0"/>
              <a:t>HOW DO YOU LEARN?</a:t>
            </a:r>
            <a:endParaRPr lang="tr-TR" sz="36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82244"/>
            <a:ext cx="5417453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247" y="1772816"/>
            <a:ext cx="2143125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14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Course content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216" y="1988840"/>
            <a:ext cx="8229600" cy="4572000"/>
          </a:xfrm>
        </p:spPr>
        <p:txBody>
          <a:bodyPr>
            <a:normAutofit/>
          </a:bodyPr>
          <a:lstStyle/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Learning</a:t>
            </a:r>
            <a:r>
              <a:rPr lang="en-US" dirty="0" smtClean="0"/>
              <a:t> </a:t>
            </a:r>
            <a:endParaRPr lang="tr-TR" dirty="0" smtClean="0"/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tr-TR" dirty="0" smtClean="0"/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M</a:t>
            </a:r>
            <a:r>
              <a:rPr lang="tr-TR" dirty="0" smtClean="0"/>
              <a:t>etacognition</a:t>
            </a:r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tr-TR" dirty="0"/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Adult Learning</a:t>
            </a:r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tr-TR" dirty="0"/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Lifelong learning</a:t>
            </a:r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tr-TR" dirty="0"/>
          </a:p>
          <a:p>
            <a:pPr marL="720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Medical student and lifelong learning as a </a:t>
            </a:r>
            <a:r>
              <a:rPr lang="tr-TR" dirty="0"/>
              <a:t>physician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988840"/>
            <a:ext cx="2105025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57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980728"/>
            <a:ext cx="5328592" cy="5254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8921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What is learning?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smtClean="0"/>
              <a:t>L</a:t>
            </a:r>
            <a:r>
              <a:rPr lang="en-US" sz="2800" dirty="0" smtClean="0"/>
              <a:t>earning define</a:t>
            </a:r>
            <a:r>
              <a:rPr lang="tr-TR" sz="2800" dirty="0" smtClean="0"/>
              <a:t>s </a:t>
            </a:r>
            <a:r>
              <a:rPr lang="en-US" sz="2800" dirty="0" smtClean="0"/>
              <a:t>as </a:t>
            </a:r>
            <a:r>
              <a:rPr lang="en-US" sz="2800" dirty="0"/>
              <a:t>a </a:t>
            </a:r>
            <a:r>
              <a:rPr lang="en-US" sz="2800" b="1" dirty="0"/>
              <a:t>changing</a:t>
            </a:r>
            <a:r>
              <a:rPr lang="en-US" sz="2800" dirty="0"/>
              <a:t> process which evolves as a result of the trainee's </a:t>
            </a:r>
            <a:r>
              <a:rPr lang="en-US" sz="2800" b="1" dirty="0"/>
              <a:t>experience</a:t>
            </a:r>
            <a:r>
              <a:rPr lang="en-US" sz="2800" dirty="0"/>
              <a:t> and their communication with </a:t>
            </a:r>
            <a:r>
              <a:rPr lang="en-US" sz="2800" dirty="0" smtClean="0"/>
              <a:t>others</a:t>
            </a:r>
            <a:r>
              <a:rPr lang="tr-TR" sz="3600" dirty="0" smtClean="0"/>
              <a:t>.</a:t>
            </a:r>
            <a:r>
              <a:rPr lang="en-US" sz="3600" dirty="0"/>
              <a:t>  </a:t>
            </a:r>
            <a:endParaRPr lang="tr-TR" sz="3600" dirty="0" smtClean="0"/>
          </a:p>
          <a:p>
            <a:pPr marL="0" indent="0">
              <a:buNone/>
            </a:pPr>
            <a:r>
              <a:rPr lang="tr-TR" sz="2400" dirty="0" smtClean="0"/>
              <a:t>                                                                  </a:t>
            </a:r>
            <a:r>
              <a:rPr lang="tr-TR" dirty="0" smtClean="0"/>
              <a:t>(Driscoll, 2005)</a:t>
            </a:r>
          </a:p>
          <a:p>
            <a:pPr marL="0" indent="0">
              <a:buNone/>
            </a:pPr>
            <a:r>
              <a:rPr lang="tr-TR" sz="2400" dirty="0" smtClean="0"/>
              <a:t>                    </a:t>
            </a:r>
            <a:endParaRPr lang="tr-TR" sz="2400" dirty="0"/>
          </a:p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36510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74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What is learning?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Learning takes place through protein chains formed by biochemical processes in the brain as a result of </a:t>
            </a:r>
            <a:r>
              <a:rPr lang="tr-TR" dirty="0" smtClean="0"/>
              <a:t>information </a:t>
            </a:r>
            <a:r>
              <a:rPr lang="en-US" dirty="0" smtClean="0"/>
              <a:t>repetition </a:t>
            </a:r>
            <a:r>
              <a:rPr lang="en-US" dirty="0"/>
              <a:t>and experiences. This process reveals new synaptic bonds between neurons</a:t>
            </a:r>
            <a:r>
              <a:rPr lang="en-US" dirty="0" smtClean="0"/>
              <a:t>.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4917" y="3861048"/>
            <a:ext cx="2535419" cy="2772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19821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What is learning?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“A </a:t>
            </a:r>
            <a:r>
              <a:rPr lang="en-US" b="1" dirty="0"/>
              <a:t>change</a:t>
            </a:r>
            <a:r>
              <a:rPr lang="en-US" dirty="0"/>
              <a:t> in human disposition or capability that persists over a period of time and is not simply ascribable to processes of growth</a:t>
            </a:r>
            <a:r>
              <a:rPr lang="en-US" dirty="0" smtClean="0"/>
              <a:t>.”</a:t>
            </a:r>
            <a:r>
              <a:rPr lang="en-US" dirty="0"/>
              <a:t/>
            </a:r>
            <a:br>
              <a:rPr lang="en-US" dirty="0"/>
            </a:br>
            <a:r>
              <a:rPr lang="tr-TR" dirty="0" smtClean="0"/>
              <a:t>                      </a:t>
            </a:r>
            <a:r>
              <a:rPr lang="en-US" sz="1800" i="1" dirty="0" smtClean="0"/>
              <a:t>— </a:t>
            </a:r>
            <a:r>
              <a:rPr lang="en-US" sz="1800" i="1" dirty="0" smtClean="0"/>
              <a:t>From </a:t>
            </a:r>
            <a:r>
              <a:rPr lang="en-US" sz="1800" i="1" dirty="0"/>
              <a:t>The Conditions of Learning by </a:t>
            </a:r>
            <a:r>
              <a:rPr lang="en-US" sz="1800" i="1" dirty="0" smtClean="0"/>
              <a:t>Robert Gagne</a:t>
            </a:r>
            <a:endParaRPr lang="tr-TR" sz="1800" i="1" dirty="0" smtClean="0"/>
          </a:p>
          <a:p>
            <a:pPr marL="0" indent="0">
              <a:buNone/>
            </a:pPr>
            <a:endParaRPr lang="tr-TR" i="1" dirty="0"/>
          </a:p>
          <a:p>
            <a:r>
              <a:rPr lang="en-US" dirty="0"/>
              <a:t>“The process of gaining knowledge and </a:t>
            </a:r>
            <a:r>
              <a:rPr lang="en-US" b="1" dirty="0"/>
              <a:t>expertise</a:t>
            </a:r>
            <a:r>
              <a:rPr lang="en-US" dirty="0"/>
              <a:t>.”</a:t>
            </a:r>
            <a:br>
              <a:rPr lang="en-US" dirty="0"/>
            </a:br>
            <a:r>
              <a:rPr lang="tr-TR" dirty="0" smtClean="0"/>
              <a:t>                      </a:t>
            </a:r>
            <a:r>
              <a:rPr lang="en-US" sz="1800" i="1" dirty="0" smtClean="0"/>
              <a:t>– </a:t>
            </a:r>
            <a:r>
              <a:rPr lang="en-US" sz="1800" i="1" dirty="0" smtClean="0"/>
              <a:t>From </a:t>
            </a:r>
            <a:r>
              <a:rPr lang="en-US" sz="1800" i="1" dirty="0"/>
              <a:t>The Adult Learner by Malcolm Knowles</a:t>
            </a:r>
            <a:endParaRPr lang="tr-TR" sz="1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797152"/>
            <a:ext cx="28575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8064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What is learning?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“A </a:t>
            </a:r>
            <a:r>
              <a:rPr lang="en-US" i="1" dirty="0"/>
              <a:t>process</a:t>
            </a:r>
            <a:r>
              <a:rPr lang="en-US" dirty="0"/>
              <a:t> that leads to </a:t>
            </a:r>
            <a:r>
              <a:rPr lang="en-US" b="1" dirty="0"/>
              <a:t>change</a:t>
            </a:r>
            <a:r>
              <a:rPr lang="en-US" dirty="0"/>
              <a:t>, which occurs as a result of </a:t>
            </a:r>
            <a:r>
              <a:rPr lang="en-US" b="1" dirty="0"/>
              <a:t>experience</a:t>
            </a:r>
            <a:r>
              <a:rPr lang="en-US" dirty="0"/>
              <a:t> and increases the potential of improved performance and future learning.”</a:t>
            </a:r>
            <a:br>
              <a:rPr lang="en-US" dirty="0"/>
            </a:br>
            <a:r>
              <a:rPr lang="tr-TR" dirty="0" smtClean="0"/>
              <a:t>    </a:t>
            </a:r>
            <a:r>
              <a:rPr lang="en-US" sz="2000" i="1" dirty="0" smtClean="0"/>
              <a:t>– </a:t>
            </a:r>
            <a:r>
              <a:rPr lang="en-US" sz="1800" i="1" dirty="0" smtClean="0"/>
              <a:t>From </a:t>
            </a:r>
            <a:r>
              <a:rPr lang="en-US" sz="1800" i="1" dirty="0"/>
              <a:t>How Learning Works: Seven Research-Based Principles </a:t>
            </a:r>
            <a:r>
              <a:rPr lang="en-US" sz="1800" i="1" dirty="0" smtClean="0"/>
              <a:t>for</a:t>
            </a:r>
            <a:endParaRPr lang="tr-TR" sz="1800" i="1" dirty="0" smtClean="0"/>
          </a:p>
          <a:p>
            <a:pPr marL="0" indent="0">
              <a:buNone/>
            </a:pPr>
            <a:r>
              <a:rPr lang="en-US" sz="1800" i="1" dirty="0" smtClean="0"/>
              <a:t> </a:t>
            </a:r>
            <a:r>
              <a:rPr lang="tr-TR" sz="1800" i="1" dirty="0" smtClean="0"/>
              <a:t>           </a:t>
            </a:r>
            <a:r>
              <a:rPr lang="en-US" sz="1800" i="1" dirty="0" smtClean="0"/>
              <a:t>Smart </a:t>
            </a:r>
            <a:r>
              <a:rPr lang="en-US" sz="1800" i="1" dirty="0"/>
              <a:t>Teaching by Susan Ambrose, et al.</a:t>
            </a:r>
            <a:endParaRPr lang="tr-TR" sz="1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751" y="4149080"/>
            <a:ext cx="25050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30983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What is learning?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“It has been suggested that the term learning defies precise definition because it is put to multiple uses. Learning is used to refer to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1) the acquisition and mastery of what is already known about something,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2) the extension and clarification of meaning of one’s experience, </a:t>
            </a:r>
            <a:r>
              <a:rPr lang="en-US" dirty="0" smtClean="0"/>
              <a:t>or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/>
              <a:t>3) an organized, intentional process of testing ideas relevant to problems.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other words, it is used to describe a product, a process, or a function.”</a:t>
            </a:r>
            <a:br>
              <a:rPr lang="en-US" dirty="0"/>
            </a:br>
            <a:r>
              <a:rPr lang="tr-TR" dirty="0" smtClean="0"/>
              <a:t>         </a:t>
            </a:r>
            <a:r>
              <a:rPr lang="en-US" sz="2000" i="1" dirty="0" smtClean="0"/>
              <a:t>–</a:t>
            </a:r>
            <a:r>
              <a:rPr lang="en-US" sz="1800" i="1" dirty="0"/>
              <a:t>From Learning How to Learn: Applied Theory for Adults by R.M. Smith</a:t>
            </a:r>
            <a:endParaRPr lang="tr-TR" sz="18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304256" cy="1500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0955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What is learning?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/>
              <a:t>Learning is a process that</a:t>
            </a:r>
            <a:r>
              <a:rPr lang="en-US" sz="2200" dirty="0" smtClean="0"/>
              <a:t>:</a:t>
            </a:r>
            <a:endParaRPr lang="tr-TR" sz="2200" dirty="0" smtClean="0"/>
          </a:p>
          <a:p>
            <a:pPr marL="0" indent="0">
              <a:buNone/>
            </a:pPr>
            <a:endParaRPr lang="en-US" sz="2200" dirty="0"/>
          </a:p>
          <a:p>
            <a:r>
              <a:rPr lang="en-US" sz="2200" b="1" dirty="0"/>
              <a:t>is active</a:t>
            </a:r>
            <a:r>
              <a:rPr lang="en-US" sz="2200" dirty="0"/>
              <a:t> - process of engaging and manipulating objects, experiences, and conversations in order to build mental models of the world (Dewey, 1938; Piaget, 1964; Vygotsky, 1986). </a:t>
            </a:r>
            <a:endParaRPr lang="tr-TR" sz="2200" dirty="0" smtClean="0"/>
          </a:p>
          <a:p>
            <a:endParaRPr lang="tr-TR" sz="2200" dirty="0" smtClean="0"/>
          </a:p>
          <a:p>
            <a:r>
              <a:rPr lang="en-US" sz="2200" b="1" dirty="0"/>
              <a:t>builds on prior knowledge</a:t>
            </a:r>
            <a:r>
              <a:rPr lang="en-US" sz="2200" dirty="0"/>
              <a:t> - and involves enriching, building on, and changing existing understanding, where “one’s knowledge base is a scaffold that supports the construction of all future learning” (Alexander, 1996, p. 89).  </a:t>
            </a:r>
            <a:br>
              <a:rPr lang="en-US" sz="2200" dirty="0"/>
            </a:br>
            <a:endParaRPr lang="tr-TR" sz="22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157192"/>
            <a:ext cx="2376264" cy="1581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7655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346</TotalTime>
  <Words>235</Words>
  <Application>Microsoft Office PowerPoint</Application>
  <PresentationFormat>On-screen Show (4:3)</PresentationFormat>
  <Paragraphs>39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MEDICAL STUDENT AND LIFELONG LEARNING</vt:lpstr>
      <vt:lpstr>Course content</vt:lpstr>
      <vt:lpstr>PowerPoint Presentation</vt:lpstr>
      <vt:lpstr>What is learning?</vt:lpstr>
      <vt:lpstr>What is learning?</vt:lpstr>
      <vt:lpstr>What is learning?</vt:lpstr>
      <vt:lpstr>What is learning?</vt:lpstr>
      <vt:lpstr>What is learning?</vt:lpstr>
      <vt:lpstr>What is learning?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Tıp Öğrencisi ve Yaşam boyu Öğrenme</dc:title>
  <dc:creator>Gonullu</dc:creator>
  <cp:lastModifiedBy>Gonullu</cp:lastModifiedBy>
  <cp:revision>33</cp:revision>
  <dcterms:created xsi:type="dcterms:W3CDTF">2006-08-16T00:00:00Z</dcterms:created>
  <dcterms:modified xsi:type="dcterms:W3CDTF">2021-01-16T17:52:43Z</dcterms:modified>
</cp:coreProperties>
</file>