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8E4B16FD-BF46-402C-97D7-307069EB81B2}" type="datetimeFigureOut">
              <a:rPr lang="tr-TR" smtClean="0"/>
              <a:t>31.03.2019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48B8AFAD-0855-45E3-A109-3B218A49567A}"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E4B16FD-BF46-402C-97D7-307069EB81B2}"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48B8AFAD-0855-45E3-A109-3B218A49567A}"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E4B16FD-BF46-402C-97D7-307069EB81B2}"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48B8AFAD-0855-45E3-A109-3B218A49567A}"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E4B16FD-BF46-402C-97D7-307069EB81B2}"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48B8AFAD-0855-45E3-A109-3B218A49567A}"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8E4B16FD-BF46-402C-97D7-307069EB81B2}"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48B8AFAD-0855-45E3-A109-3B218A49567A}"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E4B16FD-BF46-402C-97D7-307069EB81B2}"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48B8AFAD-0855-45E3-A109-3B218A49567A}"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8E4B16FD-BF46-402C-97D7-307069EB81B2}" type="datetimeFigureOut">
              <a:rPr lang="tr-TR" smtClean="0"/>
              <a:t>31.03.2019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48B8AFAD-0855-45E3-A109-3B218A49567A}"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E4B16FD-BF46-402C-97D7-307069EB81B2}" type="datetimeFigureOut">
              <a:rPr lang="tr-TR" smtClean="0"/>
              <a:t>31.03.2019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48B8AFAD-0855-45E3-A109-3B218A49567A}"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E4B16FD-BF46-402C-97D7-307069EB81B2}" type="datetimeFigureOut">
              <a:rPr lang="tr-TR" smtClean="0"/>
              <a:t>31.03.2019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48B8AFAD-0855-45E3-A109-3B218A49567A}"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E4B16FD-BF46-402C-97D7-307069EB81B2}"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48B8AFAD-0855-45E3-A109-3B218A49567A}"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E4B16FD-BF46-402C-97D7-307069EB81B2}"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48B8AFAD-0855-45E3-A109-3B218A49567A}" type="slidenum">
              <a:rPr lang="tr-TR" smtClean="0"/>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E4B16FD-BF46-402C-97D7-307069EB81B2}" type="datetimeFigureOut">
              <a:rPr lang="tr-TR" smtClean="0"/>
              <a:t>31.03.2019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8B8AFAD-0855-45E3-A109-3B218A49567A}" type="slidenum">
              <a:rPr lang="tr-TR" smtClean="0"/>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YÜKSEK ORTAÇAĞ’DA AVRUPA</a:t>
            </a:r>
            <a:endParaRPr lang="tr-TR" dirty="0"/>
          </a:p>
        </p:txBody>
      </p:sp>
      <p:sp>
        <p:nvSpPr>
          <p:cNvPr id="3" name="2 Alt Başlık"/>
          <p:cNvSpPr>
            <a:spLocks noGrp="1"/>
          </p:cNvSpPr>
          <p:nvPr>
            <p:ph type="subTitle" idx="1"/>
          </p:nvPr>
        </p:nvSpPr>
        <p:spPr/>
        <p:txBody>
          <a:bodyPr/>
          <a:lstStyle/>
          <a:p>
            <a:r>
              <a:rPr lang="tr-TR" dirty="0" smtClean="0"/>
              <a:t>I. 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Feodalizm </a:t>
            </a:r>
            <a:r>
              <a:rPr lang="tr-TR" dirty="0"/>
              <a:t>Avrupa’ya istikrar ve ekonomik büyüme getirdi. Büyüyen ekonomi artı değer fazlası üreterek ticaretin gelişmesine yol açtı. Panayır kentlerinin büyümesi ve aynı zamanda </a:t>
            </a:r>
            <a:r>
              <a:rPr lang="tr-TR" dirty="0" smtClean="0"/>
              <a:t>zanaatin de gelişmesi </a:t>
            </a:r>
            <a:r>
              <a:rPr lang="tr-TR" dirty="0"/>
              <a:t>burjuva sınıfının doğuşunu sağlayan önemli bir unsurdu. Aristokrasi ve Kilisenin egemenliğinin zayıflamaya başladığı fakat sürdüğü bu dönemde Avrupa büyük bir dönüşüm sürecine girecektir.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lnSpcReduction="10000"/>
          </a:bodyPr>
          <a:lstStyle/>
          <a:p>
            <a:pPr algn="just">
              <a:buNone/>
            </a:pPr>
            <a:r>
              <a:rPr lang="tr-TR" dirty="0" smtClean="0"/>
              <a:t>		Avrupa </a:t>
            </a:r>
            <a:r>
              <a:rPr lang="tr-TR" dirty="0"/>
              <a:t>siyasal coğrafyası binlerce feodal birimden oluşan bir “puzzle” ı andırmaktaydı. Bu dönemde Avrupa’da krallıklar ve imparatorluklar bulunmasına rağmen hiçbiri sıfatını taşıyan bir mutlakiyetçiliğe dayanmamaktaydı. Gücünü mutlaklaştıran tek kurum Kilise olacaktı. 10. Yüzyıldaki ikonoklast hareketin yarattığı etkiyle Ortodosks dünya ile kesin olarak ayrılan </a:t>
            </a:r>
            <a:r>
              <a:rPr lang="tr-TR" dirty="0" smtClean="0"/>
              <a:t>Katolik </a:t>
            </a:r>
            <a:r>
              <a:rPr lang="tr-TR" dirty="0"/>
              <a:t>kilisesi 11. ve 12 . Yüzyıllarda Hıristiyanlaşan Avrupa’da yerel kiliseleri tamamen kontrol altına almış ve standartlaştırmıştı. Kilise bir yandan da İtalyan siyasal coğrafyasında bir devlet (Papalık Devleti) haline gelmişti. Seküler iktidarları kontrol altına almaya çalışarak onlarla kimi zaman açıkça çatışıyordu.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Fakat </a:t>
            </a:r>
            <a:r>
              <a:rPr lang="tr-TR" dirty="0"/>
              <a:t>Kilisenin egemenlik isteği seküler iktidarlarla daha fazla çatışmasına yol açarak zamanla prestijini yitirmeye başlamasına da neden oldu. Diplomasinin ve siyasetin açık bir aktörü haline gelen Papalık bunun yıpratıcı etkilerinden kendini koruyamadı. Nitekim 14. Yüzyılda “büyük ayrılık” adı verilen bir olay yaşanacak Papalık önce iki, sonrasında ise üç kişi tarafından temsil edilecektir. Papalık seküler alana müdahil oldukça seküler alanın aktörleri olan monarkların müdahalesine açık hale gelecektir.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14.Yüzyıldan </a:t>
            </a:r>
            <a:r>
              <a:rPr lang="tr-TR" dirty="0"/>
              <a:t>itibaren askeri teknolojideki gelişmeler monarkların gücünün ve etkisinin artmasını sağlayacaktır. Özellikle demir topların kullanılmaya başlanması monarkın taşradaki feodal lordlar üzerindeki hakimiyetini arttırmada önemli rol oynayacaktır. Aynı zamanda merkezi bürokrasinin de yavaş yavaş gelişmeye başlaması monarkın kır üzerindeki kontrolünü arttıran önemli bir olgu olmuştur. J. M. Roberts’ın ifade ettiği gibi: “yönetim hükümdarla belli ilişkileri olan kişileri kontrol etmekten, belli bir bölgede yaşayan insanları kontrol etmeye doğru değişir”.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a:bodyPr>
          <a:lstStyle/>
          <a:p>
            <a:pPr algn="just">
              <a:buNone/>
            </a:pPr>
            <a:r>
              <a:rPr lang="tr-TR" dirty="0" smtClean="0"/>
              <a:t>		Bu </a:t>
            </a:r>
            <a:r>
              <a:rPr lang="tr-TR" dirty="0"/>
              <a:t>dönemde Ortaçağ’ın ilk krallığı olan Frank Krallığı eski gücünden uzaktır. 10. Yüzyıldaki Viking istilası krallığı çok zayıflatmıştır. Zayıflayan Fransa Krallığı ise Kapet Hanedanı tarafından yönetilmektedir. Kapetler de sahip oldukları geniş toprakları lordlar eliyle yönetmekteydiler. Ülkenin kuzeyinde kurulan Norman Krallığı etki alanını Britanya’ya kadar uzatacaktır. Norman ordusu adaya çıkarak 1066 savaşında </a:t>
            </a:r>
            <a:r>
              <a:rPr lang="tr-TR" dirty="0" smtClean="0"/>
              <a:t>Anglo-Saxon </a:t>
            </a:r>
            <a:r>
              <a:rPr lang="tr-TR" dirty="0"/>
              <a:t>ordusunu yenilgiye uğratmış, Britanya toprakları ülkeye gelen Norman soylularına verilerek feodal bir krallık yaratılmıştı. Feodal niteliğine rağmen Normanlar, merkezileşecek güçlü bir krallığın temellerini bu dönemde attılar.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İberik </a:t>
            </a:r>
            <a:r>
              <a:rPr lang="tr-TR" dirty="0"/>
              <a:t>yarımadasındaki 8. Yüzyılın başında başlayan Emevi egemenliği 10. Yüzyıldan itibaren tedrici bir biçimde azalmaya başlayacak, Kastilya ve Aragon gibi krallıklar Emevi yöneticiler arasındaki bölünmelerden de faydalanarak topraklarını güneye doğru genişletmeye başlayacaktır.  Yüzyıllar süren bu ilerleme 1479’da Aragonlu Ferdinand ve Kastilyalı İsabelle’in evlenmesi sonucunda birleşik bir İspanya’nın doğuşuyla son aşamasına girecektir. 1492’de Granada’nın ele geçirilmesiyle İspanya bir sonraki yüzyılın büyük güçlerinden biri olarak tarih sahnesindeki yerini alacaktır.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714500"/>
            <a:ext cx="8229600" cy="4525963"/>
          </a:xfrm>
        </p:spPr>
        <p:txBody>
          <a:bodyPr>
            <a:normAutofit/>
          </a:bodyPr>
          <a:lstStyle/>
          <a:p>
            <a:pPr algn="just">
              <a:buNone/>
            </a:pPr>
            <a:r>
              <a:rPr lang="tr-TR" dirty="0" smtClean="0"/>
              <a:t>		Frank </a:t>
            </a:r>
            <a:r>
              <a:rPr lang="tr-TR" dirty="0"/>
              <a:t>Krallığı’nın gücünün azalmasına paralel olarak orta Avrupa’da bir başka aktör güçlenmeye başladı. Germen kralları 8. yüzyıldan itibaren güçlenmeye başlamışlardı. Germen krallarından Büyük Otto 962’de Roma’da taç giyerek imparator ilan edildi. Otto Kutsal Roma-Germen imparatoru olmuştu. Frank krallarının elindeki Roma imparatorluk unvanı artık Germen krallarına geçmişti. Fransa’ya ve İtalya’ya uzanan çok geniş bir alanı kontrol eden imparatorlar feodal yapı nedeniyle gerçek anlamda mutlakiyetçi bir yapı kuramadılar.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lnSpcReduction="10000"/>
          </a:bodyPr>
          <a:lstStyle/>
          <a:p>
            <a:pPr algn="just">
              <a:buNone/>
            </a:pPr>
            <a:r>
              <a:rPr lang="tr-TR" dirty="0" smtClean="0"/>
              <a:t>		Ortaçağ </a:t>
            </a:r>
            <a:r>
              <a:rPr lang="tr-TR" dirty="0"/>
              <a:t>Avrupası’nın belki de en sıra dışı bölgesi kuzey İtalya olacaktır. İtalya’da Avrupa’nın diğer bölgelerinin aksine kent yaşamı canlı kalmıştır. 10. ve 11. Yüzyıllarda kentlerde yönetim meclislere geçmiş, kentler ticaretle büyüyen zengin bir sınıfın da ortak olduğu oligarşik bir yapı tarafından yönetilmeye başlanmıştır. Ticari kapitalizmin ve burjuvazinin doğduğu ve yaklaşık 300 yıl süren bu büyük gelişme döneminde İtalya’nın kuzeyi Avrupa’da zenginliğin toplandığı yer haline gelmiştir. Hem imalat sanayinin gelişimi hem de deniz ticaretinin büyümesi ve bir süre sonra da finans ve bankacılık alanlarının doğuşu kuzey İtalya’nın Avrupa’nın ekonomik ve kültürel merkezi haline gelmesini sağlamıştır.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TotalTime>
  <Words>6</Words>
  <Application>Microsoft Office PowerPoint</Application>
  <PresentationFormat>Ekran Gösterisi (4:3)</PresentationFormat>
  <Paragraphs>10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YÜKSEK ORTAÇAĞ’DA AVRUPA</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YÜKSEK ORTAÇAĞ’DA AVRUPA</dc:title>
  <dc:creator>canan</dc:creator>
  <cp:lastModifiedBy>canan</cp:lastModifiedBy>
  <cp:revision>4</cp:revision>
  <dcterms:created xsi:type="dcterms:W3CDTF">2019-03-31T15:36:06Z</dcterms:created>
  <dcterms:modified xsi:type="dcterms:W3CDTF">2019-03-31T15:46:23Z</dcterms:modified>
</cp:coreProperties>
</file>