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9" r:id="rId21"/>
    <p:sldId id="280" r:id="rId22"/>
    <p:sldId id="281" r:id="rId23"/>
    <p:sldId id="282" r:id="rId24"/>
    <p:sldId id="283" r:id="rId25"/>
    <p:sldId id="284" r:id="rId26"/>
    <p:sldId id="275" r:id="rId27"/>
    <p:sldId id="276" r:id="rId28"/>
    <p:sldId id="277" r:id="rId29"/>
    <p:sldId id="285" r:id="rId30"/>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6" d="100"/>
          <a:sy n="76" d="100"/>
        </p:scale>
        <p:origin x="272" y="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4AB2BE26-E3C2-4197-AA1B-C64D974B9C6D}" type="datetimeFigureOut">
              <a:rPr lang="tr-TR" smtClean="0"/>
              <a:t>13.02.2021</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C79BFDD-0376-481A-A904-B136114702BD}" type="slidenum">
              <a:rPr lang="tr-TR" smtClean="0"/>
              <a:t>‹#›</a:t>
            </a:fld>
            <a:endParaRPr lang="tr-TR"/>
          </a:p>
        </p:txBody>
      </p:sp>
    </p:spTree>
    <p:extLst>
      <p:ext uri="{BB962C8B-B14F-4D97-AF65-F5344CB8AC3E}">
        <p14:creationId xmlns:p14="http://schemas.microsoft.com/office/powerpoint/2010/main" val="10534390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4AB2BE26-E3C2-4197-AA1B-C64D974B9C6D}" type="datetimeFigureOut">
              <a:rPr lang="tr-TR" smtClean="0"/>
              <a:t>13.02.2021</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C79BFDD-0376-481A-A904-B136114702BD}" type="slidenum">
              <a:rPr lang="tr-TR" smtClean="0"/>
              <a:t>‹#›</a:t>
            </a:fld>
            <a:endParaRPr lang="tr-TR"/>
          </a:p>
        </p:txBody>
      </p:sp>
    </p:spTree>
    <p:extLst>
      <p:ext uri="{BB962C8B-B14F-4D97-AF65-F5344CB8AC3E}">
        <p14:creationId xmlns:p14="http://schemas.microsoft.com/office/powerpoint/2010/main" val="200609810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4AB2BE26-E3C2-4197-AA1B-C64D974B9C6D}" type="datetimeFigureOut">
              <a:rPr lang="tr-TR" smtClean="0"/>
              <a:t>13.02.2021</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C79BFDD-0376-481A-A904-B136114702BD}" type="slidenum">
              <a:rPr lang="tr-TR" smtClean="0"/>
              <a:t>‹#›</a:t>
            </a:fld>
            <a:endParaRPr lang="tr-TR"/>
          </a:p>
        </p:txBody>
      </p:sp>
    </p:spTree>
    <p:extLst>
      <p:ext uri="{BB962C8B-B14F-4D97-AF65-F5344CB8AC3E}">
        <p14:creationId xmlns:p14="http://schemas.microsoft.com/office/powerpoint/2010/main" val="329835545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4AB2BE26-E3C2-4197-AA1B-C64D974B9C6D}" type="datetimeFigureOut">
              <a:rPr lang="tr-TR" smtClean="0"/>
              <a:t>13.02.2021</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C79BFDD-0376-481A-A904-B136114702BD}" type="slidenum">
              <a:rPr lang="tr-TR" smtClean="0"/>
              <a:t>‹#›</a:t>
            </a:fld>
            <a:endParaRPr lang="tr-TR"/>
          </a:p>
        </p:txBody>
      </p:sp>
    </p:spTree>
    <p:extLst>
      <p:ext uri="{BB962C8B-B14F-4D97-AF65-F5344CB8AC3E}">
        <p14:creationId xmlns:p14="http://schemas.microsoft.com/office/powerpoint/2010/main" val="17955094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4AB2BE26-E3C2-4197-AA1B-C64D974B9C6D}" type="datetimeFigureOut">
              <a:rPr lang="tr-TR" smtClean="0"/>
              <a:t>13.02.2021</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C79BFDD-0376-481A-A904-B136114702BD}" type="slidenum">
              <a:rPr lang="tr-TR" smtClean="0"/>
              <a:t>‹#›</a:t>
            </a:fld>
            <a:endParaRPr lang="tr-TR"/>
          </a:p>
        </p:txBody>
      </p:sp>
    </p:spTree>
    <p:extLst>
      <p:ext uri="{BB962C8B-B14F-4D97-AF65-F5344CB8AC3E}">
        <p14:creationId xmlns:p14="http://schemas.microsoft.com/office/powerpoint/2010/main" val="2171949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4AB2BE26-E3C2-4197-AA1B-C64D974B9C6D}" type="datetimeFigureOut">
              <a:rPr lang="tr-TR" smtClean="0"/>
              <a:t>13.02.2021</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5C79BFDD-0376-481A-A904-B136114702BD}" type="slidenum">
              <a:rPr lang="tr-TR" smtClean="0"/>
              <a:t>‹#›</a:t>
            </a:fld>
            <a:endParaRPr lang="tr-TR"/>
          </a:p>
        </p:txBody>
      </p:sp>
    </p:spTree>
    <p:extLst>
      <p:ext uri="{BB962C8B-B14F-4D97-AF65-F5344CB8AC3E}">
        <p14:creationId xmlns:p14="http://schemas.microsoft.com/office/powerpoint/2010/main" val="17559028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4AB2BE26-E3C2-4197-AA1B-C64D974B9C6D}" type="datetimeFigureOut">
              <a:rPr lang="tr-TR" smtClean="0"/>
              <a:t>13.02.2021</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5C79BFDD-0376-481A-A904-B136114702BD}" type="slidenum">
              <a:rPr lang="tr-TR" smtClean="0"/>
              <a:t>‹#›</a:t>
            </a:fld>
            <a:endParaRPr lang="tr-TR"/>
          </a:p>
        </p:txBody>
      </p:sp>
    </p:spTree>
    <p:extLst>
      <p:ext uri="{BB962C8B-B14F-4D97-AF65-F5344CB8AC3E}">
        <p14:creationId xmlns:p14="http://schemas.microsoft.com/office/powerpoint/2010/main" val="19958702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4AB2BE26-E3C2-4197-AA1B-C64D974B9C6D}" type="datetimeFigureOut">
              <a:rPr lang="tr-TR" smtClean="0"/>
              <a:t>13.02.2021</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5C79BFDD-0376-481A-A904-B136114702BD}" type="slidenum">
              <a:rPr lang="tr-TR" smtClean="0"/>
              <a:t>‹#›</a:t>
            </a:fld>
            <a:endParaRPr lang="tr-TR"/>
          </a:p>
        </p:txBody>
      </p:sp>
    </p:spTree>
    <p:extLst>
      <p:ext uri="{BB962C8B-B14F-4D97-AF65-F5344CB8AC3E}">
        <p14:creationId xmlns:p14="http://schemas.microsoft.com/office/powerpoint/2010/main" val="200451642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4AB2BE26-E3C2-4197-AA1B-C64D974B9C6D}" type="datetimeFigureOut">
              <a:rPr lang="tr-TR" smtClean="0"/>
              <a:t>13.02.2021</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5C79BFDD-0376-481A-A904-B136114702BD}" type="slidenum">
              <a:rPr lang="tr-TR" smtClean="0"/>
              <a:t>‹#›</a:t>
            </a:fld>
            <a:endParaRPr lang="tr-TR"/>
          </a:p>
        </p:txBody>
      </p:sp>
    </p:spTree>
    <p:extLst>
      <p:ext uri="{BB962C8B-B14F-4D97-AF65-F5344CB8AC3E}">
        <p14:creationId xmlns:p14="http://schemas.microsoft.com/office/powerpoint/2010/main" val="38503670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4AB2BE26-E3C2-4197-AA1B-C64D974B9C6D}" type="datetimeFigureOut">
              <a:rPr lang="tr-TR" smtClean="0"/>
              <a:t>13.02.2021</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5C79BFDD-0376-481A-A904-B136114702BD}" type="slidenum">
              <a:rPr lang="tr-TR" smtClean="0"/>
              <a:t>‹#›</a:t>
            </a:fld>
            <a:endParaRPr lang="tr-TR"/>
          </a:p>
        </p:txBody>
      </p:sp>
    </p:spTree>
    <p:extLst>
      <p:ext uri="{BB962C8B-B14F-4D97-AF65-F5344CB8AC3E}">
        <p14:creationId xmlns:p14="http://schemas.microsoft.com/office/powerpoint/2010/main" val="415916668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4AB2BE26-E3C2-4197-AA1B-C64D974B9C6D}" type="datetimeFigureOut">
              <a:rPr lang="tr-TR" smtClean="0"/>
              <a:t>13.02.2021</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5C79BFDD-0376-481A-A904-B136114702BD}" type="slidenum">
              <a:rPr lang="tr-TR" smtClean="0"/>
              <a:t>‹#›</a:t>
            </a:fld>
            <a:endParaRPr lang="tr-TR"/>
          </a:p>
        </p:txBody>
      </p:sp>
    </p:spTree>
    <p:extLst>
      <p:ext uri="{BB962C8B-B14F-4D97-AF65-F5344CB8AC3E}">
        <p14:creationId xmlns:p14="http://schemas.microsoft.com/office/powerpoint/2010/main" val="40820131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AB2BE26-E3C2-4197-AA1B-C64D974B9C6D}" type="datetimeFigureOut">
              <a:rPr lang="tr-TR" smtClean="0"/>
              <a:t>13.02.2021</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C79BFDD-0376-481A-A904-B136114702BD}" type="slidenum">
              <a:rPr lang="tr-TR" smtClean="0"/>
              <a:t>‹#›</a:t>
            </a:fld>
            <a:endParaRPr lang="tr-TR"/>
          </a:p>
        </p:txBody>
      </p:sp>
    </p:spTree>
    <p:extLst>
      <p:ext uri="{BB962C8B-B14F-4D97-AF65-F5344CB8AC3E}">
        <p14:creationId xmlns:p14="http://schemas.microsoft.com/office/powerpoint/2010/main" val="137325886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normAutofit/>
          </a:bodyPr>
          <a:lstStyle/>
          <a:p>
            <a:r>
              <a:rPr lang="tr-TR" sz="3200" dirty="0" smtClean="0">
                <a:latin typeface="Times New Roman" panose="02020603050405020304" pitchFamily="18" charset="0"/>
                <a:cs typeface="Times New Roman" panose="02020603050405020304" pitchFamily="18" charset="0"/>
              </a:rPr>
              <a:t>GÖRME </a:t>
            </a:r>
            <a:r>
              <a:rPr lang="tr-TR" sz="3200" smtClean="0">
                <a:latin typeface="Times New Roman" panose="02020603050405020304" pitchFamily="18" charset="0"/>
                <a:cs typeface="Times New Roman" panose="02020603050405020304" pitchFamily="18" charset="0"/>
              </a:rPr>
              <a:t>ENGELLİ </a:t>
            </a:r>
            <a:r>
              <a:rPr lang="tr-TR" sz="3200" smtClean="0">
                <a:latin typeface="Times New Roman" panose="02020603050405020304" pitchFamily="18" charset="0"/>
                <a:cs typeface="Times New Roman" panose="02020603050405020304" pitchFamily="18" charset="0"/>
              </a:rPr>
              <a:t>ÇOCUKLAR</a:t>
            </a:r>
            <a:endParaRPr lang="tr-TR" sz="3200" dirty="0">
              <a:latin typeface="Times New Roman" panose="02020603050405020304" pitchFamily="18" charset="0"/>
              <a:cs typeface="Times New Roman" panose="02020603050405020304" pitchFamily="18" charset="0"/>
            </a:endParaRPr>
          </a:p>
        </p:txBody>
      </p:sp>
      <p:sp>
        <p:nvSpPr>
          <p:cNvPr id="3" name="Alt Başlık 2"/>
          <p:cNvSpPr>
            <a:spLocks noGrp="1"/>
          </p:cNvSpPr>
          <p:nvPr>
            <p:ph type="subTitle" idx="1"/>
          </p:nvPr>
        </p:nvSpPr>
        <p:spPr/>
        <p:txBody>
          <a:bodyPr/>
          <a:lstStyle/>
          <a:p>
            <a:endParaRPr lang="tr-TR"/>
          </a:p>
        </p:txBody>
      </p:sp>
    </p:spTree>
    <p:extLst>
      <p:ext uri="{BB962C8B-B14F-4D97-AF65-F5344CB8AC3E}">
        <p14:creationId xmlns:p14="http://schemas.microsoft.com/office/powerpoint/2010/main" val="202914124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lnSpc>
                <a:spcPct val="150000"/>
              </a:lnSpc>
              <a:spcAft>
                <a:spcPts val="800"/>
              </a:spcAft>
            </a:pPr>
            <a:r>
              <a:rPr lang="tr-TR" b="1" dirty="0">
                <a:latin typeface="Times New Roman" panose="02020603050405020304" pitchFamily="18" charset="0"/>
                <a:ea typeface="Times New Roman" panose="02020603050405020304" pitchFamily="18" charset="0"/>
              </a:rPr>
              <a:t>GÖRME ENGELİNİN NEDENLERİ</a:t>
            </a:r>
            <a:endParaRPr lang="tr-TR" i="1" dirty="0">
              <a:latin typeface="Times New Roman" panose="02020603050405020304" pitchFamily="18" charset="0"/>
              <a:ea typeface="Times New Roman" panose="02020603050405020304" pitchFamily="18" charset="0"/>
            </a:endParaRPr>
          </a:p>
          <a:p>
            <a:r>
              <a:rPr lang="tr-TR" dirty="0">
                <a:latin typeface="Times New Roman" panose="02020603050405020304" pitchFamily="18" charset="0"/>
                <a:ea typeface="Times New Roman" panose="02020603050405020304" pitchFamily="18" charset="0"/>
              </a:rPr>
              <a:t>Görme engelinin öncelikli ve yaygın nedenleri arasında kalıtımsal nedenler gelmekte, genlerle görme engeli kuşaktan kuşağa geçebilmektedir</a:t>
            </a:r>
            <a:endParaRPr lang="tr-TR" dirty="0"/>
          </a:p>
        </p:txBody>
      </p:sp>
    </p:spTree>
    <p:extLst>
      <p:ext uri="{BB962C8B-B14F-4D97-AF65-F5344CB8AC3E}">
        <p14:creationId xmlns:p14="http://schemas.microsoft.com/office/powerpoint/2010/main" val="90341097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lnSpcReduction="10000"/>
          </a:bodyPr>
          <a:lstStyle/>
          <a:p>
            <a:pPr algn="just">
              <a:lnSpc>
                <a:spcPct val="150000"/>
              </a:lnSpc>
              <a:spcAft>
                <a:spcPts val="800"/>
              </a:spcAft>
            </a:pPr>
            <a:r>
              <a:rPr lang="tr-TR" dirty="0">
                <a:latin typeface="Times New Roman" panose="02020603050405020304" pitchFamily="18" charset="0"/>
                <a:ea typeface="Times New Roman" panose="02020603050405020304" pitchFamily="18" charset="0"/>
              </a:rPr>
              <a:t>Doğum öncesi dönemde yaşanan bazı olumsuzluklarda görme engeline neden olmaktadır. Hamilelik sırasında özellikle ilk üç ayda, annenin geçirmiş olduğu kızamıkçık ateşli hastalıklar, annenin içki, sigara ve ilaç kullanması ya da farklı nedenlerle zehirlenmesi, anne ile bebek arasındaki kan uyuşmazlığı, anne ya da babanın hamilelik öncesinde frengi mikrobu taşıması, annenin röntgen ışınlarına maruz kalması dünyaya gelecek olan bebeğin görme engelli olmasına neden olabilmektedir.</a:t>
            </a:r>
            <a:endParaRPr lang="tr-TR" i="1" dirty="0">
              <a:latin typeface="Times New Roman" panose="02020603050405020304" pitchFamily="18" charset="0"/>
              <a:ea typeface="Times New Roman" panose="02020603050405020304" pitchFamily="18" charset="0"/>
            </a:endParaRPr>
          </a:p>
          <a:p>
            <a:endParaRPr lang="tr-TR" dirty="0"/>
          </a:p>
        </p:txBody>
      </p:sp>
    </p:spTree>
    <p:extLst>
      <p:ext uri="{BB962C8B-B14F-4D97-AF65-F5344CB8AC3E}">
        <p14:creationId xmlns:p14="http://schemas.microsoft.com/office/powerpoint/2010/main" val="110469523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lnSpcReduction="10000"/>
          </a:bodyPr>
          <a:lstStyle/>
          <a:p>
            <a:pPr algn="just">
              <a:lnSpc>
                <a:spcPct val="150000"/>
              </a:lnSpc>
              <a:spcAft>
                <a:spcPts val="800"/>
              </a:spcAft>
            </a:pPr>
            <a:r>
              <a:rPr lang="tr-TR" dirty="0">
                <a:latin typeface="Times New Roman" panose="02020603050405020304" pitchFamily="18" charset="0"/>
                <a:ea typeface="Times New Roman" panose="02020603050405020304" pitchFamily="18" charset="0"/>
              </a:rPr>
              <a:t>Doğumun çeşitli nedenlerle geç ve güç olması, bebeğin doğum kanalında uzun süre kalması ve kordon dolanması bebeğin bir süre oksijensiz kalmasına neden olabilir. Bebeğin oksijensiz kalmasından en fazla beyin etkilenmektedir. Beynin görme ile ilgili merkezinin etkilenmesi, görme engeli oluşturabilmektedir. Doğum sırasında anne rahminde, bebeğin gözüne bulaşan bazı mikroplarda görme engeline neden olabilmektedir. </a:t>
            </a:r>
            <a:endParaRPr lang="tr-TR" i="1" dirty="0">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40172326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r>
              <a:rPr lang="tr-TR" sz="3600" dirty="0">
                <a:latin typeface="Times New Roman" panose="02020603050405020304" pitchFamily="18" charset="0"/>
                <a:ea typeface="Times New Roman" panose="02020603050405020304" pitchFamily="18" charset="0"/>
              </a:rPr>
              <a:t>Doğumdan sonra çocuğun geçirdiği ateşli enfeksiyon hastalıkları, şeker ve frengi hastalıkları, kazalar görme engeli oluşturabilmektedir. Çocuğun geçirdiği hastalıklar dışında sağlık ve temizlik koşullarının iyi olmadığı durumlarda da çeşitli göz hastalıklarına rastlanmaktadır. </a:t>
            </a:r>
            <a:endParaRPr lang="tr-TR" sz="3600" dirty="0"/>
          </a:p>
        </p:txBody>
      </p:sp>
    </p:spTree>
    <p:extLst>
      <p:ext uri="{BB962C8B-B14F-4D97-AF65-F5344CB8AC3E}">
        <p14:creationId xmlns:p14="http://schemas.microsoft.com/office/powerpoint/2010/main" val="427783877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r>
              <a:rPr lang="tr-TR" sz="3600" dirty="0">
                <a:latin typeface="Times New Roman" panose="02020603050405020304" pitchFamily="18" charset="0"/>
                <a:ea typeface="Times New Roman" panose="02020603050405020304" pitchFamily="18" charset="0"/>
              </a:rPr>
              <a:t>Bazı çevresel etmenler de görme engeline neden olmaktadır. Prematüre bebeklere </a:t>
            </a:r>
            <a:r>
              <a:rPr lang="tr-TR" sz="3600" dirty="0" err="1">
                <a:latin typeface="Times New Roman" panose="02020603050405020304" pitchFamily="18" charset="0"/>
                <a:ea typeface="Times New Roman" panose="02020603050405020304" pitchFamily="18" charset="0"/>
              </a:rPr>
              <a:t>küvözde</a:t>
            </a:r>
            <a:r>
              <a:rPr lang="tr-TR" sz="3600" dirty="0">
                <a:latin typeface="Times New Roman" panose="02020603050405020304" pitchFamily="18" charset="0"/>
                <a:ea typeface="Times New Roman" panose="02020603050405020304" pitchFamily="18" charset="0"/>
              </a:rPr>
              <a:t> oksijenin biraz fazla verilmesi bebeğin gözlerinin etkilenmesine yol açmaktadır </a:t>
            </a:r>
            <a:endParaRPr lang="tr-TR" sz="3600" dirty="0"/>
          </a:p>
        </p:txBody>
      </p:sp>
    </p:spTree>
    <p:extLst>
      <p:ext uri="{BB962C8B-B14F-4D97-AF65-F5344CB8AC3E}">
        <p14:creationId xmlns:p14="http://schemas.microsoft.com/office/powerpoint/2010/main" val="73352201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nSpc>
                <a:spcPct val="150000"/>
              </a:lnSpc>
              <a:spcAft>
                <a:spcPts val="800"/>
              </a:spcAft>
            </a:pPr>
            <a:r>
              <a:rPr lang="tr-TR" b="1" dirty="0">
                <a:latin typeface="Times New Roman" panose="02020603050405020304" pitchFamily="18" charset="0"/>
                <a:ea typeface="Times New Roman" panose="02020603050405020304" pitchFamily="18" charset="0"/>
              </a:rPr>
              <a:t>GÖRME ENGELLİ ÇOCUKLARIN SINIFLANDIRILMASI</a:t>
            </a:r>
            <a:endParaRPr lang="tr-TR" i="1" dirty="0">
              <a:latin typeface="Times New Roman" panose="02020603050405020304" pitchFamily="18" charset="0"/>
              <a:ea typeface="Times New Roman" panose="02020603050405020304" pitchFamily="18" charset="0"/>
            </a:endParaRPr>
          </a:p>
          <a:p>
            <a:pPr>
              <a:lnSpc>
                <a:spcPct val="150000"/>
              </a:lnSpc>
              <a:spcAft>
                <a:spcPts val="800"/>
              </a:spcAft>
            </a:pPr>
            <a:r>
              <a:rPr lang="tr-TR" b="1" dirty="0">
                <a:latin typeface="Times New Roman" panose="02020603050405020304" pitchFamily="18" charset="0"/>
                <a:ea typeface="Times New Roman" panose="02020603050405020304" pitchFamily="18" charset="0"/>
              </a:rPr>
              <a:t>Körler</a:t>
            </a:r>
            <a:endParaRPr lang="tr-TR" i="1" dirty="0">
              <a:latin typeface="Times New Roman" panose="02020603050405020304" pitchFamily="18" charset="0"/>
              <a:ea typeface="Times New Roman" panose="02020603050405020304" pitchFamily="18" charset="0"/>
            </a:endParaRPr>
          </a:p>
          <a:p>
            <a:pPr algn="just">
              <a:lnSpc>
                <a:spcPct val="150000"/>
              </a:lnSpc>
              <a:spcAft>
                <a:spcPts val="800"/>
              </a:spcAft>
            </a:pPr>
            <a:r>
              <a:rPr lang="tr-TR" dirty="0">
                <a:latin typeface="Times New Roman" panose="02020603050405020304" pitchFamily="18" charset="0"/>
                <a:ea typeface="Times New Roman" panose="02020603050405020304" pitchFamily="18" charset="0"/>
              </a:rPr>
              <a:t>Görme engelli çocuklar yasal ve eğitsel tanımlamaya göre; körler, az görenler ve görme yetersizliği olanlar şeklinde gruplandırılmaktadır.</a:t>
            </a:r>
            <a:endParaRPr lang="tr-TR" i="1" dirty="0">
              <a:latin typeface="Times New Roman" panose="02020603050405020304" pitchFamily="18" charset="0"/>
              <a:ea typeface="Times New Roman" panose="02020603050405020304" pitchFamily="18" charset="0"/>
            </a:endParaRPr>
          </a:p>
          <a:p>
            <a:endParaRPr lang="tr-TR" dirty="0"/>
          </a:p>
        </p:txBody>
      </p:sp>
    </p:spTree>
    <p:extLst>
      <p:ext uri="{BB962C8B-B14F-4D97-AF65-F5344CB8AC3E}">
        <p14:creationId xmlns:p14="http://schemas.microsoft.com/office/powerpoint/2010/main" val="178115557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lnSpc>
                <a:spcPct val="150000"/>
              </a:lnSpc>
              <a:spcAft>
                <a:spcPts val="800"/>
              </a:spcAft>
            </a:pPr>
            <a:r>
              <a:rPr lang="tr-TR" dirty="0">
                <a:latin typeface="Times New Roman" panose="02020603050405020304" pitchFamily="18" charset="0"/>
                <a:ea typeface="Times New Roman" panose="02020603050405020304" pitchFamily="18" charset="0"/>
              </a:rPr>
              <a:t>Kör insan, bütün düzeltmelere rağmen iki göz ile görme keskinliği onda birden ve görüş açısı yirmi dereceden aşağı olan, eğitim ve öğretim çalışmalarında görme gücünden yararlanmasına imkan olmayan kişi şeklinde tanımlanmaktadır.</a:t>
            </a:r>
            <a:endParaRPr lang="tr-TR" i="1" dirty="0">
              <a:latin typeface="Times New Roman" panose="02020603050405020304" pitchFamily="18" charset="0"/>
              <a:ea typeface="Times New Roman" panose="02020603050405020304" pitchFamily="18" charset="0"/>
            </a:endParaRPr>
          </a:p>
          <a:p>
            <a:endParaRPr lang="tr-TR" dirty="0"/>
          </a:p>
        </p:txBody>
      </p:sp>
    </p:spTree>
    <p:extLst>
      <p:ext uri="{BB962C8B-B14F-4D97-AF65-F5344CB8AC3E}">
        <p14:creationId xmlns:p14="http://schemas.microsoft.com/office/powerpoint/2010/main" val="295479642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lnSpc>
                <a:spcPts val="1870"/>
              </a:lnSpc>
              <a:spcAft>
                <a:spcPts val="800"/>
              </a:spcAft>
            </a:pPr>
            <a:r>
              <a:rPr lang="tr-TR" b="1" dirty="0">
                <a:latin typeface="Times New Roman" panose="02020603050405020304" pitchFamily="18" charset="0"/>
                <a:ea typeface="Times New Roman" panose="02020603050405020304" pitchFamily="18" charset="0"/>
              </a:rPr>
              <a:t>Az Görenler</a:t>
            </a:r>
            <a:endParaRPr lang="tr-TR" i="1" dirty="0">
              <a:latin typeface="Times New Roman" panose="02020603050405020304" pitchFamily="18" charset="0"/>
              <a:ea typeface="Times New Roman" panose="02020603050405020304" pitchFamily="18" charset="0"/>
            </a:endParaRPr>
          </a:p>
          <a:p>
            <a:pPr algn="just">
              <a:lnSpc>
                <a:spcPct val="200000"/>
              </a:lnSpc>
              <a:spcAft>
                <a:spcPts val="800"/>
              </a:spcAft>
            </a:pPr>
            <a:r>
              <a:rPr lang="tr-TR" sz="2400" dirty="0">
                <a:latin typeface="Times New Roman" panose="02020603050405020304" pitchFamily="18" charset="0"/>
                <a:ea typeface="Times New Roman" panose="02020603050405020304" pitchFamily="18" charset="0"/>
              </a:rPr>
              <a:t>Bütün düzeltmelere rağmen iki göz ile görme keskinliği onda bir ile onda üç arasında olan ve özel bir takım araç ve yöntemler kullanmadan eğitim, öğretim çalışmalarında, görme gücünden yararlanması mümkün olmayanlara az görenler denmektedir.</a:t>
            </a:r>
            <a:endParaRPr lang="tr-TR" sz="2400" i="1" dirty="0">
              <a:latin typeface="Times New Roman" panose="02020603050405020304" pitchFamily="18" charset="0"/>
              <a:ea typeface="Times New Roman" panose="02020603050405020304" pitchFamily="18" charset="0"/>
            </a:endParaRPr>
          </a:p>
          <a:p>
            <a:pPr>
              <a:lnSpc>
                <a:spcPct val="200000"/>
              </a:lnSpc>
            </a:pPr>
            <a:endParaRPr lang="tr-TR" sz="2400" dirty="0"/>
          </a:p>
        </p:txBody>
      </p:sp>
    </p:spTree>
    <p:extLst>
      <p:ext uri="{BB962C8B-B14F-4D97-AF65-F5344CB8AC3E}">
        <p14:creationId xmlns:p14="http://schemas.microsoft.com/office/powerpoint/2010/main" val="110527122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lnSpc>
                <a:spcPct val="100000"/>
              </a:lnSpc>
              <a:spcAft>
                <a:spcPts val="0"/>
              </a:spcAft>
            </a:pPr>
            <a:r>
              <a:rPr lang="tr-TR" dirty="0">
                <a:latin typeface="Times New Roman" panose="02020603050405020304" pitchFamily="18" charset="0"/>
                <a:ea typeface="Times New Roman" panose="02020603050405020304" pitchFamily="18" charset="0"/>
              </a:rPr>
              <a:t>Az gören çocuklar;</a:t>
            </a:r>
            <a:endParaRPr lang="tr-TR" i="1" dirty="0">
              <a:latin typeface="Times New Roman" panose="02020603050405020304" pitchFamily="18" charset="0"/>
              <a:ea typeface="Times New Roman" panose="02020603050405020304" pitchFamily="18" charset="0"/>
            </a:endParaRPr>
          </a:p>
          <a:p>
            <a:pPr marL="342900" lvl="0" indent="-342900" algn="just">
              <a:lnSpc>
                <a:spcPct val="100000"/>
              </a:lnSpc>
              <a:spcAft>
                <a:spcPts val="0"/>
              </a:spcAft>
              <a:buFont typeface="Symbol" panose="05050102010706020507" pitchFamily="18" charset="2"/>
              <a:buChar char=""/>
              <a:tabLst>
                <a:tab pos="228600" algn="l"/>
                <a:tab pos="457200" algn="l"/>
              </a:tabLst>
            </a:pPr>
            <a:r>
              <a:rPr lang="tr-TR" dirty="0">
                <a:latin typeface="Times New Roman" panose="02020603050405020304" pitchFamily="18" charset="0"/>
                <a:ea typeface="Times New Roman" panose="02020603050405020304" pitchFamily="18" charset="0"/>
              </a:rPr>
              <a:t> Okul içinde. çok yakın hareket edebilmekte,</a:t>
            </a:r>
            <a:endParaRPr lang="tr-TR" i="1" dirty="0">
              <a:latin typeface="Times New Roman" panose="02020603050405020304" pitchFamily="18" charset="0"/>
              <a:ea typeface="Times New Roman" panose="02020603050405020304" pitchFamily="18" charset="0"/>
            </a:endParaRPr>
          </a:p>
          <a:p>
            <a:pPr marL="342900" lvl="0" indent="-342900">
              <a:lnSpc>
                <a:spcPct val="100000"/>
              </a:lnSpc>
              <a:spcAft>
                <a:spcPts val="0"/>
              </a:spcAft>
              <a:buFont typeface="Symbol" panose="05050102010706020507" pitchFamily="18" charset="2"/>
              <a:buChar char=""/>
              <a:tabLst>
                <a:tab pos="228600" algn="l"/>
                <a:tab pos="457200" algn="l"/>
              </a:tabLst>
            </a:pPr>
            <a:r>
              <a:rPr lang="tr-TR" dirty="0">
                <a:latin typeface="Times New Roman" panose="02020603050405020304" pitchFamily="18" charset="0"/>
                <a:ea typeface="Times New Roman" panose="02020603050405020304" pitchFamily="18" charset="0"/>
              </a:rPr>
              <a:t>Televizyon seyredebilmekte,</a:t>
            </a:r>
            <a:endParaRPr lang="tr-TR" i="1" dirty="0">
              <a:latin typeface="Times New Roman" panose="02020603050405020304" pitchFamily="18" charset="0"/>
              <a:ea typeface="Times New Roman" panose="02020603050405020304" pitchFamily="18" charset="0"/>
            </a:endParaRPr>
          </a:p>
          <a:p>
            <a:pPr marL="342900" marR="505460" lvl="0" indent="-342900">
              <a:lnSpc>
                <a:spcPct val="100000"/>
              </a:lnSpc>
              <a:spcAft>
                <a:spcPts val="0"/>
              </a:spcAft>
              <a:buFont typeface="Symbol" panose="05050102010706020507" pitchFamily="18" charset="2"/>
              <a:buChar char=""/>
              <a:tabLst>
                <a:tab pos="228600" algn="l"/>
                <a:tab pos="457200" algn="l"/>
              </a:tabLst>
            </a:pPr>
            <a:r>
              <a:rPr lang="tr-TR" dirty="0">
                <a:latin typeface="Times New Roman" panose="02020603050405020304" pitchFamily="18" charset="0"/>
                <a:ea typeface="Times New Roman" panose="02020603050405020304" pitchFamily="18" charset="0"/>
              </a:rPr>
              <a:t> İri puntolu yazıyı okuyabilmekte,</a:t>
            </a:r>
            <a:endParaRPr lang="tr-TR" i="1" dirty="0">
              <a:latin typeface="Times New Roman" panose="02020603050405020304" pitchFamily="18" charset="0"/>
              <a:ea typeface="Times New Roman" panose="02020603050405020304" pitchFamily="18" charset="0"/>
            </a:endParaRPr>
          </a:p>
          <a:p>
            <a:pPr marL="342900" marR="505460" lvl="0" indent="-342900">
              <a:lnSpc>
                <a:spcPct val="100000"/>
              </a:lnSpc>
              <a:spcAft>
                <a:spcPts val="0"/>
              </a:spcAft>
              <a:buFont typeface="Symbol" panose="05050102010706020507" pitchFamily="18" charset="2"/>
              <a:buChar char=""/>
              <a:tabLst>
                <a:tab pos="228600" algn="l"/>
                <a:tab pos="457200" algn="l"/>
              </a:tabLst>
            </a:pPr>
            <a:r>
              <a:rPr lang="tr-TR" dirty="0">
                <a:latin typeface="Times New Roman" panose="02020603050405020304" pitchFamily="18" charset="0"/>
                <a:ea typeface="Times New Roman" panose="02020603050405020304" pitchFamily="18" charset="0"/>
              </a:rPr>
              <a:t>Futbol, voleybol gibi top oyunlarını rahatlıkla oynayabilmekte, </a:t>
            </a:r>
            <a:endParaRPr lang="tr-TR" i="1" dirty="0">
              <a:latin typeface="Times New Roman" panose="02020603050405020304" pitchFamily="18" charset="0"/>
              <a:ea typeface="Times New Roman" panose="02020603050405020304" pitchFamily="18" charset="0"/>
            </a:endParaRPr>
          </a:p>
          <a:p>
            <a:pPr marL="342900" marR="505460" lvl="0" indent="-342900">
              <a:lnSpc>
                <a:spcPct val="100000"/>
              </a:lnSpc>
              <a:spcAft>
                <a:spcPts val="0"/>
              </a:spcAft>
              <a:buFont typeface="Symbol" panose="05050102010706020507" pitchFamily="18" charset="2"/>
              <a:buChar char=""/>
              <a:tabLst>
                <a:tab pos="228600" algn="l"/>
                <a:tab pos="457200" algn="l"/>
              </a:tabLst>
            </a:pPr>
            <a:r>
              <a:rPr lang="tr-TR" dirty="0">
                <a:latin typeface="Times New Roman" panose="02020603050405020304" pitchFamily="18" charset="0"/>
                <a:ea typeface="Times New Roman" panose="02020603050405020304" pitchFamily="18" charset="0"/>
              </a:rPr>
              <a:t>Renkleri ayırt edebilmekte,</a:t>
            </a:r>
            <a:endParaRPr lang="tr-TR" i="1" dirty="0">
              <a:latin typeface="Times New Roman" panose="02020603050405020304" pitchFamily="18" charset="0"/>
              <a:ea typeface="Times New Roman" panose="02020603050405020304" pitchFamily="18" charset="0"/>
            </a:endParaRPr>
          </a:p>
          <a:p>
            <a:pPr marL="342900" lvl="0" indent="-342900">
              <a:lnSpc>
                <a:spcPct val="100000"/>
              </a:lnSpc>
              <a:spcBef>
                <a:spcPts val="480"/>
              </a:spcBef>
              <a:spcAft>
                <a:spcPts val="0"/>
              </a:spcAft>
              <a:buFont typeface="Symbol" panose="05050102010706020507" pitchFamily="18" charset="2"/>
              <a:buChar char=""/>
              <a:tabLst>
                <a:tab pos="228600" algn="l"/>
                <a:tab pos="457200" algn="l"/>
              </a:tabLst>
            </a:pPr>
            <a:r>
              <a:rPr lang="tr-TR" dirty="0">
                <a:latin typeface="Times New Roman" panose="02020603050405020304" pitchFamily="18" charset="0"/>
                <a:ea typeface="Times New Roman" panose="02020603050405020304" pitchFamily="18" charset="0"/>
              </a:rPr>
              <a:t>Bakkala, pastaneye yardımcı araç kullanmadan gidebilmekte,</a:t>
            </a:r>
            <a:endParaRPr lang="tr-TR" i="1" dirty="0">
              <a:latin typeface="Times New Roman" panose="02020603050405020304" pitchFamily="18" charset="0"/>
              <a:ea typeface="Times New Roman" panose="02020603050405020304" pitchFamily="18" charset="0"/>
            </a:endParaRPr>
          </a:p>
          <a:p>
            <a:pPr>
              <a:lnSpc>
                <a:spcPct val="100000"/>
              </a:lnSpc>
            </a:pPr>
            <a:r>
              <a:rPr lang="tr-TR" dirty="0">
                <a:latin typeface="Times New Roman" panose="02020603050405020304" pitchFamily="18" charset="0"/>
                <a:ea typeface="Times New Roman" panose="02020603050405020304" pitchFamily="18" charset="0"/>
              </a:rPr>
              <a:t>Nesneleri dokunmadan tanıyabilmektedir </a:t>
            </a:r>
            <a:endParaRPr lang="tr-TR" dirty="0"/>
          </a:p>
        </p:txBody>
      </p:sp>
    </p:spTree>
    <p:extLst>
      <p:ext uri="{BB962C8B-B14F-4D97-AF65-F5344CB8AC3E}">
        <p14:creationId xmlns:p14="http://schemas.microsoft.com/office/powerpoint/2010/main" val="144889391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nSpc>
                <a:spcPct val="150000"/>
              </a:lnSpc>
              <a:spcBef>
                <a:spcPts val="480"/>
              </a:spcBef>
              <a:spcAft>
                <a:spcPts val="0"/>
              </a:spcAft>
            </a:pPr>
            <a:r>
              <a:rPr lang="tr-TR" b="1" dirty="0">
                <a:latin typeface="Times New Roman" panose="02020603050405020304" pitchFamily="18" charset="0"/>
                <a:ea typeface="Times New Roman" panose="02020603050405020304" pitchFamily="18" charset="0"/>
              </a:rPr>
              <a:t>Görme Yetersizliği Olanlar</a:t>
            </a:r>
            <a:endParaRPr lang="tr-TR" i="1" dirty="0">
              <a:latin typeface="Times New Roman" panose="02020603050405020304" pitchFamily="18" charset="0"/>
              <a:ea typeface="Times New Roman" panose="02020603050405020304" pitchFamily="18" charset="0"/>
            </a:endParaRPr>
          </a:p>
          <a:p>
            <a:pPr algn="just">
              <a:lnSpc>
                <a:spcPct val="150000"/>
              </a:lnSpc>
              <a:spcBef>
                <a:spcPts val="480"/>
              </a:spcBef>
              <a:spcAft>
                <a:spcPts val="0"/>
              </a:spcAft>
            </a:pPr>
            <a:r>
              <a:rPr lang="tr-TR" dirty="0">
                <a:latin typeface="Times New Roman" panose="02020603050405020304" pitchFamily="18" charset="0"/>
                <a:ea typeface="Times New Roman" panose="02020603050405020304" pitchFamily="18" charset="0"/>
              </a:rPr>
              <a:t>Göze gelen ışık demeti hatalı </a:t>
            </a:r>
            <a:r>
              <a:rPr lang="tr-TR" dirty="0" err="1">
                <a:latin typeface="Times New Roman" panose="02020603050405020304" pitchFamily="18" charset="0"/>
                <a:ea typeface="Times New Roman" panose="02020603050405020304" pitchFamily="18" charset="0"/>
              </a:rPr>
              <a:t>kınldığında</a:t>
            </a:r>
            <a:r>
              <a:rPr lang="tr-TR" dirty="0">
                <a:latin typeface="Times New Roman" panose="02020603050405020304" pitchFamily="18" charset="0"/>
                <a:ea typeface="Times New Roman" panose="02020603050405020304" pitchFamily="18" charset="0"/>
              </a:rPr>
              <a:t> nesnenin görüntüsü ağ tabakasının önüne ya da arkasına düşebilir. Nesnenin görüntüsünün ağ tabakası üzerine düşmemesinin sonucu kimyasal ve elektriksel olaylar oluşmaz ve çok sık karşılaşılan görme yetersizlikleri gözlenir.</a:t>
            </a:r>
            <a:endParaRPr lang="tr-TR" i="1" dirty="0">
              <a:latin typeface="Times New Roman" panose="02020603050405020304" pitchFamily="18" charset="0"/>
              <a:ea typeface="Times New Roman" panose="02020603050405020304" pitchFamily="18" charset="0"/>
            </a:endParaRPr>
          </a:p>
          <a:p>
            <a:endParaRPr lang="tr-TR" dirty="0"/>
          </a:p>
        </p:txBody>
      </p:sp>
    </p:spTree>
    <p:extLst>
      <p:ext uri="{BB962C8B-B14F-4D97-AF65-F5344CB8AC3E}">
        <p14:creationId xmlns:p14="http://schemas.microsoft.com/office/powerpoint/2010/main" val="27787311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r>
              <a:rPr lang="tr-TR" sz="3200" dirty="0">
                <a:latin typeface="Times New Roman" panose="02020603050405020304" pitchFamily="18" charset="0"/>
                <a:ea typeface="Times New Roman" panose="02020603050405020304" pitchFamily="18" charset="0"/>
              </a:rPr>
              <a:t>Gözler ışığı ve renkleri algılar, nesnelerin boyutlarını, biçimlerini, diğer nesnelere göre konumlarını belirler, yapılan her hareketi bu bilgilerin ışığında yönlendirir. Bütün bunlar öylesine doğal ve alışılmış şeylerdir ki, gözlerde önemli bir bozukluk bir çok problemin yaşanmasına neden olmaktadır. </a:t>
            </a:r>
            <a:endParaRPr lang="tr-TR" sz="3200" dirty="0"/>
          </a:p>
        </p:txBody>
      </p:sp>
    </p:spTree>
    <p:extLst>
      <p:ext uri="{BB962C8B-B14F-4D97-AF65-F5344CB8AC3E}">
        <p14:creationId xmlns:p14="http://schemas.microsoft.com/office/powerpoint/2010/main" val="11640683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938868" y="1103356"/>
            <a:ext cx="10515600" cy="1325563"/>
          </a:xfrm>
        </p:spPr>
        <p:txBody>
          <a:bodyPr>
            <a:normAutofit fontScale="90000"/>
          </a:bodyPr>
          <a:lstStyle/>
          <a:p>
            <a:pPr>
              <a:lnSpc>
                <a:spcPct val="150000"/>
              </a:lnSpc>
              <a:spcAft>
                <a:spcPts val="800"/>
              </a:spcAft>
            </a:pPr>
            <a:r>
              <a:rPr lang="tr-TR" sz="3600" b="1" dirty="0">
                <a:latin typeface="Times New Roman" panose="02020603050405020304" pitchFamily="18" charset="0"/>
                <a:ea typeface="Times New Roman" panose="02020603050405020304" pitchFamily="18" charset="0"/>
              </a:rPr>
              <a:t>GÖRME ENGELLİ ÇOCUKLARIN ÖZELLİKLERİ</a:t>
            </a:r>
            <a:r>
              <a:rPr lang="tr-TR" i="1" dirty="0">
                <a:latin typeface="Times New Roman" panose="02020603050405020304" pitchFamily="18" charset="0"/>
                <a:ea typeface="Times New Roman" panose="02020603050405020304" pitchFamily="18" charset="0"/>
              </a:rPr>
              <a:t/>
            </a:r>
            <a:br>
              <a:rPr lang="tr-TR" i="1" dirty="0">
                <a:latin typeface="Times New Roman" panose="02020603050405020304" pitchFamily="18" charset="0"/>
                <a:ea typeface="Times New Roman" panose="02020603050405020304" pitchFamily="18" charset="0"/>
              </a:rPr>
            </a:br>
            <a:endParaRPr lang="tr-TR" dirty="0"/>
          </a:p>
        </p:txBody>
      </p:sp>
      <p:sp>
        <p:nvSpPr>
          <p:cNvPr id="3" name="İçerik Yer Tutucusu 2"/>
          <p:cNvSpPr>
            <a:spLocks noGrp="1"/>
          </p:cNvSpPr>
          <p:nvPr>
            <p:ph idx="1"/>
          </p:nvPr>
        </p:nvSpPr>
        <p:spPr/>
        <p:txBody>
          <a:bodyPr>
            <a:normAutofit fontScale="77500" lnSpcReduction="20000"/>
          </a:bodyPr>
          <a:lstStyle/>
          <a:p>
            <a:pPr algn="just">
              <a:lnSpc>
                <a:spcPct val="150000"/>
              </a:lnSpc>
              <a:spcAft>
                <a:spcPts val="800"/>
              </a:spcAft>
            </a:pPr>
            <a:r>
              <a:rPr lang="tr-TR" b="1" dirty="0">
                <a:latin typeface="Times New Roman" panose="02020603050405020304" pitchFamily="18" charset="0"/>
                <a:ea typeface="Times New Roman" panose="02020603050405020304" pitchFamily="18" charset="0"/>
              </a:rPr>
              <a:t>Dil Gelişimi</a:t>
            </a:r>
            <a:endParaRPr lang="tr-TR" i="1" dirty="0">
              <a:latin typeface="Times New Roman" panose="02020603050405020304" pitchFamily="18" charset="0"/>
              <a:ea typeface="Times New Roman" panose="02020603050405020304" pitchFamily="18" charset="0"/>
            </a:endParaRPr>
          </a:p>
          <a:p>
            <a:pPr algn="just">
              <a:lnSpc>
                <a:spcPct val="150000"/>
              </a:lnSpc>
              <a:spcAft>
                <a:spcPts val="800"/>
              </a:spcAft>
            </a:pPr>
            <a:r>
              <a:rPr lang="tr-TR" dirty="0">
                <a:latin typeface="Times New Roman" panose="02020603050405020304" pitchFamily="18" charset="0"/>
                <a:ea typeface="Times New Roman" panose="02020603050405020304" pitchFamily="18" charset="0"/>
              </a:rPr>
              <a:t>Normal gelişim gösteren çocuklar anne-babalarıyla göz kontağı kurarak onlara gülümser ve onlarla iletişime girebilirler. Anne babalar çocuklarının ilgisini çeken nesneleri çocuğa sunarlar ve çocuğuyla sürekli konuşurlar. Dolayısıyla göz teması jest ve mimik gibi iletişim örüntülerini bol miktarda kullanırlar. Görme engelli bebekler anne-babalarına gülemezler ve ebeveynleriyle çok fazla iletişime giremezler. Anne babalarda bu durumu farklı yorumlayarak bebeğin kendilerine fazla bağlanmadığını düşünebilirler. Bu durum ebeveyn ile bebek arasındaki iletişimin azalmasına neden olabilir.</a:t>
            </a:r>
            <a:endParaRPr lang="tr-TR" i="1" dirty="0">
              <a:latin typeface="Times New Roman" panose="02020603050405020304" pitchFamily="18" charset="0"/>
              <a:ea typeface="Times New Roman" panose="02020603050405020304" pitchFamily="18" charset="0"/>
            </a:endParaRPr>
          </a:p>
          <a:p>
            <a:endParaRPr lang="tr-TR" dirty="0"/>
          </a:p>
        </p:txBody>
      </p:sp>
    </p:spTree>
    <p:extLst>
      <p:ext uri="{BB962C8B-B14F-4D97-AF65-F5344CB8AC3E}">
        <p14:creationId xmlns:p14="http://schemas.microsoft.com/office/powerpoint/2010/main" val="94832951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nSpc>
                <a:spcPct val="150000"/>
              </a:lnSpc>
            </a:pPr>
            <a:r>
              <a:rPr lang="tr-TR" dirty="0">
                <a:latin typeface="Times New Roman" panose="02020603050405020304" pitchFamily="18" charset="0"/>
                <a:ea typeface="Times New Roman" panose="02020603050405020304" pitchFamily="18" charset="0"/>
              </a:rPr>
              <a:t>Görme engelli çocuk, kendini yeterince ifade edemediği için öfke nöbetleri geçirebilir veya huysuz olabilir. Bu yolla çevrenin dikkatini çekebildiğini keşfettiğinde sözlü iletişim yerine ağlamayı tercih edebilir. Konuşmaya yeni başlayan görme engelli çocuklar, iletişim anlamı taşımayan dil yaşantılarına maruz bırakılmaları nedeniyle bir takım cümleleri anlamsız yere tekrar edebilmektedirler </a:t>
            </a:r>
            <a:endParaRPr lang="tr-TR" dirty="0"/>
          </a:p>
        </p:txBody>
      </p:sp>
    </p:spTree>
    <p:extLst>
      <p:ext uri="{BB962C8B-B14F-4D97-AF65-F5344CB8AC3E}">
        <p14:creationId xmlns:p14="http://schemas.microsoft.com/office/powerpoint/2010/main" val="385726212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lnSpc>
                <a:spcPct val="150000"/>
              </a:lnSpc>
              <a:spcAft>
                <a:spcPts val="800"/>
              </a:spcAft>
            </a:pPr>
            <a:r>
              <a:rPr lang="tr-TR" b="1" dirty="0">
                <a:latin typeface="Times New Roman" panose="02020603050405020304" pitchFamily="18" charset="0"/>
                <a:ea typeface="Times New Roman" panose="02020603050405020304" pitchFamily="18" charset="0"/>
              </a:rPr>
              <a:t>Bilişsel Gelişim</a:t>
            </a:r>
            <a:endParaRPr lang="tr-TR" i="1" dirty="0">
              <a:latin typeface="Times New Roman" panose="02020603050405020304" pitchFamily="18" charset="0"/>
              <a:ea typeface="Times New Roman" panose="02020603050405020304" pitchFamily="18" charset="0"/>
            </a:endParaRPr>
          </a:p>
          <a:p>
            <a:pPr algn="just">
              <a:lnSpc>
                <a:spcPct val="150000"/>
              </a:lnSpc>
              <a:spcAft>
                <a:spcPts val="800"/>
              </a:spcAft>
            </a:pPr>
            <a:r>
              <a:rPr lang="tr-TR" dirty="0">
                <a:latin typeface="Times New Roman" panose="02020603050405020304" pitchFamily="18" charset="0"/>
                <a:ea typeface="Times New Roman" panose="02020603050405020304" pitchFamily="18" charset="0"/>
              </a:rPr>
              <a:t>Normal gelişim gösteren ve görme engelli olan tüm çocukların bilişsel gelişimlerinde duyular yoluyla öğrenme önemli bir yere sahiptir. </a:t>
            </a:r>
            <a:endParaRPr lang="tr-TR" i="1" dirty="0">
              <a:latin typeface="Times New Roman" panose="02020603050405020304" pitchFamily="18" charset="0"/>
              <a:ea typeface="Times New Roman" panose="02020603050405020304" pitchFamily="18" charset="0"/>
            </a:endParaRPr>
          </a:p>
          <a:p>
            <a:r>
              <a:rPr lang="tr-TR" dirty="0">
                <a:latin typeface="Times New Roman" panose="02020603050405020304" pitchFamily="18" charset="0"/>
                <a:ea typeface="Times New Roman" panose="02020603050405020304" pitchFamily="18" charset="0"/>
              </a:rPr>
              <a:t>Görme engelli çocuklarda dokunma duyusu gelişmediği için çocuğun duyularını kullanarak bilgi edinmesi zordur. Bu nedenle görme engelli çocukla fiziksel temasta bulunarak öğrenmesine yardımcı olunabilir </a:t>
            </a:r>
            <a:endParaRPr lang="tr-TR" dirty="0"/>
          </a:p>
        </p:txBody>
      </p:sp>
    </p:spTree>
    <p:extLst>
      <p:ext uri="{BB962C8B-B14F-4D97-AF65-F5344CB8AC3E}">
        <p14:creationId xmlns:p14="http://schemas.microsoft.com/office/powerpoint/2010/main" val="144398616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nSpc>
                <a:spcPct val="200000"/>
              </a:lnSpc>
            </a:pPr>
            <a:r>
              <a:rPr lang="tr-TR" dirty="0">
                <a:latin typeface="Times New Roman" panose="02020603050405020304" pitchFamily="18" charset="0"/>
                <a:ea typeface="Times New Roman" panose="02020603050405020304" pitchFamily="18" charset="0"/>
              </a:rPr>
              <a:t>Kavram gelişimi olarak değerlendirildiğinde görme engelli çocukların normal gelişim gösteren çocuklardan geri oldukları gözlenmektedir. Özellikle soyut düşünmeyi gerektiren becerilerde daha başarısız oldukları bilinmektedir.</a:t>
            </a:r>
            <a:endParaRPr lang="tr-TR" dirty="0"/>
          </a:p>
        </p:txBody>
      </p:sp>
    </p:spTree>
    <p:extLst>
      <p:ext uri="{BB962C8B-B14F-4D97-AF65-F5344CB8AC3E}">
        <p14:creationId xmlns:p14="http://schemas.microsoft.com/office/powerpoint/2010/main" val="243213395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lnSpc>
                <a:spcPct val="150000"/>
              </a:lnSpc>
              <a:spcAft>
                <a:spcPts val="800"/>
              </a:spcAft>
            </a:pPr>
            <a:r>
              <a:rPr lang="tr-TR" b="1" dirty="0">
                <a:latin typeface="Times New Roman" panose="02020603050405020304" pitchFamily="18" charset="0"/>
                <a:ea typeface="Times New Roman" panose="02020603050405020304" pitchFamily="18" charset="0"/>
              </a:rPr>
              <a:t>Fiziksel Gelişim</a:t>
            </a:r>
            <a:endParaRPr lang="tr-TR" i="1" dirty="0">
              <a:latin typeface="Times New Roman" panose="02020603050405020304" pitchFamily="18" charset="0"/>
              <a:ea typeface="Times New Roman" panose="02020603050405020304" pitchFamily="18" charset="0"/>
            </a:endParaRPr>
          </a:p>
          <a:p>
            <a:r>
              <a:rPr lang="tr-TR" dirty="0">
                <a:latin typeface="Times New Roman" panose="02020603050405020304" pitchFamily="18" charset="0"/>
                <a:ea typeface="Times New Roman" panose="02020603050405020304" pitchFamily="18" charset="0"/>
              </a:rPr>
              <a:t>Normal gelişim gösteren çocukların motor becerileri, emekleme, destekli ayakta durma, tutunarak yürüme ve bağımsız yürüme şeklinde devam etmektedir. Görme engelli çocuklar ise kulak el koordinasyonu sağlandıktan sonra yürüyebilirler. Görme engelli çocuklarda sesin kaynağına ulaşma becerisi ilk yılın sonunda gelişmekte olup, bu çocuklara sesli uyarıcılar sunulması gerekmektedir</a:t>
            </a:r>
            <a:endParaRPr lang="tr-TR" dirty="0"/>
          </a:p>
        </p:txBody>
      </p:sp>
    </p:spTree>
    <p:extLst>
      <p:ext uri="{BB962C8B-B14F-4D97-AF65-F5344CB8AC3E}">
        <p14:creationId xmlns:p14="http://schemas.microsoft.com/office/powerpoint/2010/main" val="335418944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77500" lnSpcReduction="20000"/>
          </a:bodyPr>
          <a:lstStyle/>
          <a:p>
            <a:pPr algn="just">
              <a:lnSpc>
                <a:spcPct val="150000"/>
              </a:lnSpc>
              <a:spcAft>
                <a:spcPts val="800"/>
              </a:spcAft>
            </a:pPr>
            <a:r>
              <a:rPr lang="tr-TR" b="1" dirty="0">
                <a:latin typeface="Times New Roman" panose="02020603050405020304" pitchFamily="18" charset="0"/>
                <a:ea typeface="Times New Roman" panose="02020603050405020304" pitchFamily="18" charset="0"/>
              </a:rPr>
              <a:t>Sosyal Gelişim</a:t>
            </a:r>
            <a:endParaRPr lang="tr-TR" i="1" dirty="0">
              <a:latin typeface="Times New Roman" panose="02020603050405020304" pitchFamily="18" charset="0"/>
              <a:ea typeface="Times New Roman" panose="02020603050405020304" pitchFamily="18" charset="0"/>
            </a:endParaRPr>
          </a:p>
          <a:p>
            <a:pPr algn="just">
              <a:lnSpc>
                <a:spcPct val="160000"/>
              </a:lnSpc>
              <a:spcAft>
                <a:spcPts val="800"/>
              </a:spcAft>
            </a:pPr>
            <a:r>
              <a:rPr lang="tr-TR" dirty="0">
                <a:latin typeface="Times New Roman" panose="02020603050405020304" pitchFamily="18" charset="0"/>
                <a:ea typeface="Times New Roman" panose="02020603050405020304" pitchFamily="18" charset="0"/>
              </a:rPr>
              <a:t>Görme engelli çocuklarda bireysel farklılıklara bağlı olarak güvensizlik, düşük benlik saygısı, aşağılık duygusu, korku, kaygı gibi kişilik özelliklerine rastlanmaktadır. </a:t>
            </a:r>
            <a:endParaRPr lang="tr-TR" i="1" dirty="0">
              <a:latin typeface="Times New Roman" panose="02020603050405020304" pitchFamily="18" charset="0"/>
              <a:ea typeface="Times New Roman" panose="02020603050405020304" pitchFamily="18" charset="0"/>
            </a:endParaRPr>
          </a:p>
          <a:p>
            <a:pPr>
              <a:lnSpc>
                <a:spcPct val="160000"/>
              </a:lnSpc>
            </a:pPr>
            <a:r>
              <a:rPr lang="tr-TR" dirty="0">
                <a:latin typeface="Times New Roman" panose="02020603050405020304" pitchFamily="18" charset="0"/>
                <a:ea typeface="Times New Roman" panose="02020603050405020304" pitchFamily="18" charset="0"/>
              </a:rPr>
              <a:t>Görme engelli çocuklar gerek çevrenin yaklaşımı, gerekse çevresinde olup bitenleri görememeleri nedeniyle çevrelerine pek fazla güvenmedikleri görülmektedir. Bu durum görme engelli bireylerin çevresiyle sağlıklı iletişim kurmasını engellemektedir</a:t>
            </a:r>
            <a:endParaRPr lang="tr-TR" dirty="0"/>
          </a:p>
        </p:txBody>
      </p:sp>
    </p:spTree>
    <p:extLst>
      <p:ext uri="{BB962C8B-B14F-4D97-AF65-F5344CB8AC3E}">
        <p14:creationId xmlns:p14="http://schemas.microsoft.com/office/powerpoint/2010/main" val="336836107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a:bodyPr>
          <a:lstStyle/>
          <a:p>
            <a:pPr algn="just">
              <a:lnSpc>
                <a:spcPct val="150000"/>
              </a:lnSpc>
              <a:spcAft>
                <a:spcPts val="800"/>
              </a:spcAft>
            </a:pPr>
            <a:r>
              <a:rPr lang="tr-TR" b="1" dirty="0">
                <a:latin typeface="Times New Roman" panose="02020603050405020304" pitchFamily="18" charset="0"/>
                <a:ea typeface="Times New Roman" panose="02020603050405020304" pitchFamily="18" charset="0"/>
              </a:rPr>
              <a:t>GÖRME ENGELLİ ÇOCUKLARDA TANI VE DEĞERLENDİRME</a:t>
            </a:r>
            <a:endParaRPr lang="tr-TR" i="1" dirty="0">
              <a:latin typeface="Times New Roman" panose="02020603050405020304" pitchFamily="18" charset="0"/>
              <a:ea typeface="Times New Roman" panose="02020603050405020304" pitchFamily="18" charset="0"/>
            </a:endParaRPr>
          </a:p>
          <a:p>
            <a:r>
              <a:rPr lang="tr-TR" dirty="0">
                <a:latin typeface="Times New Roman" panose="02020603050405020304" pitchFamily="18" charset="0"/>
                <a:ea typeface="Times New Roman" panose="02020603050405020304" pitchFamily="18" charset="0"/>
              </a:rPr>
              <a:t>Görme engelli bireylerin görme duyusunu etkin ve verimli kullanmasına yönelik etkinlikler belirlenmeden önce, görmenin tanılanması ve değerlendirilmesi gerekmektedir. Bu tanı ve değerlendirme rutin göz muayenesinden farklı yaklaşımlarla yapılmaktadır. </a:t>
            </a:r>
            <a:endParaRPr lang="tr-TR" dirty="0" smtClean="0">
              <a:latin typeface="Times New Roman" panose="02020603050405020304" pitchFamily="18" charset="0"/>
              <a:ea typeface="Times New Roman" panose="02020603050405020304" pitchFamily="18" charset="0"/>
            </a:endParaRPr>
          </a:p>
          <a:p>
            <a:r>
              <a:rPr lang="tr-TR" dirty="0" smtClean="0">
                <a:latin typeface="Times New Roman" panose="02020603050405020304" pitchFamily="18" charset="0"/>
                <a:ea typeface="Times New Roman" panose="02020603050405020304" pitchFamily="18" charset="0"/>
              </a:rPr>
              <a:t>Bu </a:t>
            </a:r>
            <a:r>
              <a:rPr lang="tr-TR" dirty="0">
                <a:latin typeface="Times New Roman" panose="02020603050405020304" pitchFamily="18" charset="0"/>
                <a:ea typeface="Times New Roman" panose="02020603050405020304" pitchFamily="18" charset="0"/>
              </a:rPr>
              <a:t>muayeneyi görme konusunda uzman göz doktoru, fizyoterapist veya özel eğitimci yapabilmektedir. Göz doktorunun muayene sonrasında çocuğun işlevsel görmesi ve görmenin çocuğun yaşına göre değerlendirmesi gerekmektedir </a:t>
            </a:r>
            <a:endParaRPr lang="tr-TR" dirty="0"/>
          </a:p>
        </p:txBody>
      </p:sp>
    </p:spTree>
    <p:extLst>
      <p:ext uri="{BB962C8B-B14F-4D97-AF65-F5344CB8AC3E}">
        <p14:creationId xmlns:p14="http://schemas.microsoft.com/office/powerpoint/2010/main" val="71885424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marL="228600" lvl="0" indent="-228600">
              <a:lnSpc>
                <a:spcPts val="2135"/>
              </a:lnSpc>
              <a:spcBef>
                <a:spcPts val="1000"/>
              </a:spcBef>
              <a:spcAft>
                <a:spcPts val="800"/>
              </a:spcAft>
            </a:pPr>
            <a:r>
              <a:rPr lang="tr-TR" sz="2800" b="1" dirty="0">
                <a:solidFill>
                  <a:prstClr val="black"/>
                </a:solidFill>
                <a:latin typeface="Times New Roman" panose="02020603050405020304" pitchFamily="18" charset="0"/>
                <a:ea typeface="Times New Roman" panose="02020603050405020304" pitchFamily="18" charset="0"/>
                <a:cs typeface="+mn-cs"/>
              </a:rPr>
              <a:t>GÖRME ENGELLİ ÇOCUKLARIN EĞİTİMLERİ</a:t>
            </a:r>
            <a:r>
              <a:rPr lang="tr-TR" sz="2800" i="1" dirty="0">
                <a:solidFill>
                  <a:prstClr val="black"/>
                </a:solidFill>
                <a:latin typeface="Times New Roman" panose="02020603050405020304" pitchFamily="18" charset="0"/>
                <a:ea typeface="Times New Roman" panose="02020603050405020304" pitchFamily="18" charset="0"/>
                <a:cs typeface="+mn-cs"/>
              </a:rPr>
              <a:t/>
            </a:r>
            <a:br>
              <a:rPr lang="tr-TR" sz="2800" i="1" dirty="0">
                <a:solidFill>
                  <a:prstClr val="black"/>
                </a:solidFill>
                <a:latin typeface="Times New Roman" panose="02020603050405020304" pitchFamily="18" charset="0"/>
                <a:ea typeface="Times New Roman" panose="02020603050405020304" pitchFamily="18" charset="0"/>
                <a:cs typeface="+mn-cs"/>
              </a:rPr>
            </a:br>
            <a:endParaRPr lang="tr-TR" dirty="0"/>
          </a:p>
        </p:txBody>
      </p:sp>
      <p:sp>
        <p:nvSpPr>
          <p:cNvPr id="3" name="İçerik Yer Tutucusu 2"/>
          <p:cNvSpPr>
            <a:spLocks noGrp="1"/>
          </p:cNvSpPr>
          <p:nvPr>
            <p:ph idx="1"/>
          </p:nvPr>
        </p:nvSpPr>
        <p:spPr/>
        <p:txBody>
          <a:bodyPr>
            <a:normAutofit fontScale="92500"/>
          </a:bodyPr>
          <a:lstStyle/>
          <a:p>
            <a:pPr>
              <a:lnSpc>
                <a:spcPct val="150000"/>
              </a:lnSpc>
            </a:pPr>
            <a:r>
              <a:rPr lang="tr-TR" dirty="0" smtClean="0">
                <a:latin typeface="Times New Roman" panose="02020603050405020304" pitchFamily="18" charset="0"/>
                <a:ea typeface="Times New Roman" panose="02020603050405020304" pitchFamily="18" charset="0"/>
              </a:rPr>
              <a:t>Çevreden </a:t>
            </a:r>
            <a:r>
              <a:rPr lang="tr-TR" dirty="0">
                <a:latin typeface="Times New Roman" panose="02020603050405020304" pitchFamily="18" charset="0"/>
                <a:ea typeface="Times New Roman" panose="02020603050405020304" pitchFamily="18" charset="0"/>
              </a:rPr>
              <a:t>bilgi sağlamak, görme aracılığıyla olduğu için görme yoksunluğu kişinin yaşantısını önemli ölçüde sınırlar. Eğitimciler, okul ortamında görme engelli bireylerin </a:t>
            </a:r>
            <a:r>
              <a:rPr lang="tr-TR" dirty="0" err="1">
                <a:latin typeface="Times New Roman" panose="02020603050405020304" pitchFamily="18" charset="0"/>
                <a:ea typeface="Times New Roman" panose="02020603050405020304" pitchFamily="18" charset="0"/>
              </a:rPr>
              <a:t>oryante</a:t>
            </a:r>
            <a:r>
              <a:rPr lang="tr-TR" dirty="0">
                <a:latin typeface="Times New Roman" panose="02020603050405020304" pitchFamily="18" charset="0"/>
                <a:ea typeface="Times New Roman" panose="02020603050405020304" pitchFamily="18" charset="0"/>
              </a:rPr>
              <a:t> olmalarına, hareket özgürlüğü ve günlük yaşam becerilerini kazanmalarına yardımcı olmaktadır. Çocukların tüm derslere katılabilmelerine yönelik programlar hazırlamak, çocuğun diğer gören yaşıtları ile ayrı sınıfa devam etmelerini sağlamak, eğitime erken yaşta başlamak çocuğun eğitimi için gereklidir </a:t>
            </a:r>
            <a:endParaRPr lang="tr-TR" dirty="0"/>
          </a:p>
        </p:txBody>
      </p:sp>
    </p:spTree>
    <p:extLst>
      <p:ext uri="{BB962C8B-B14F-4D97-AF65-F5344CB8AC3E}">
        <p14:creationId xmlns:p14="http://schemas.microsoft.com/office/powerpoint/2010/main" val="84879055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spcAft>
                <a:spcPts val="800"/>
              </a:spcAft>
              <a:tabLst>
                <a:tab pos="4251960" algn="l"/>
              </a:tabLst>
            </a:pPr>
            <a:r>
              <a:rPr lang="tr-TR" dirty="0">
                <a:latin typeface="Times New Roman" panose="02020603050405020304" pitchFamily="18" charset="0"/>
                <a:ea typeface="Times New Roman" panose="02020603050405020304" pitchFamily="18" charset="0"/>
              </a:rPr>
              <a:t>Görme engelli bireyler bağımsız olarak dolaşabilmek için dört yöntem kullanabilirler. </a:t>
            </a:r>
            <a:endParaRPr lang="tr-TR" i="1" dirty="0">
              <a:latin typeface="Times New Roman" panose="02020603050405020304" pitchFamily="18" charset="0"/>
              <a:ea typeface="Times New Roman" panose="02020603050405020304" pitchFamily="18" charset="0"/>
            </a:endParaRPr>
          </a:p>
          <a:p>
            <a:pPr algn="just">
              <a:spcAft>
                <a:spcPts val="800"/>
              </a:spcAft>
              <a:tabLst>
                <a:tab pos="4251960" algn="l"/>
              </a:tabLst>
            </a:pPr>
            <a:r>
              <a:rPr lang="tr-TR" dirty="0">
                <a:latin typeface="Times New Roman" panose="02020603050405020304" pitchFamily="18" charset="0"/>
                <a:ea typeface="Times New Roman" panose="02020603050405020304" pitchFamily="18" charset="0"/>
              </a:rPr>
              <a:t>Bunlar; </a:t>
            </a:r>
            <a:endParaRPr lang="tr-TR" i="1" dirty="0">
              <a:latin typeface="Times New Roman" panose="02020603050405020304" pitchFamily="18" charset="0"/>
              <a:ea typeface="Times New Roman" panose="02020603050405020304" pitchFamily="18" charset="0"/>
            </a:endParaRPr>
          </a:p>
          <a:p>
            <a:pPr marL="342900" lvl="0" indent="-342900" algn="just">
              <a:spcAft>
                <a:spcPts val="800"/>
              </a:spcAft>
              <a:buFont typeface="Symbol" panose="05050102010706020507" pitchFamily="18" charset="2"/>
              <a:buChar char=""/>
              <a:tabLst>
                <a:tab pos="228600" algn="l"/>
                <a:tab pos="4251960" algn="l"/>
              </a:tabLst>
            </a:pPr>
            <a:r>
              <a:rPr lang="tr-TR" dirty="0">
                <a:latin typeface="Times New Roman" panose="02020603050405020304" pitchFamily="18" charset="0"/>
                <a:ea typeface="Times New Roman" panose="02020603050405020304" pitchFamily="18" charset="0"/>
              </a:rPr>
              <a:t>gören bir rehberle yürüme,</a:t>
            </a:r>
            <a:endParaRPr lang="tr-TR" i="1" dirty="0">
              <a:latin typeface="Times New Roman" panose="02020603050405020304" pitchFamily="18" charset="0"/>
              <a:ea typeface="Times New Roman" panose="02020603050405020304" pitchFamily="18" charset="0"/>
            </a:endParaRPr>
          </a:p>
          <a:p>
            <a:pPr marL="342900" lvl="0" indent="-342900" algn="just">
              <a:spcAft>
                <a:spcPts val="800"/>
              </a:spcAft>
              <a:buFont typeface="Symbol" panose="05050102010706020507" pitchFamily="18" charset="2"/>
              <a:buChar char=""/>
              <a:tabLst>
                <a:tab pos="228600" algn="l"/>
                <a:tab pos="4251960" algn="l"/>
              </a:tabLst>
            </a:pPr>
            <a:r>
              <a:rPr lang="tr-TR" dirty="0">
                <a:latin typeface="Times New Roman" panose="02020603050405020304" pitchFamily="18" charset="0"/>
                <a:ea typeface="Times New Roman" panose="02020603050405020304" pitchFamily="18" charset="0"/>
              </a:rPr>
              <a:t>bastonsuz ve rehbersiz kendi başına yürüme,</a:t>
            </a:r>
            <a:endParaRPr lang="tr-TR" i="1" dirty="0">
              <a:latin typeface="Times New Roman" panose="02020603050405020304" pitchFamily="18" charset="0"/>
              <a:ea typeface="Times New Roman" panose="02020603050405020304" pitchFamily="18" charset="0"/>
            </a:endParaRPr>
          </a:p>
          <a:p>
            <a:pPr marL="342900" lvl="0" indent="-342900" algn="just">
              <a:spcAft>
                <a:spcPts val="800"/>
              </a:spcAft>
              <a:buFont typeface="Symbol" panose="05050102010706020507" pitchFamily="18" charset="2"/>
              <a:buChar char=""/>
              <a:tabLst>
                <a:tab pos="228600" algn="l"/>
                <a:tab pos="4251960" algn="l"/>
              </a:tabLst>
            </a:pPr>
            <a:r>
              <a:rPr lang="tr-TR" dirty="0">
                <a:latin typeface="Times New Roman" panose="02020603050405020304" pitchFamily="18" charset="0"/>
                <a:ea typeface="Times New Roman" panose="02020603050405020304" pitchFamily="18" charset="0"/>
              </a:rPr>
              <a:t>baston kullanarak kendi başına yürüme,</a:t>
            </a:r>
            <a:endParaRPr lang="tr-TR" i="1" dirty="0">
              <a:latin typeface="Times New Roman" panose="02020603050405020304" pitchFamily="18" charset="0"/>
              <a:ea typeface="Times New Roman" panose="02020603050405020304" pitchFamily="18" charset="0"/>
            </a:endParaRPr>
          </a:p>
          <a:p>
            <a:pPr marL="342900" lvl="0" indent="-342900" algn="just">
              <a:spcAft>
                <a:spcPts val="0"/>
              </a:spcAft>
              <a:buFont typeface="Symbol" panose="05050102010706020507" pitchFamily="18" charset="2"/>
              <a:buChar char=""/>
              <a:tabLst>
                <a:tab pos="228600" algn="l"/>
                <a:tab pos="4251960" algn="l"/>
              </a:tabLst>
            </a:pPr>
            <a:r>
              <a:rPr lang="tr-TR" dirty="0">
                <a:latin typeface="Times New Roman" panose="02020603050405020304" pitchFamily="18" charset="0"/>
                <a:ea typeface="Times New Roman" panose="02020603050405020304" pitchFamily="18" charset="0"/>
              </a:rPr>
              <a:t>rehber bir köpekle yürümedir.</a:t>
            </a:r>
            <a:endParaRPr lang="tr-TR" i="1" dirty="0">
              <a:latin typeface="Times New Roman" panose="02020603050405020304" pitchFamily="18" charset="0"/>
              <a:ea typeface="Times New Roman" panose="02020603050405020304" pitchFamily="18" charset="0"/>
            </a:endParaRPr>
          </a:p>
          <a:p>
            <a:endParaRPr lang="tr-TR" dirty="0"/>
          </a:p>
        </p:txBody>
      </p:sp>
    </p:spTree>
    <p:extLst>
      <p:ext uri="{BB962C8B-B14F-4D97-AF65-F5344CB8AC3E}">
        <p14:creationId xmlns:p14="http://schemas.microsoft.com/office/powerpoint/2010/main" val="343684246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marL="342900" lvl="0" indent="-342900" defTabSz="457200" fontAlgn="base">
              <a:lnSpc>
                <a:spcPct val="150000"/>
              </a:lnSpc>
              <a:buClr>
                <a:srgbClr val="A53010"/>
              </a:buClr>
              <a:buFont typeface="Wingdings 3" charset="2"/>
              <a:buChar char=""/>
            </a:pPr>
            <a:r>
              <a:rPr lang="tr-TR" sz="2000" dirty="0">
                <a:solidFill>
                  <a:prstClr val="black">
                    <a:lumMod val="75000"/>
                    <a:lumOff val="25000"/>
                  </a:prstClr>
                </a:solidFill>
                <a:latin typeface="Times New Roman"/>
                <a:ea typeface="Times New Roman"/>
              </a:rPr>
              <a:t>KAYNAKLAR</a:t>
            </a:r>
          </a:p>
          <a:p>
            <a:pPr marL="742950" lvl="1" indent="-285750" defTabSz="457200" fontAlgn="base">
              <a:lnSpc>
                <a:spcPct val="100000"/>
              </a:lnSpc>
              <a:spcBef>
                <a:spcPts val="1000"/>
              </a:spcBef>
              <a:buClr>
                <a:srgbClr val="A53010"/>
              </a:buClr>
              <a:buFont typeface="Arial"/>
              <a:buChar char="•"/>
              <a:tabLst>
                <a:tab pos="914400" algn="l"/>
              </a:tabLst>
            </a:pPr>
            <a:r>
              <a:rPr lang="tr-TR" sz="2000" dirty="0" err="1">
                <a:solidFill>
                  <a:srgbClr val="000000"/>
                </a:solidFill>
                <a:latin typeface="Times New Roman"/>
                <a:cs typeface="Times New Roman"/>
              </a:rPr>
              <a:t>Aral,N</a:t>
            </a:r>
            <a:r>
              <a:rPr lang="tr-TR" sz="2000" dirty="0">
                <a:solidFill>
                  <a:srgbClr val="000000"/>
                </a:solidFill>
                <a:latin typeface="Times New Roman"/>
                <a:cs typeface="Times New Roman"/>
              </a:rPr>
              <a:t>., 2011.</a:t>
            </a:r>
            <a:r>
              <a:rPr lang="tr-TR" sz="2000" i="1" dirty="0">
                <a:solidFill>
                  <a:srgbClr val="000000"/>
                </a:solidFill>
                <a:latin typeface="Times New Roman"/>
                <a:cs typeface="Times New Roman"/>
              </a:rPr>
              <a:t> Okul Öncesi Eğitimde Kaynaştırma</a:t>
            </a:r>
            <a:r>
              <a:rPr lang="tr-TR" sz="2000" dirty="0">
                <a:solidFill>
                  <a:srgbClr val="000000"/>
                </a:solidFill>
                <a:latin typeface="Times New Roman"/>
                <a:cs typeface="Times New Roman"/>
              </a:rPr>
              <a:t>, İstanbul: </a:t>
            </a:r>
            <a:r>
              <a:rPr lang="tr-TR" sz="2000" dirty="0" err="1">
                <a:solidFill>
                  <a:srgbClr val="000000"/>
                </a:solidFill>
                <a:latin typeface="Times New Roman"/>
                <a:cs typeface="Times New Roman"/>
              </a:rPr>
              <a:t>Morpa</a:t>
            </a:r>
            <a:r>
              <a:rPr lang="tr-TR" sz="2000" dirty="0">
                <a:solidFill>
                  <a:srgbClr val="000000"/>
                </a:solidFill>
                <a:latin typeface="Times New Roman"/>
                <a:cs typeface="Times New Roman"/>
              </a:rPr>
              <a:t> Yayınları.</a:t>
            </a:r>
            <a:endParaRPr lang="tr-TR" sz="2000" dirty="0">
              <a:solidFill>
                <a:prstClr val="black">
                  <a:lumMod val="75000"/>
                  <a:lumOff val="25000"/>
                </a:prstClr>
              </a:solidFill>
              <a:latin typeface="Times New Roman"/>
              <a:ea typeface="Times New Roman"/>
              <a:cs typeface="Times New Roman"/>
            </a:endParaRPr>
          </a:p>
          <a:p>
            <a:pPr marL="742950" lvl="1" indent="-285750" defTabSz="457200" fontAlgn="base">
              <a:lnSpc>
                <a:spcPct val="100000"/>
              </a:lnSpc>
              <a:spcBef>
                <a:spcPts val="1000"/>
              </a:spcBef>
              <a:buClr>
                <a:srgbClr val="A53010"/>
              </a:buClr>
              <a:buFont typeface="Arial"/>
              <a:buChar char="•"/>
              <a:tabLst>
                <a:tab pos="914400" algn="l"/>
              </a:tabLst>
            </a:pPr>
            <a:r>
              <a:rPr lang="tr-TR" sz="2000" dirty="0">
                <a:solidFill>
                  <a:srgbClr val="000000"/>
                </a:solidFill>
                <a:latin typeface="Times New Roman"/>
                <a:cs typeface="Times New Roman"/>
              </a:rPr>
              <a:t>Aral, N. ve Gürsoy, F. 2007. </a:t>
            </a:r>
            <a:r>
              <a:rPr lang="tr-TR" sz="2000" i="1" dirty="0">
                <a:solidFill>
                  <a:srgbClr val="000000"/>
                </a:solidFill>
                <a:latin typeface="Times New Roman"/>
                <a:cs typeface="Times New Roman"/>
              </a:rPr>
              <a:t>Özel eğitim gerektiren çocuklar ve özel eğitime giriş.</a:t>
            </a:r>
            <a:r>
              <a:rPr lang="tr-TR" sz="2000" dirty="0">
                <a:solidFill>
                  <a:srgbClr val="000000"/>
                </a:solidFill>
                <a:latin typeface="Times New Roman"/>
                <a:cs typeface="Times New Roman"/>
              </a:rPr>
              <a:t> İstanbul: </a:t>
            </a:r>
            <a:r>
              <a:rPr lang="tr-TR" sz="2000" dirty="0" err="1">
                <a:solidFill>
                  <a:srgbClr val="000000"/>
                </a:solidFill>
                <a:latin typeface="Times New Roman"/>
                <a:cs typeface="Times New Roman"/>
              </a:rPr>
              <a:t>Morpa</a:t>
            </a:r>
            <a:r>
              <a:rPr lang="tr-TR" sz="2000" dirty="0">
                <a:solidFill>
                  <a:srgbClr val="000000"/>
                </a:solidFill>
                <a:latin typeface="Times New Roman"/>
                <a:cs typeface="Times New Roman"/>
              </a:rPr>
              <a:t> Kültür Yayınları.</a:t>
            </a:r>
            <a:endParaRPr lang="tr-TR" sz="2000" dirty="0">
              <a:solidFill>
                <a:prstClr val="black">
                  <a:lumMod val="75000"/>
                  <a:lumOff val="25000"/>
                </a:prstClr>
              </a:solidFill>
              <a:latin typeface="Times New Roman"/>
              <a:ea typeface="Times New Roman"/>
              <a:cs typeface="Times New Roman"/>
            </a:endParaRPr>
          </a:p>
        </p:txBody>
      </p:sp>
    </p:spTree>
    <p:extLst>
      <p:ext uri="{BB962C8B-B14F-4D97-AF65-F5344CB8AC3E}">
        <p14:creationId xmlns:p14="http://schemas.microsoft.com/office/powerpoint/2010/main" val="179371361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nSpc>
                <a:spcPct val="150000"/>
              </a:lnSpc>
            </a:pPr>
            <a:r>
              <a:rPr lang="tr-TR" dirty="0">
                <a:latin typeface="Times New Roman" panose="02020603050405020304" pitchFamily="18" charset="0"/>
                <a:ea typeface="Times New Roman" panose="02020603050405020304" pitchFamily="18" charset="0"/>
              </a:rPr>
              <a:t>Çevreyi net görmeyi engelleyen miyopluk, hipermetropluk ve </a:t>
            </a:r>
            <a:r>
              <a:rPr lang="tr-TR" dirty="0" err="1">
                <a:latin typeface="Times New Roman" panose="02020603050405020304" pitchFamily="18" charset="0"/>
                <a:ea typeface="Times New Roman" panose="02020603050405020304" pitchFamily="18" charset="0"/>
              </a:rPr>
              <a:t>astigmatlık</a:t>
            </a:r>
            <a:r>
              <a:rPr lang="tr-TR" dirty="0">
                <a:latin typeface="Times New Roman" panose="02020603050405020304" pitchFamily="18" charset="0"/>
                <a:ea typeface="Times New Roman" panose="02020603050405020304" pitchFamily="18" charset="0"/>
              </a:rPr>
              <a:t> gibi görme bozuklukları oldukça yaygındır. Bunların hiçbiri göz hastalığı değil, göz küresinin biçimindeki bozukluktan kaynaklanan görme kusurudur. Gözlük ve </a:t>
            </a:r>
            <a:r>
              <a:rPr lang="tr-TR" dirty="0" err="1">
                <a:latin typeface="Times New Roman" panose="02020603050405020304" pitchFamily="18" charset="0"/>
                <a:ea typeface="Times New Roman" panose="02020603050405020304" pitchFamily="18" charset="0"/>
              </a:rPr>
              <a:t>kontakt</a:t>
            </a:r>
            <a:r>
              <a:rPr lang="tr-TR" dirty="0">
                <a:latin typeface="Times New Roman" panose="02020603050405020304" pitchFamily="18" charset="0"/>
                <a:ea typeface="Times New Roman" panose="02020603050405020304" pitchFamily="18" charset="0"/>
              </a:rPr>
              <a:t> lens kullanılarak düzeltilebilir. Bazı görme hastalıkları sonucunda görme engeli ortaya çıkmaktadır. </a:t>
            </a:r>
            <a:endParaRPr lang="tr-TR" dirty="0"/>
          </a:p>
        </p:txBody>
      </p:sp>
    </p:spTree>
    <p:extLst>
      <p:ext uri="{BB962C8B-B14F-4D97-AF65-F5344CB8AC3E}">
        <p14:creationId xmlns:p14="http://schemas.microsoft.com/office/powerpoint/2010/main" val="88891707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lnSpc>
                <a:spcPct val="150000"/>
              </a:lnSpc>
              <a:spcAft>
                <a:spcPts val="800"/>
              </a:spcAft>
            </a:pPr>
            <a:r>
              <a:rPr lang="tr-TR" dirty="0">
                <a:latin typeface="Times New Roman" panose="02020603050405020304" pitchFamily="18" charset="0"/>
                <a:ea typeface="Times New Roman" panose="02020603050405020304" pitchFamily="18" charset="0"/>
              </a:rPr>
              <a:t>Görme engeli yasal ve eğitsel olmak üzere iki şekilde tanımlanmaktadır. </a:t>
            </a:r>
            <a:endParaRPr lang="tr-TR" i="1" dirty="0">
              <a:latin typeface="Times New Roman" panose="02020603050405020304" pitchFamily="18" charset="0"/>
              <a:ea typeface="Times New Roman" panose="02020603050405020304" pitchFamily="18" charset="0"/>
            </a:endParaRPr>
          </a:p>
          <a:p>
            <a:r>
              <a:rPr lang="tr-TR" b="1" dirty="0">
                <a:latin typeface="Times New Roman" panose="02020603050405020304" pitchFamily="18" charset="0"/>
                <a:ea typeface="Times New Roman" panose="02020603050405020304" pitchFamily="18" charset="0"/>
              </a:rPr>
              <a:t>Yasal tanım, </a:t>
            </a:r>
            <a:r>
              <a:rPr lang="tr-TR" dirty="0">
                <a:latin typeface="Times New Roman" panose="02020603050405020304" pitchFamily="18" charset="0"/>
                <a:ea typeface="Times New Roman" panose="02020603050405020304" pitchFamily="18" charset="0"/>
              </a:rPr>
              <a:t>görme keskinliği ve görme alanına </a:t>
            </a:r>
            <a:r>
              <a:rPr lang="tr-TR" dirty="0" smtClean="0">
                <a:latin typeface="Times New Roman" panose="02020603050405020304" pitchFamily="18" charset="0"/>
                <a:ea typeface="Times New Roman" panose="02020603050405020304" pitchFamily="18" charset="0"/>
              </a:rPr>
              <a:t>dayanmaktadır.</a:t>
            </a:r>
            <a:r>
              <a:rPr lang="tr-TR" dirty="0">
                <a:latin typeface="Times New Roman" panose="02020603050405020304" pitchFamily="18" charset="0"/>
                <a:ea typeface="Times New Roman" panose="02020603050405020304" pitchFamily="18" charset="0"/>
              </a:rPr>
              <a:t> Görsel keskinlik; belli bir mesafedeki şekilleri veya detayları açık bir şekilde ayırt etme yeteneğidir. Harfleri, numaraları veya </a:t>
            </a:r>
            <a:r>
              <a:rPr lang="tr-TR" dirty="0" err="1">
                <a:latin typeface="Times New Roman" panose="02020603050405020304" pitchFamily="18" charset="0"/>
                <a:ea typeface="Times New Roman" panose="02020603050405020304" pitchFamily="18" charset="0"/>
              </a:rPr>
              <a:t>Snellen</a:t>
            </a:r>
            <a:r>
              <a:rPr lang="tr-TR" dirty="0">
                <a:latin typeface="Times New Roman" panose="02020603050405020304" pitchFamily="18" charset="0"/>
                <a:ea typeface="Times New Roman" panose="02020603050405020304" pitchFamily="18" charset="0"/>
              </a:rPr>
              <a:t> kartındaki diğer sembolleri okuyarak ölçülmektedir. </a:t>
            </a:r>
            <a:endParaRPr lang="tr-TR" dirty="0"/>
          </a:p>
        </p:txBody>
      </p:sp>
    </p:spTree>
    <p:extLst>
      <p:ext uri="{BB962C8B-B14F-4D97-AF65-F5344CB8AC3E}">
        <p14:creationId xmlns:p14="http://schemas.microsoft.com/office/powerpoint/2010/main" val="372922922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lvl="0"/>
            <a:r>
              <a:rPr lang="tr-TR" dirty="0">
                <a:solidFill>
                  <a:prstClr val="black"/>
                </a:solidFill>
                <a:latin typeface="Times New Roman" panose="02020603050405020304" pitchFamily="18" charset="0"/>
                <a:ea typeface="Times New Roman" panose="02020603050405020304" pitchFamily="18" charset="0"/>
                <a:cs typeface="Times New Roman" panose="02020603050405020304" pitchFamily="18" charset="0"/>
              </a:rPr>
              <a:t>Bazı kişilerin düşündüğü gibi, 20/20 görme ifadesi mükemmel görme anlamına gelmemektedir. Gözlükle ve </a:t>
            </a:r>
            <a:r>
              <a:rPr lang="tr-TR" dirty="0" err="1">
                <a:solidFill>
                  <a:prstClr val="black"/>
                </a:solidFill>
                <a:latin typeface="Times New Roman" panose="02020603050405020304" pitchFamily="18" charset="0"/>
                <a:ea typeface="Times New Roman" panose="02020603050405020304" pitchFamily="18" charset="0"/>
                <a:cs typeface="Times New Roman" panose="02020603050405020304" pitchFamily="18" charset="0"/>
              </a:rPr>
              <a:t>kontakt</a:t>
            </a:r>
            <a:r>
              <a:rPr lang="tr-TR" dirty="0">
                <a:solidFill>
                  <a:prstClr val="black"/>
                </a:solidFill>
                <a:latin typeface="Times New Roman" panose="02020603050405020304" pitchFamily="18" charset="0"/>
                <a:ea typeface="Times New Roman" panose="02020603050405020304" pitchFamily="18" charset="0"/>
                <a:cs typeface="Times New Roman" panose="02020603050405020304" pitchFamily="18" charset="0"/>
              </a:rPr>
              <a:t> lenslerle mümkün olan bütün düzeltmeler yapıldıktan sonra, gören gözün olağan görme gücünün onda birine, yani 20/200’lük görme keskinliğine ya da daha azına sahip olan ya da görme açısı yirmi dereceyi aşmayan kişilere yasal yönden kör denilmektedir. </a:t>
            </a:r>
            <a:endParaRPr lang="tr-TR" dirty="0">
              <a:solidFill>
                <a:prstClr val="black"/>
              </a:solidFill>
              <a:latin typeface="Times New Roman" panose="02020603050405020304" pitchFamily="18" charset="0"/>
              <a:cs typeface="Times New Roman" panose="02020603050405020304" pitchFamily="18" charset="0"/>
            </a:endParaRPr>
          </a:p>
          <a:p>
            <a:endParaRPr lang="tr-TR" dirty="0"/>
          </a:p>
        </p:txBody>
      </p:sp>
    </p:spTree>
    <p:extLst>
      <p:ext uri="{BB962C8B-B14F-4D97-AF65-F5344CB8AC3E}">
        <p14:creationId xmlns:p14="http://schemas.microsoft.com/office/powerpoint/2010/main" val="373543823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a:latin typeface="Times New Roman" panose="02020603050405020304" pitchFamily="18" charset="0"/>
                <a:ea typeface="Times New Roman" panose="02020603050405020304" pitchFamily="18" charset="0"/>
              </a:rPr>
              <a:t>20/200’ün anlamı; görme yetersizliğinden etkilenen kişinin altmış santimetreden görebildiğini, normal görme gücüne sahip olan kişinin altı metreden görebilmesidir. Görme açısının dar olmasının anlamı ise, normal görme keskinliği olmasına rağmen, görmenin sadece merkezdekilerle ve yirmi derece ile sınırlı olması, yirmi derecenin dışında kalan nesneleri görememesidir. Görme alanı sınırlı olan kişilerde yasal tanıma göre olarak değerlendirilmektedir.</a:t>
            </a:r>
            <a:endParaRPr lang="tr-TR" dirty="0"/>
          </a:p>
        </p:txBody>
      </p:sp>
    </p:spTree>
    <p:extLst>
      <p:ext uri="{BB962C8B-B14F-4D97-AF65-F5344CB8AC3E}">
        <p14:creationId xmlns:p14="http://schemas.microsoft.com/office/powerpoint/2010/main" val="71202825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a:latin typeface="Times New Roman" panose="02020603050405020304" pitchFamily="18" charset="0"/>
                <a:ea typeface="Times New Roman" panose="02020603050405020304" pitchFamily="18" charset="0"/>
              </a:rPr>
              <a:t>Yasal tanıma göre, görme keskinliği 20/70 ile 20/200 arasında olan kişilere az gören denilmektedir. Anlamı ise, normal gören kişinin altı metreden gördüğünü, az gören kişi iki metreyle altmış santimetre arasındaki mesafeden görebilmektedir</a:t>
            </a:r>
            <a:endParaRPr lang="tr-TR" dirty="0"/>
          </a:p>
        </p:txBody>
      </p:sp>
    </p:spTree>
    <p:extLst>
      <p:ext uri="{BB962C8B-B14F-4D97-AF65-F5344CB8AC3E}">
        <p14:creationId xmlns:p14="http://schemas.microsoft.com/office/powerpoint/2010/main" val="327796190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r>
              <a:rPr lang="tr-TR" sz="4000" dirty="0">
                <a:latin typeface="Times New Roman" panose="02020603050405020304" pitchFamily="18" charset="0"/>
                <a:ea typeface="Times New Roman" panose="02020603050405020304" pitchFamily="18" charset="0"/>
              </a:rPr>
              <a:t>Eğitimciler görme engelini, gerekli tüm düzeltmelere rağmen çocuğun eğitimsel performansını etkileyen görmedeki kusurlar şeklinde tanımlamaktadır</a:t>
            </a:r>
            <a:endParaRPr lang="tr-TR" sz="4000" dirty="0"/>
          </a:p>
        </p:txBody>
      </p:sp>
    </p:spTree>
    <p:extLst>
      <p:ext uri="{BB962C8B-B14F-4D97-AF65-F5344CB8AC3E}">
        <p14:creationId xmlns:p14="http://schemas.microsoft.com/office/powerpoint/2010/main" val="200884586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r>
              <a:rPr lang="tr-TR" sz="3600" dirty="0">
                <a:latin typeface="Times New Roman" panose="02020603050405020304" pitchFamily="18" charset="0"/>
                <a:ea typeface="Times New Roman" panose="02020603050405020304" pitchFamily="18" charset="0"/>
              </a:rPr>
              <a:t>eğitim açısından kör kişi, görme yetersizliğinden çok ağır derecede etkilenen, mutlaka kabartma alfabeye ya da sesli kitaplara gereksinim duyan kişi şeklinde tanımlanmakta, az gören ise büyütücü araçlar ya da büyük puntolarla okuyabilen kişi olarak ifade edilmektedir </a:t>
            </a:r>
            <a:endParaRPr lang="tr-TR" sz="3600" dirty="0"/>
          </a:p>
        </p:txBody>
      </p:sp>
    </p:spTree>
    <p:extLst>
      <p:ext uri="{BB962C8B-B14F-4D97-AF65-F5344CB8AC3E}">
        <p14:creationId xmlns:p14="http://schemas.microsoft.com/office/powerpoint/2010/main" val="2471260948"/>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26</TotalTime>
  <Words>1259</Words>
  <Application>Microsoft Office PowerPoint</Application>
  <PresentationFormat>Geniş ekran</PresentationFormat>
  <Paragraphs>59</Paragraphs>
  <Slides>29</Slides>
  <Notes>0</Notes>
  <HiddenSlides>0</HiddenSlides>
  <MMClips>0</MMClips>
  <ScaleCrop>false</ScaleCrop>
  <HeadingPairs>
    <vt:vector size="6" baseType="variant">
      <vt:variant>
        <vt:lpstr>Kullanılan Yazı Tipleri</vt:lpstr>
      </vt:variant>
      <vt:variant>
        <vt:i4>6</vt:i4>
      </vt:variant>
      <vt:variant>
        <vt:lpstr>Tema</vt:lpstr>
      </vt:variant>
      <vt:variant>
        <vt:i4>1</vt:i4>
      </vt:variant>
      <vt:variant>
        <vt:lpstr>Slayt Başlıkları</vt:lpstr>
      </vt:variant>
      <vt:variant>
        <vt:i4>29</vt:i4>
      </vt:variant>
    </vt:vector>
  </HeadingPairs>
  <TitlesOfParts>
    <vt:vector size="36" baseType="lpstr">
      <vt:lpstr>Arial</vt:lpstr>
      <vt:lpstr>Calibri</vt:lpstr>
      <vt:lpstr>Calibri Light</vt:lpstr>
      <vt:lpstr>Symbol</vt:lpstr>
      <vt:lpstr>Times New Roman</vt:lpstr>
      <vt:lpstr>Wingdings 3</vt:lpstr>
      <vt:lpstr>Office Teması</vt:lpstr>
      <vt:lpstr>GÖRME ENGELLİ ÇOCUKLAR</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GÖRME ENGELLİ ÇOCUKLARIN ÖZELLİKLERİ </vt:lpstr>
      <vt:lpstr>PowerPoint Sunusu</vt:lpstr>
      <vt:lpstr>PowerPoint Sunusu</vt:lpstr>
      <vt:lpstr>PowerPoint Sunusu</vt:lpstr>
      <vt:lpstr>PowerPoint Sunusu</vt:lpstr>
      <vt:lpstr>PowerPoint Sunusu</vt:lpstr>
      <vt:lpstr>PowerPoint Sunusu</vt:lpstr>
      <vt:lpstr>GÖRME ENGELLİ ÇOCUKLARIN EĞİTİMLERİ </vt:lpstr>
      <vt:lpstr>PowerPoint Sunusu</vt:lpstr>
      <vt:lpstr>PowerPoint Sunusu</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GÖRME ENGELLİ ÇOCUKLAR VE EĞİTİMLER</dc:title>
  <dc:creator>figen</dc:creator>
  <cp:lastModifiedBy>figen</cp:lastModifiedBy>
  <cp:revision>11</cp:revision>
  <dcterms:created xsi:type="dcterms:W3CDTF">2020-11-01T11:52:10Z</dcterms:created>
  <dcterms:modified xsi:type="dcterms:W3CDTF">2021-02-13T19:39:10Z</dcterms:modified>
</cp:coreProperties>
</file>