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52572700-FD59-4E3B-8B27-9FDD696C7DFA}" type="datetimeFigureOut">
              <a:rPr lang="tr-TR" smtClean="0"/>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7F7D01A-4AE2-48EF-B200-D3464E2C261F}"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2572700-FD59-4E3B-8B27-9FDD696C7DFA}" type="datetimeFigureOut">
              <a:rPr lang="tr-TR" smtClean="0"/>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7F7D01A-4AE2-48EF-B200-D3464E2C261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2572700-FD59-4E3B-8B27-9FDD696C7DFA}" type="datetimeFigureOut">
              <a:rPr lang="tr-TR" smtClean="0"/>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7F7D01A-4AE2-48EF-B200-D3464E2C261F}"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2572700-FD59-4E3B-8B27-9FDD696C7DFA}" type="datetimeFigureOut">
              <a:rPr lang="tr-TR" smtClean="0"/>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7F7D01A-4AE2-48EF-B200-D3464E2C261F}"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2572700-FD59-4E3B-8B27-9FDD696C7DFA}" type="datetimeFigureOut">
              <a:rPr lang="tr-TR" smtClean="0"/>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7F7D01A-4AE2-48EF-B200-D3464E2C261F}"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52572700-FD59-4E3B-8B27-9FDD696C7DFA}" type="datetimeFigureOut">
              <a:rPr lang="tr-TR" smtClean="0"/>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7F7D01A-4AE2-48EF-B200-D3464E2C261F}"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52572700-FD59-4E3B-8B27-9FDD696C7DFA}" type="datetimeFigureOut">
              <a:rPr lang="tr-TR" smtClean="0"/>
              <a:t>13.2.2018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67F7D01A-4AE2-48EF-B200-D3464E2C261F}"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52572700-FD59-4E3B-8B27-9FDD696C7DFA}" type="datetimeFigureOut">
              <a:rPr lang="tr-TR" smtClean="0"/>
              <a:t>13.2.2018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67F7D01A-4AE2-48EF-B200-D3464E2C261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2572700-FD59-4E3B-8B27-9FDD696C7DFA}" type="datetimeFigureOut">
              <a:rPr lang="tr-TR" smtClean="0"/>
              <a:t>13.2.2018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67F7D01A-4AE2-48EF-B200-D3464E2C261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2572700-FD59-4E3B-8B27-9FDD696C7DFA}" type="datetimeFigureOut">
              <a:rPr lang="tr-TR" smtClean="0"/>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7F7D01A-4AE2-48EF-B200-D3464E2C261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2572700-FD59-4E3B-8B27-9FDD696C7DFA}" type="datetimeFigureOut">
              <a:rPr lang="tr-TR" smtClean="0"/>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7F7D01A-4AE2-48EF-B200-D3464E2C261F}"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572700-FD59-4E3B-8B27-9FDD696C7DFA}" type="datetimeFigureOut">
              <a:rPr lang="tr-TR" smtClean="0"/>
              <a:t>13.2.2018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F7D01A-4AE2-48EF-B200-D3464E2C261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RNA </a:t>
            </a:r>
            <a:r>
              <a:rPr lang="tr-TR" dirty="0" err="1" smtClean="0"/>
              <a:t>Intereference</a:t>
            </a:r>
            <a:r>
              <a:rPr lang="tr-TR" dirty="0" smtClean="0"/>
              <a:t> – Clinical </a:t>
            </a:r>
            <a:r>
              <a:rPr lang="tr-TR" smtClean="0"/>
              <a:t>Applications</a:t>
            </a:r>
            <a:endParaRPr lang="tr-TR"/>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smtClean="0"/>
              <a:t>Applications</a:t>
            </a:r>
            <a:r>
              <a:rPr lang="tr-TR" b="1" dirty="0" smtClean="0"/>
              <a:t> and Clinical </a:t>
            </a:r>
            <a:r>
              <a:rPr lang="tr-TR" b="1" dirty="0" err="1" smtClean="0"/>
              <a:t>Perspectives</a:t>
            </a:r>
            <a:r>
              <a:rPr lang="tr-TR" b="1" dirty="0" smtClean="0"/>
              <a:t> </a:t>
            </a:r>
            <a:endParaRPr lang="tr-TR" dirty="0"/>
          </a:p>
        </p:txBody>
      </p:sp>
      <p:sp>
        <p:nvSpPr>
          <p:cNvPr id="3" name="2 İçerik Yer Tutucusu"/>
          <p:cNvSpPr>
            <a:spLocks noGrp="1"/>
          </p:cNvSpPr>
          <p:nvPr>
            <p:ph idx="1"/>
          </p:nvPr>
        </p:nvSpPr>
        <p:spPr/>
        <p:txBody>
          <a:bodyPr>
            <a:normAutofit fontScale="77500" lnSpcReduction="20000"/>
          </a:bodyPr>
          <a:lstStyle/>
          <a:p>
            <a:r>
              <a:rPr lang="en-US" dirty="0" smtClean="0"/>
              <a:t>Inherent </a:t>
            </a:r>
            <a:r>
              <a:rPr lang="en-US" dirty="0"/>
              <a:t>difficulties with blocking many desirable targets using conventional approaches have prompted many researchers to consider using </a:t>
            </a:r>
            <a:r>
              <a:rPr lang="en-US" dirty="0" err="1"/>
              <a:t>RNAi</a:t>
            </a:r>
            <a:r>
              <a:rPr lang="en-US" dirty="0"/>
              <a:t> as a therapeutic approach (</a:t>
            </a:r>
            <a:r>
              <a:rPr lang="en-US" dirty="0" err="1"/>
              <a:t>Pecot</a:t>
            </a:r>
            <a:r>
              <a:rPr lang="en-US" dirty="0"/>
              <a:t> et al. 2011). </a:t>
            </a:r>
            <a:endParaRPr lang="tr-TR" dirty="0" smtClean="0"/>
          </a:p>
          <a:p>
            <a:endParaRPr lang="tr-TR" dirty="0"/>
          </a:p>
          <a:p>
            <a:r>
              <a:rPr lang="en-US" dirty="0" smtClean="0"/>
              <a:t>Three </a:t>
            </a:r>
            <a:r>
              <a:rPr lang="en-US" dirty="0"/>
              <a:t>years after Fire and Mello’s discovery of RNA interference (Fire et al. 1998), it was demonstrated that </a:t>
            </a:r>
            <a:r>
              <a:rPr lang="en-US" dirty="0" err="1"/>
              <a:t>siRNA</a:t>
            </a:r>
            <a:r>
              <a:rPr lang="en-US" dirty="0"/>
              <a:t> could achieve sequence-specific knockdown in a mammalian cell line. </a:t>
            </a:r>
            <a:endParaRPr lang="tr-TR" dirty="0" smtClean="0"/>
          </a:p>
          <a:p>
            <a:endParaRPr lang="tr-TR" dirty="0"/>
          </a:p>
          <a:p>
            <a:r>
              <a:rPr lang="en-US" dirty="0" smtClean="0"/>
              <a:t>Shortly </a:t>
            </a:r>
            <a:r>
              <a:rPr lang="en-US" dirty="0"/>
              <a:t>thereafter, the first successful use of synthetic </a:t>
            </a:r>
            <a:r>
              <a:rPr lang="en-US" dirty="0" err="1"/>
              <a:t>siRNA</a:t>
            </a:r>
            <a:r>
              <a:rPr lang="en-US" dirty="0"/>
              <a:t> was achieved by targeting a sequence from hepatitis-C virus in mice (McCaffrey et al. 2002). </a:t>
            </a:r>
            <a:endParaRPr lang="tr-TR" dirty="0" smtClean="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71546"/>
            <a:ext cx="8229600" cy="5054617"/>
          </a:xfrm>
        </p:spPr>
        <p:txBody>
          <a:bodyPr>
            <a:normAutofit fontScale="85000" lnSpcReduction="20000"/>
          </a:bodyPr>
          <a:lstStyle/>
          <a:p>
            <a:r>
              <a:rPr lang="en-US" dirty="0" smtClean="0"/>
              <a:t>The clinical applications appear endless: any gene whose </a:t>
            </a:r>
            <a:r>
              <a:rPr lang="en-US" dirty="0" err="1" smtClean="0"/>
              <a:t>overexpression</a:t>
            </a:r>
            <a:r>
              <a:rPr lang="en-US" dirty="0" smtClean="0"/>
              <a:t> contributes to disease is a potential target, from viral genes to </a:t>
            </a:r>
            <a:r>
              <a:rPr lang="en-US" dirty="0" err="1" smtClean="0"/>
              <a:t>oncogenes</a:t>
            </a:r>
            <a:r>
              <a:rPr lang="en-US" dirty="0" smtClean="0"/>
              <a:t>, or genes responsible for heart disease, Alzheimer’s disease, diabetes and more (</a:t>
            </a:r>
            <a:r>
              <a:rPr lang="en-US" dirty="0" err="1" smtClean="0"/>
              <a:t>Kurreck</a:t>
            </a:r>
            <a:r>
              <a:rPr lang="en-US" dirty="0" smtClean="0"/>
              <a:t> 2009; Robinson 2004). </a:t>
            </a:r>
            <a:endParaRPr lang="tr-TR" dirty="0" smtClean="0"/>
          </a:p>
          <a:p>
            <a:endParaRPr lang="tr-TR" dirty="0" smtClean="0"/>
          </a:p>
          <a:p>
            <a:r>
              <a:rPr lang="en-US" dirty="0" smtClean="0"/>
              <a:t>Numerous research groups and biotechnology companies have invested a lot of effort to develop </a:t>
            </a:r>
            <a:r>
              <a:rPr lang="en-US" dirty="0" err="1" smtClean="0"/>
              <a:t>siRNA</a:t>
            </a:r>
            <a:r>
              <a:rPr lang="en-US" dirty="0" smtClean="0"/>
              <a:t> therapeutics in various human diseases, including hereditary and infectious diseases, as well as cancer (Chen and </a:t>
            </a:r>
            <a:r>
              <a:rPr lang="en-US" dirty="0" err="1" smtClean="0"/>
              <a:t>Zhaori</a:t>
            </a:r>
            <a:r>
              <a:rPr lang="en-US" dirty="0" smtClean="0"/>
              <a:t> 2011; Leung and Whittaker 2005; </a:t>
            </a:r>
            <a:r>
              <a:rPr lang="en-US" dirty="0" err="1" smtClean="0"/>
              <a:t>Petrocca</a:t>
            </a:r>
            <a:r>
              <a:rPr lang="en-US" dirty="0" smtClean="0"/>
              <a:t> and Lieberman 2011; Whitehead et al. 2009).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Clinical </a:t>
            </a:r>
            <a:r>
              <a:rPr lang="tr-TR" dirty="0" err="1" smtClean="0"/>
              <a:t>Trials</a:t>
            </a:r>
            <a:endParaRPr lang="tr-TR" dirty="0"/>
          </a:p>
        </p:txBody>
      </p:sp>
      <p:sp>
        <p:nvSpPr>
          <p:cNvPr id="3" name="2 İçerik Yer Tutucusu"/>
          <p:cNvSpPr>
            <a:spLocks noGrp="1"/>
          </p:cNvSpPr>
          <p:nvPr>
            <p:ph idx="1"/>
          </p:nvPr>
        </p:nvSpPr>
        <p:spPr/>
        <p:txBody>
          <a:bodyPr>
            <a:normAutofit fontScale="77500" lnSpcReduction="20000"/>
          </a:bodyPr>
          <a:lstStyle/>
          <a:p>
            <a:r>
              <a:rPr lang="en-US" dirty="0" smtClean="0"/>
              <a:t>The first </a:t>
            </a:r>
            <a:r>
              <a:rPr lang="en-US" dirty="0" err="1" smtClean="0"/>
              <a:t>siRNA</a:t>
            </a:r>
            <a:r>
              <a:rPr lang="en-US" dirty="0" smtClean="0"/>
              <a:t> based clinical study was started at the end of 2004, targeting VEGF. Inhibition of VEGF expression was expected to block </a:t>
            </a:r>
            <a:r>
              <a:rPr lang="en-US" dirty="0" err="1" smtClean="0"/>
              <a:t>neovascularization</a:t>
            </a:r>
            <a:r>
              <a:rPr lang="en-US" dirty="0" smtClean="0"/>
              <a:t> in patients with AMD (</a:t>
            </a:r>
            <a:r>
              <a:rPr lang="en-US" dirty="0" err="1" smtClean="0"/>
              <a:t>Kurreck</a:t>
            </a:r>
            <a:r>
              <a:rPr lang="en-US" dirty="0" smtClean="0"/>
              <a:t> 2009). This </a:t>
            </a:r>
            <a:r>
              <a:rPr lang="en-US" dirty="0" err="1" smtClean="0"/>
              <a:t>siRNA</a:t>
            </a:r>
            <a:r>
              <a:rPr lang="en-US" dirty="0" smtClean="0"/>
              <a:t> was tested under the name </a:t>
            </a:r>
            <a:r>
              <a:rPr lang="en-US" dirty="0" err="1" smtClean="0"/>
              <a:t>Bevasiranib</a:t>
            </a:r>
            <a:r>
              <a:rPr lang="en-US" dirty="0" smtClean="0"/>
              <a:t> in a</a:t>
            </a:r>
            <a:r>
              <a:rPr lang="tr-TR" dirty="0" smtClean="0"/>
              <a:t> </a:t>
            </a:r>
            <a:r>
              <a:rPr lang="en-US" dirty="0" smtClean="0"/>
              <a:t>Phase III trial by the company OPKO Health. However it was terminated in 2009 before reaching the end of the study since Independent Data Monitoring Committee review suggested that the trial, as designed, was unlikely to meet its primary endpoint (http://www.opko.com/research/?doc=ophthalmics). </a:t>
            </a:r>
            <a:endParaRPr lang="tr-TR" dirty="0" smtClean="0"/>
          </a:p>
          <a:p>
            <a:endParaRPr lang="tr-TR" dirty="0"/>
          </a:p>
          <a:p>
            <a:r>
              <a:rPr lang="en-US" dirty="0" smtClean="0"/>
              <a:t>Other than AMD, other ongoing clinical trials have been focusing on acute kidney injury, asthma, hypercholesterolemia (</a:t>
            </a:r>
            <a:r>
              <a:rPr lang="en-US" dirty="0" err="1" smtClean="0"/>
              <a:t>Vaishnaw</a:t>
            </a:r>
            <a:r>
              <a:rPr lang="en-US" dirty="0" smtClean="0"/>
              <a:t> et al. 2010).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Examples</a:t>
            </a:r>
            <a:endParaRPr lang="tr-TR" dirty="0"/>
          </a:p>
        </p:txBody>
      </p:sp>
      <p:sp>
        <p:nvSpPr>
          <p:cNvPr id="3" name="2 İçerik Yer Tutucusu"/>
          <p:cNvSpPr>
            <a:spLocks noGrp="1"/>
          </p:cNvSpPr>
          <p:nvPr>
            <p:ph idx="1"/>
          </p:nvPr>
        </p:nvSpPr>
        <p:spPr/>
        <p:txBody>
          <a:bodyPr>
            <a:normAutofit fontScale="62500" lnSpcReduction="20000"/>
          </a:bodyPr>
          <a:lstStyle/>
          <a:p>
            <a:r>
              <a:rPr lang="en-US" dirty="0" smtClean="0"/>
              <a:t>A lot of promise has also been placed on </a:t>
            </a:r>
            <a:r>
              <a:rPr lang="en-US" dirty="0" err="1" smtClean="0"/>
              <a:t>siRNA</a:t>
            </a:r>
            <a:r>
              <a:rPr lang="en-US" dirty="0" smtClean="0"/>
              <a:t> mediated cancer therapeutics (</a:t>
            </a:r>
            <a:r>
              <a:rPr lang="en-US" dirty="0" err="1" smtClean="0"/>
              <a:t>Kurreck</a:t>
            </a:r>
            <a:r>
              <a:rPr lang="en-US" dirty="0" smtClean="0"/>
              <a:t> 2009). </a:t>
            </a:r>
            <a:endParaRPr lang="tr-TR" dirty="0" smtClean="0"/>
          </a:p>
          <a:p>
            <a:endParaRPr lang="tr-TR" dirty="0"/>
          </a:p>
          <a:p>
            <a:r>
              <a:rPr lang="en-US" dirty="0" smtClean="0"/>
              <a:t>As cancer progresses, several major pathways are altered including the receptor protein tyrosine </a:t>
            </a:r>
            <a:r>
              <a:rPr lang="en-US" dirty="0" err="1" smtClean="0"/>
              <a:t>kinase</a:t>
            </a:r>
            <a:r>
              <a:rPr lang="en-US" dirty="0" smtClean="0"/>
              <a:t>, </a:t>
            </a:r>
            <a:r>
              <a:rPr lang="en-US" dirty="0" err="1" smtClean="0"/>
              <a:t>adenomatous</a:t>
            </a:r>
            <a:r>
              <a:rPr lang="en-US" dirty="0" smtClean="0"/>
              <a:t> </a:t>
            </a:r>
            <a:r>
              <a:rPr lang="en-US" dirty="0" err="1" smtClean="0"/>
              <a:t>polyposis</a:t>
            </a:r>
            <a:r>
              <a:rPr lang="en-US" dirty="0" smtClean="0"/>
              <a:t> coli, </a:t>
            </a:r>
            <a:r>
              <a:rPr lang="en-US" dirty="0" err="1" smtClean="0"/>
              <a:t>glioma</a:t>
            </a:r>
            <a:r>
              <a:rPr lang="en-US" dirty="0" smtClean="0"/>
              <a:t>-associated </a:t>
            </a:r>
            <a:r>
              <a:rPr lang="en-US" dirty="0" err="1" smtClean="0"/>
              <a:t>oncogene</a:t>
            </a:r>
            <a:r>
              <a:rPr lang="en-US" dirty="0" smtClean="0"/>
              <a:t>, </a:t>
            </a:r>
            <a:r>
              <a:rPr lang="en-US" dirty="0" err="1" smtClean="0"/>
              <a:t>phosphoinositide</a:t>
            </a:r>
            <a:r>
              <a:rPr lang="en-US" dirty="0" smtClean="0"/>
              <a:t> 3-kinase, SMAD, hypoxia-inducible transcription factor, </a:t>
            </a:r>
            <a:r>
              <a:rPr lang="en-US" dirty="0" err="1" smtClean="0"/>
              <a:t>pRb</a:t>
            </a:r>
            <a:r>
              <a:rPr lang="en-US" dirty="0" smtClean="0"/>
              <a:t>, p53 and apoptosis pathways. </a:t>
            </a:r>
            <a:endParaRPr lang="tr-TR" dirty="0" smtClean="0"/>
          </a:p>
          <a:p>
            <a:endParaRPr lang="tr-TR" dirty="0"/>
          </a:p>
          <a:p>
            <a:r>
              <a:rPr lang="en-US" dirty="0" smtClean="0"/>
              <a:t>Many genes which are </a:t>
            </a:r>
            <a:r>
              <a:rPr lang="en-US" dirty="0" err="1" smtClean="0"/>
              <a:t>upregulated</a:t>
            </a:r>
            <a:r>
              <a:rPr lang="en-US" dirty="0" smtClean="0"/>
              <a:t> in these pathways have been targeted by </a:t>
            </a:r>
            <a:r>
              <a:rPr lang="en-US" dirty="0" err="1" smtClean="0"/>
              <a:t>siRNA</a:t>
            </a:r>
            <a:r>
              <a:rPr lang="en-US" dirty="0" smtClean="0"/>
              <a:t> (</a:t>
            </a:r>
            <a:r>
              <a:rPr lang="en-US" dirty="0" err="1" smtClean="0"/>
              <a:t>Pai</a:t>
            </a:r>
            <a:r>
              <a:rPr lang="en-US" dirty="0" smtClean="0"/>
              <a:t> et al. 2005). </a:t>
            </a:r>
            <a:endParaRPr lang="tr-TR" dirty="0" smtClean="0"/>
          </a:p>
          <a:p>
            <a:endParaRPr lang="tr-TR" dirty="0"/>
          </a:p>
          <a:p>
            <a:r>
              <a:rPr lang="en-US" dirty="0" smtClean="0"/>
              <a:t>There are many published </a:t>
            </a:r>
            <a:r>
              <a:rPr lang="en-US" i="1" dirty="0" smtClean="0"/>
              <a:t>in vivo studies showing that </a:t>
            </a:r>
            <a:r>
              <a:rPr lang="en-US" i="1" dirty="0" err="1" smtClean="0"/>
              <a:t>tumour</a:t>
            </a:r>
            <a:r>
              <a:rPr lang="en-US" i="1" dirty="0" smtClean="0"/>
              <a:t> growth can be inhibited or slowed down in animal models when </a:t>
            </a:r>
            <a:r>
              <a:rPr lang="en-US" i="1" dirty="0" err="1" smtClean="0"/>
              <a:t>siRNA</a:t>
            </a:r>
            <a:r>
              <a:rPr lang="en-US" i="1" dirty="0" smtClean="0"/>
              <a:t> against CD31, bcl-2 or K-</a:t>
            </a:r>
            <a:r>
              <a:rPr lang="en-US" i="1" dirty="0" err="1" smtClean="0"/>
              <a:t>ras</a:t>
            </a:r>
            <a:r>
              <a:rPr lang="en-US" i="1" dirty="0" smtClean="0"/>
              <a:t> were used (</a:t>
            </a:r>
            <a:r>
              <a:rPr lang="en-US" i="1" dirty="0" err="1" smtClean="0"/>
              <a:t>Kurreck</a:t>
            </a:r>
            <a:r>
              <a:rPr lang="en-US" i="1" dirty="0" smtClean="0"/>
              <a:t> 2009; Leung and Whittaker 2005). </a:t>
            </a:r>
          </a:p>
          <a:p>
            <a:endParaRPr lang="tr-TR" dirty="0" smtClean="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r>
              <a:rPr lang="en-US" dirty="0" smtClean="0"/>
              <a:t>In a first clinical </a:t>
            </a:r>
            <a:r>
              <a:rPr lang="en-US" dirty="0" err="1" smtClean="0"/>
              <a:t>RNAi</a:t>
            </a:r>
            <a:r>
              <a:rPr lang="en-US" dirty="0" smtClean="0"/>
              <a:t> cancer trial, </a:t>
            </a:r>
            <a:r>
              <a:rPr lang="en-US" i="1" dirty="0" err="1" smtClean="0"/>
              <a:t>Glioblastoma</a:t>
            </a:r>
            <a:r>
              <a:rPr lang="en-US" i="1" dirty="0" smtClean="0"/>
              <a:t> </a:t>
            </a:r>
            <a:r>
              <a:rPr lang="en-US" i="1" dirty="0" err="1" smtClean="0"/>
              <a:t>multiforme</a:t>
            </a:r>
            <a:r>
              <a:rPr lang="en-US" i="1" dirty="0" smtClean="0"/>
              <a:t> patients with untreatable brain </a:t>
            </a:r>
            <a:r>
              <a:rPr lang="en-US" i="1" dirty="0" err="1" smtClean="0"/>
              <a:t>tumours</a:t>
            </a:r>
            <a:r>
              <a:rPr lang="en-US" i="1" dirty="0" smtClean="0"/>
              <a:t> were treated. </a:t>
            </a:r>
            <a:r>
              <a:rPr lang="en-US" i="1" dirty="0" err="1" smtClean="0"/>
              <a:t>siRNAs</a:t>
            </a:r>
            <a:r>
              <a:rPr lang="en-US" i="1" dirty="0" smtClean="0"/>
              <a:t> directed against </a:t>
            </a:r>
            <a:r>
              <a:rPr lang="en-US" i="1" dirty="0" err="1" smtClean="0"/>
              <a:t>Tenascin</a:t>
            </a:r>
            <a:r>
              <a:rPr lang="en-US" i="1" dirty="0" smtClean="0"/>
              <a:t>-C was successful in preventing the re-emergence of operatively removed </a:t>
            </a:r>
            <a:r>
              <a:rPr lang="en-US" i="1" dirty="0" err="1" smtClean="0"/>
              <a:t>glioblastomas</a:t>
            </a:r>
            <a:r>
              <a:rPr lang="en-US" i="1" dirty="0" smtClean="0"/>
              <a:t> in many patients (</a:t>
            </a:r>
            <a:r>
              <a:rPr lang="en-US" i="1" dirty="0" err="1" smtClean="0"/>
              <a:t>Zukiel</a:t>
            </a:r>
            <a:r>
              <a:rPr lang="en-US" i="1" dirty="0" smtClean="0"/>
              <a:t> et al. 2006). </a:t>
            </a:r>
            <a:endParaRPr lang="tr-TR" i="1" dirty="0" smtClean="0"/>
          </a:p>
          <a:p>
            <a:endParaRPr lang="tr-TR" i="1" dirty="0"/>
          </a:p>
          <a:p>
            <a:r>
              <a:rPr lang="en-US" i="1" dirty="0" smtClean="0"/>
              <a:t>There are many other ongoing clinical trials (mainly Phase I) employing </a:t>
            </a:r>
            <a:r>
              <a:rPr lang="en-US" i="1" dirty="0" err="1" smtClean="0"/>
              <a:t>RNAi</a:t>
            </a:r>
            <a:r>
              <a:rPr lang="en-US" i="1" dirty="0" smtClean="0"/>
              <a:t> technology for cancer therapy (Table 3) and this holds a promise in the search for novel cancer therapies. </a:t>
            </a:r>
            <a:endParaRPr lang="tr-TR" dirty="0" smtClean="0"/>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510</Words>
  <Application>Microsoft Office PowerPoint</Application>
  <PresentationFormat>Ekran Gösterisi (4:3)</PresentationFormat>
  <Paragraphs>25</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RNA Intereference – Clinical Applications</vt:lpstr>
      <vt:lpstr>Applications and Clinical Perspectives </vt:lpstr>
      <vt:lpstr>Slayt 3</vt:lpstr>
      <vt:lpstr>Clinical Trials</vt:lpstr>
      <vt:lpstr>Examples</vt:lpstr>
      <vt:lpstr>Slayt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Pc Hp</dc:creator>
  <cp:lastModifiedBy>Pc Hp</cp:lastModifiedBy>
  <cp:revision>2</cp:revision>
  <dcterms:created xsi:type="dcterms:W3CDTF">2018-02-13T11:23:09Z</dcterms:created>
  <dcterms:modified xsi:type="dcterms:W3CDTF">2018-02-13T11:37:23Z</dcterms:modified>
</cp:coreProperties>
</file>