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3" r:id="rId17"/>
    <p:sldId id="274" r:id="rId18"/>
    <p:sldId id="272" r:id="rId1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29" autoAdjust="0"/>
    <p:restoredTop sz="94660"/>
  </p:normalViewPr>
  <p:slideViewPr>
    <p:cSldViewPr snapToGrid="0">
      <p:cViewPr varScale="1">
        <p:scale>
          <a:sx n="65" d="100"/>
          <a:sy n="65" d="100"/>
        </p:scale>
        <p:origin x="197" y="4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98A2B38-8241-44B0-B361-6E3860FFBD89}" type="doc">
      <dgm:prSet loTypeId="urn:microsoft.com/office/officeart/2008/layout/LinedList" loCatId="list" qsTypeId="urn:microsoft.com/office/officeart/2005/8/quickstyle/simple1" qsCatId="simple" csTypeId="urn:microsoft.com/office/officeart/2005/8/colors/colorful1" csCatId="colorful" phldr="1"/>
      <dgm:spPr/>
      <dgm:t>
        <a:bodyPr/>
        <a:lstStyle/>
        <a:p>
          <a:endParaRPr lang="en-US"/>
        </a:p>
      </dgm:t>
    </dgm:pt>
    <dgm:pt modelId="{55973765-0DA2-4B23-A23B-068998EDFD75}">
      <dgm:prSet custT="1"/>
      <dgm:spPr/>
      <dgm:t>
        <a:bodyPr/>
        <a:lstStyle/>
        <a:p>
          <a:r>
            <a:rPr lang="tr-TR" sz="2800" b="1" dirty="0"/>
            <a:t>CIF (</a:t>
          </a:r>
          <a:r>
            <a:rPr lang="tr-TR" sz="2800" b="1" dirty="0" err="1"/>
            <a:t>Cost</a:t>
          </a:r>
          <a:r>
            <a:rPr lang="tr-TR" sz="2800" b="1" dirty="0"/>
            <a:t>, </a:t>
          </a:r>
          <a:r>
            <a:rPr lang="tr-TR" sz="2800" b="1" dirty="0" err="1"/>
            <a:t>Insurence</a:t>
          </a:r>
          <a:r>
            <a:rPr lang="tr-TR" sz="2800" b="1" dirty="0"/>
            <a:t> </a:t>
          </a:r>
          <a:r>
            <a:rPr lang="tr-TR" sz="2800" b="1" dirty="0" err="1"/>
            <a:t>And</a:t>
          </a:r>
          <a:r>
            <a:rPr lang="tr-TR" sz="2800" b="1" dirty="0"/>
            <a:t> </a:t>
          </a:r>
          <a:r>
            <a:rPr lang="tr-TR" sz="2800" b="1" dirty="0" err="1"/>
            <a:t>Freight</a:t>
          </a:r>
          <a:r>
            <a:rPr lang="tr-TR" sz="2800" b="1" dirty="0"/>
            <a:t>: Mal Bedeli, Sigorta ve taşıma)</a:t>
          </a:r>
          <a:endParaRPr lang="en-US" sz="2800" b="1" dirty="0"/>
        </a:p>
      </dgm:t>
    </dgm:pt>
    <dgm:pt modelId="{AB793189-72B7-426F-AF1B-29EE18EEC6F9}" type="parTrans" cxnId="{3B8955A3-D25C-4C22-A56B-2AD50C110F74}">
      <dgm:prSet/>
      <dgm:spPr/>
      <dgm:t>
        <a:bodyPr/>
        <a:lstStyle/>
        <a:p>
          <a:endParaRPr lang="en-US"/>
        </a:p>
      </dgm:t>
    </dgm:pt>
    <dgm:pt modelId="{3768236C-67E6-4DC7-9071-9C012B95296F}" type="sibTrans" cxnId="{3B8955A3-D25C-4C22-A56B-2AD50C110F74}">
      <dgm:prSet/>
      <dgm:spPr/>
      <dgm:t>
        <a:bodyPr/>
        <a:lstStyle/>
        <a:p>
          <a:endParaRPr lang="en-US"/>
        </a:p>
      </dgm:t>
    </dgm:pt>
    <dgm:pt modelId="{EAD3D62A-7606-4CAA-AF3E-AC154ECD924F}">
      <dgm:prSet custT="1"/>
      <dgm:spPr/>
      <dgm:t>
        <a:bodyPr/>
        <a:lstStyle/>
        <a:p>
          <a:r>
            <a:rPr lang="tr-TR" sz="2000" b="1" dirty="0"/>
            <a:t>Bu teslim şeklinde, satıcı ihraç edeceği malları, gümrük işlemlerini tamamlamış, asgari teminat sağlayan bir sigorta yaptırmış olarak yükleme limanına getirir ve gemiye yükler. Bu teslim şeklinde satıcı ayrıca malın varış limanına kadar olan navlun (taşıma ücreti) ücretini de öder. Malın satıcı tarafından varış limanına kadar olan taşıma ücreti ödenerek, gemiye yükletilmesinden sonra ortaya çıkacak tüm masraflar ve riskler alıcıya aittir.</a:t>
          </a:r>
          <a:endParaRPr lang="en-US" sz="2000" b="1" dirty="0"/>
        </a:p>
      </dgm:t>
    </dgm:pt>
    <dgm:pt modelId="{7CD9073A-D675-4833-82D8-9620036E1092}" type="parTrans" cxnId="{CD0EFC7C-483B-4AFF-B29F-C148609FD096}">
      <dgm:prSet/>
      <dgm:spPr/>
      <dgm:t>
        <a:bodyPr/>
        <a:lstStyle/>
        <a:p>
          <a:endParaRPr lang="en-US"/>
        </a:p>
      </dgm:t>
    </dgm:pt>
    <dgm:pt modelId="{FA127389-A88D-4C31-8377-A269EADA8053}" type="sibTrans" cxnId="{CD0EFC7C-483B-4AFF-B29F-C148609FD096}">
      <dgm:prSet/>
      <dgm:spPr/>
      <dgm:t>
        <a:bodyPr/>
        <a:lstStyle/>
        <a:p>
          <a:endParaRPr lang="en-US"/>
        </a:p>
      </dgm:t>
    </dgm:pt>
    <dgm:pt modelId="{8E53DBDD-D2EC-478D-A368-1E4E1E7C8E98}">
      <dgm:prSet custT="1"/>
      <dgm:spPr/>
      <dgm:t>
        <a:bodyPr/>
        <a:lstStyle/>
        <a:p>
          <a:r>
            <a:rPr lang="tr-TR" sz="2000" b="1" dirty="0"/>
            <a:t>Bu teslim şeklini diğerlerinden ayıran özellik, malın satıcı tarafından yolculuk esnasında doğabilecek hasarlara karşılık sigorta ettirilmesinin zorunlu olmasıdır. Ancak yapılacak sigorta asgari teminat sağlayan bir sigorta olduğundan, alıcı malları daha geniş bir teminat ile korumak isterse, ya bu konuda satıcı ile mümkün olduğunca açık olarak anlaşmalı ya da kendisi ek sigorta yaptırmalıdır.</a:t>
          </a:r>
          <a:endParaRPr lang="en-US" sz="2000" b="1" dirty="0"/>
        </a:p>
      </dgm:t>
    </dgm:pt>
    <dgm:pt modelId="{F594D2E9-DF60-496F-8276-050BF46C1DB5}" type="parTrans" cxnId="{394F7334-0F32-4E6B-93FD-A52DBD60C234}">
      <dgm:prSet/>
      <dgm:spPr/>
      <dgm:t>
        <a:bodyPr/>
        <a:lstStyle/>
        <a:p>
          <a:endParaRPr lang="en-US"/>
        </a:p>
      </dgm:t>
    </dgm:pt>
    <dgm:pt modelId="{45078E61-04AA-44A7-9377-5258F32402F5}" type="sibTrans" cxnId="{394F7334-0F32-4E6B-93FD-A52DBD60C234}">
      <dgm:prSet/>
      <dgm:spPr/>
      <dgm:t>
        <a:bodyPr/>
        <a:lstStyle/>
        <a:p>
          <a:endParaRPr lang="en-US"/>
        </a:p>
      </dgm:t>
    </dgm:pt>
    <dgm:pt modelId="{1C8B2E10-3996-47A6-81B5-EE40D175BCB8}" type="pres">
      <dgm:prSet presAssocID="{198A2B38-8241-44B0-B361-6E3860FFBD89}" presName="vert0" presStyleCnt="0">
        <dgm:presLayoutVars>
          <dgm:dir/>
          <dgm:animOne val="branch"/>
          <dgm:animLvl val="lvl"/>
        </dgm:presLayoutVars>
      </dgm:prSet>
      <dgm:spPr/>
    </dgm:pt>
    <dgm:pt modelId="{560101C5-7661-4EC3-9889-14BF4FBDFA5E}" type="pres">
      <dgm:prSet presAssocID="{55973765-0DA2-4B23-A23B-068998EDFD75}" presName="thickLine" presStyleLbl="alignNode1" presStyleIdx="0" presStyleCnt="3"/>
      <dgm:spPr/>
    </dgm:pt>
    <dgm:pt modelId="{5D1846CB-63C6-4FD6-9D24-F896AC930628}" type="pres">
      <dgm:prSet presAssocID="{55973765-0DA2-4B23-A23B-068998EDFD75}" presName="horz1" presStyleCnt="0"/>
      <dgm:spPr/>
    </dgm:pt>
    <dgm:pt modelId="{E3659FA5-6718-4473-86EA-B00F08293779}" type="pres">
      <dgm:prSet presAssocID="{55973765-0DA2-4B23-A23B-068998EDFD75}" presName="tx1" presStyleLbl="revTx" presStyleIdx="0" presStyleCnt="3" custScaleX="97898" custScaleY="50574" custLinFactNeighborX="2102" custLinFactNeighborY="-42882"/>
      <dgm:spPr/>
    </dgm:pt>
    <dgm:pt modelId="{D0EF4E92-EDD7-4DDF-8858-91BE209AF3EE}" type="pres">
      <dgm:prSet presAssocID="{55973765-0DA2-4B23-A23B-068998EDFD75}" presName="vert1" presStyleCnt="0"/>
      <dgm:spPr/>
    </dgm:pt>
    <dgm:pt modelId="{503C04A1-E051-4D81-A238-114CD0EAE348}" type="pres">
      <dgm:prSet presAssocID="{EAD3D62A-7606-4CAA-AF3E-AC154ECD924F}" presName="thickLine" presStyleLbl="alignNode1" presStyleIdx="1" presStyleCnt="3"/>
      <dgm:spPr/>
    </dgm:pt>
    <dgm:pt modelId="{8BCD3D45-4A10-48A9-B5C1-D4365F12808B}" type="pres">
      <dgm:prSet presAssocID="{EAD3D62A-7606-4CAA-AF3E-AC154ECD924F}" presName="horz1" presStyleCnt="0"/>
      <dgm:spPr/>
    </dgm:pt>
    <dgm:pt modelId="{EF1CBF11-F5DD-48B3-9230-6DC501A4FE61}" type="pres">
      <dgm:prSet presAssocID="{EAD3D62A-7606-4CAA-AF3E-AC154ECD924F}" presName="tx1" presStyleLbl="revTx" presStyleIdx="1" presStyleCnt="3"/>
      <dgm:spPr/>
    </dgm:pt>
    <dgm:pt modelId="{9A4E6599-683C-4937-8259-AB460006A8A3}" type="pres">
      <dgm:prSet presAssocID="{EAD3D62A-7606-4CAA-AF3E-AC154ECD924F}" presName="vert1" presStyleCnt="0"/>
      <dgm:spPr/>
    </dgm:pt>
    <dgm:pt modelId="{5ECDF18A-9733-4E24-9FAF-AECFCE497896}" type="pres">
      <dgm:prSet presAssocID="{8E53DBDD-D2EC-478D-A368-1E4E1E7C8E98}" presName="thickLine" presStyleLbl="alignNode1" presStyleIdx="2" presStyleCnt="3"/>
      <dgm:spPr/>
    </dgm:pt>
    <dgm:pt modelId="{49323C86-581C-4C86-AD71-B33A5F7A8527}" type="pres">
      <dgm:prSet presAssocID="{8E53DBDD-D2EC-478D-A368-1E4E1E7C8E98}" presName="horz1" presStyleCnt="0"/>
      <dgm:spPr/>
    </dgm:pt>
    <dgm:pt modelId="{5742DD5A-887D-41DA-97F8-A9A991BD192B}" type="pres">
      <dgm:prSet presAssocID="{8E53DBDD-D2EC-478D-A368-1E4E1E7C8E98}" presName="tx1" presStyleLbl="revTx" presStyleIdx="2" presStyleCnt="3"/>
      <dgm:spPr/>
    </dgm:pt>
    <dgm:pt modelId="{10E496BE-7B37-4E35-9ABF-6B78CAB7529C}" type="pres">
      <dgm:prSet presAssocID="{8E53DBDD-D2EC-478D-A368-1E4E1E7C8E98}" presName="vert1" presStyleCnt="0"/>
      <dgm:spPr/>
    </dgm:pt>
  </dgm:ptLst>
  <dgm:cxnLst>
    <dgm:cxn modelId="{93B4BD21-6DE8-431A-957D-E10187D98ACA}" type="presOf" srcId="{198A2B38-8241-44B0-B361-6E3860FFBD89}" destId="{1C8B2E10-3996-47A6-81B5-EE40D175BCB8}" srcOrd="0" destOrd="0" presId="urn:microsoft.com/office/officeart/2008/layout/LinedList"/>
    <dgm:cxn modelId="{394F7334-0F32-4E6B-93FD-A52DBD60C234}" srcId="{198A2B38-8241-44B0-B361-6E3860FFBD89}" destId="{8E53DBDD-D2EC-478D-A368-1E4E1E7C8E98}" srcOrd="2" destOrd="0" parTransId="{F594D2E9-DF60-496F-8276-050BF46C1DB5}" sibTransId="{45078E61-04AA-44A7-9377-5258F32402F5}"/>
    <dgm:cxn modelId="{CD0EFC7C-483B-4AFF-B29F-C148609FD096}" srcId="{198A2B38-8241-44B0-B361-6E3860FFBD89}" destId="{EAD3D62A-7606-4CAA-AF3E-AC154ECD924F}" srcOrd="1" destOrd="0" parTransId="{7CD9073A-D675-4833-82D8-9620036E1092}" sibTransId="{FA127389-A88D-4C31-8377-A269EADA8053}"/>
    <dgm:cxn modelId="{A9EB567E-FCD9-41A4-9661-D3060DFE220F}" type="presOf" srcId="{55973765-0DA2-4B23-A23B-068998EDFD75}" destId="{E3659FA5-6718-4473-86EA-B00F08293779}" srcOrd="0" destOrd="0" presId="urn:microsoft.com/office/officeart/2008/layout/LinedList"/>
    <dgm:cxn modelId="{1FDA1D89-6D6B-4343-B24B-06889CBDA12A}" type="presOf" srcId="{8E53DBDD-D2EC-478D-A368-1E4E1E7C8E98}" destId="{5742DD5A-887D-41DA-97F8-A9A991BD192B}" srcOrd="0" destOrd="0" presId="urn:microsoft.com/office/officeart/2008/layout/LinedList"/>
    <dgm:cxn modelId="{146B15A3-C1E3-4B44-B763-BFEF6D147348}" type="presOf" srcId="{EAD3D62A-7606-4CAA-AF3E-AC154ECD924F}" destId="{EF1CBF11-F5DD-48B3-9230-6DC501A4FE61}" srcOrd="0" destOrd="0" presId="urn:microsoft.com/office/officeart/2008/layout/LinedList"/>
    <dgm:cxn modelId="{3B8955A3-D25C-4C22-A56B-2AD50C110F74}" srcId="{198A2B38-8241-44B0-B361-6E3860FFBD89}" destId="{55973765-0DA2-4B23-A23B-068998EDFD75}" srcOrd="0" destOrd="0" parTransId="{AB793189-72B7-426F-AF1B-29EE18EEC6F9}" sibTransId="{3768236C-67E6-4DC7-9071-9C012B95296F}"/>
    <dgm:cxn modelId="{4DA9A4C5-629A-4FF5-8B3E-9DF406246EBF}" type="presParOf" srcId="{1C8B2E10-3996-47A6-81B5-EE40D175BCB8}" destId="{560101C5-7661-4EC3-9889-14BF4FBDFA5E}" srcOrd="0" destOrd="0" presId="urn:microsoft.com/office/officeart/2008/layout/LinedList"/>
    <dgm:cxn modelId="{BAFE1F9E-4ECE-4381-97B2-64541525130B}" type="presParOf" srcId="{1C8B2E10-3996-47A6-81B5-EE40D175BCB8}" destId="{5D1846CB-63C6-4FD6-9D24-F896AC930628}" srcOrd="1" destOrd="0" presId="urn:microsoft.com/office/officeart/2008/layout/LinedList"/>
    <dgm:cxn modelId="{FD08C235-0128-48EC-9766-3E37019E22B1}" type="presParOf" srcId="{5D1846CB-63C6-4FD6-9D24-F896AC930628}" destId="{E3659FA5-6718-4473-86EA-B00F08293779}" srcOrd="0" destOrd="0" presId="urn:microsoft.com/office/officeart/2008/layout/LinedList"/>
    <dgm:cxn modelId="{9EDB9351-F213-43F5-AF38-6BCD765639E1}" type="presParOf" srcId="{5D1846CB-63C6-4FD6-9D24-F896AC930628}" destId="{D0EF4E92-EDD7-4DDF-8858-91BE209AF3EE}" srcOrd="1" destOrd="0" presId="urn:microsoft.com/office/officeart/2008/layout/LinedList"/>
    <dgm:cxn modelId="{0243D95C-534F-4672-A572-CA13B8205ED5}" type="presParOf" srcId="{1C8B2E10-3996-47A6-81B5-EE40D175BCB8}" destId="{503C04A1-E051-4D81-A238-114CD0EAE348}" srcOrd="2" destOrd="0" presId="urn:microsoft.com/office/officeart/2008/layout/LinedList"/>
    <dgm:cxn modelId="{7B5552E5-BF59-409A-8EE7-AB80884A663E}" type="presParOf" srcId="{1C8B2E10-3996-47A6-81B5-EE40D175BCB8}" destId="{8BCD3D45-4A10-48A9-B5C1-D4365F12808B}" srcOrd="3" destOrd="0" presId="urn:microsoft.com/office/officeart/2008/layout/LinedList"/>
    <dgm:cxn modelId="{7745E3BF-1427-45DF-A117-115F10A0FABB}" type="presParOf" srcId="{8BCD3D45-4A10-48A9-B5C1-D4365F12808B}" destId="{EF1CBF11-F5DD-48B3-9230-6DC501A4FE61}" srcOrd="0" destOrd="0" presId="urn:microsoft.com/office/officeart/2008/layout/LinedList"/>
    <dgm:cxn modelId="{BF9FF949-7873-445E-B4CE-52649EF05C98}" type="presParOf" srcId="{8BCD3D45-4A10-48A9-B5C1-D4365F12808B}" destId="{9A4E6599-683C-4937-8259-AB460006A8A3}" srcOrd="1" destOrd="0" presId="urn:microsoft.com/office/officeart/2008/layout/LinedList"/>
    <dgm:cxn modelId="{80B18479-2BC0-4E6A-A4BF-BA745E528FD1}" type="presParOf" srcId="{1C8B2E10-3996-47A6-81B5-EE40D175BCB8}" destId="{5ECDF18A-9733-4E24-9FAF-AECFCE497896}" srcOrd="4" destOrd="0" presId="urn:microsoft.com/office/officeart/2008/layout/LinedList"/>
    <dgm:cxn modelId="{5D345C9A-3252-44D8-BD74-40540B420584}" type="presParOf" srcId="{1C8B2E10-3996-47A6-81B5-EE40D175BCB8}" destId="{49323C86-581C-4C86-AD71-B33A5F7A8527}" srcOrd="5" destOrd="0" presId="urn:microsoft.com/office/officeart/2008/layout/LinedList"/>
    <dgm:cxn modelId="{CF420043-7510-4B3D-9C67-52E677B7022C}" type="presParOf" srcId="{49323C86-581C-4C86-AD71-B33A5F7A8527}" destId="{5742DD5A-887D-41DA-97F8-A9A991BD192B}" srcOrd="0" destOrd="0" presId="urn:microsoft.com/office/officeart/2008/layout/LinedList"/>
    <dgm:cxn modelId="{105B7FEF-A818-4CF4-B2C9-9DEC21B713E2}" type="presParOf" srcId="{49323C86-581C-4C86-AD71-B33A5F7A8527}" destId="{10E496BE-7B37-4E35-9ABF-6B78CAB7529C}"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40D784C-CD2D-4B58-892E-3EAB57CCE028}" type="doc">
      <dgm:prSet loTypeId="urn:microsoft.com/office/officeart/2005/8/layout/chevron1" loCatId="process" qsTypeId="urn:microsoft.com/office/officeart/2005/8/quickstyle/simple1" qsCatId="simple" csTypeId="urn:microsoft.com/office/officeart/2005/8/colors/colorful5" csCatId="colorful" phldr="1"/>
      <dgm:spPr/>
      <dgm:t>
        <a:bodyPr/>
        <a:lstStyle/>
        <a:p>
          <a:endParaRPr lang="en-US"/>
        </a:p>
      </dgm:t>
    </dgm:pt>
    <dgm:pt modelId="{DC3A1163-2918-4B88-A4D1-D2F18C6E68D2}">
      <dgm:prSet custT="1"/>
      <dgm:spPr/>
      <dgm:t>
        <a:bodyPr/>
        <a:lstStyle/>
        <a:p>
          <a:r>
            <a:rPr lang="tr-TR" sz="2400" b="1" dirty="0">
              <a:highlight>
                <a:srgbClr val="00FF00"/>
              </a:highlight>
            </a:rPr>
            <a:t>DAP (DELIVERED AT PLACE) Belirlenen noktada teslim</a:t>
          </a:r>
          <a:endParaRPr lang="en-US" sz="2400" b="1" dirty="0">
            <a:highlight>
              <a:srgbClr val="00FF00"/>
            </a:highlight>
          </a:endParaRPr>
        </a:p>
      </dgm:t>
    </dgm:pt>
    <dgm:pt modelId="{46DB424F-ECF4-4CBA-BB0F-4E4CCA2972DC}" type="parTrans" cxnId="{5217E066-CF29-4156-8BF9-47AEABD4144F}">
      <dgm:prSet/>
      <dgm:spPr/>
      <dgm:t>
        <a:bodyPr/>
        <a:lstStyle/>
        <a:p>
          <a:endParaRPr lang="en-US"/>
        </a:p>
      </dgm:t>
    </dgm:pt>
    <dgm:pt modelId="{F340BB4D-96FD-48BA-BDE8-F5A7958619E4}" type="sibTrans" cxnId="{5217E066-CF29-4156-8BF9-47AEABD4144F}">
      <dgm:prSet/>
      <dgm:spPr/>
      <dgm:t>
        <a:bodyPr/>
        <a:lstStyle/>
        <a:p>
          <a:endParaRPr lang="en-US"/>
        </a:p>
      </dgm:t>
    </dgm:pt>
    <dgm:pt modelId="{C181DAA5-1F5C-4741-96EB-E5471C087714}">
      <dgm:prSet custT="1"/>
      <dgm:spPr/>
      <dgm:t>
        <a:bodyPr/>
        <a:lstStyle/>
        <a:p>
          <a:r>
            <a:rPr lang="tr-TR" sz="2000" b="1" dirty="0">
              <a:solidFill>
                <a:schemeClr val="bg2"/>
              </a:solidFill>
              <a:highlight>
                <a:srgbClr val="FFFF00"/>
              </a:highlight>
            </a:rPr>
            <a:t>Tüm taşıma </a:t>
          </a:r>
          <a:r>
            <a:rPr lang="tr-TR" sz="2000" b="1" dirty="0" err="1">
              <a:solidFill>
                <a:schemeClr val="bg2"/>
              </a:solidFill>
              <a:highlight>
                <a:srgbClr val="FFFF00"/>
              </a:highlight>
            </a:rPr>
            <a:t>modlarında</a:t>
          </a:r>
          <a:r>
            <a:rPr lang="tr-TR" sz="2000" b="1" dirty="0">
              <a:solidFill>
                <a:schemeClr val="bg2"/>
              </a:solidFill>
              <a:highlight>
                <a:srgbClr val="FFFF00"/>
              </a:highlight>
            </a:rPr>
            <a:t> kullanılabilir. Bu teslim şeklinde ihracatçı malları yükleyip kendi ülkesinin gümrüğünden geçirdikten sonra ana taşıyıcıya yükler ve kararlaştırılan varış yerine ulaşır ve boşaltmayı alıcıya bırakır. İthalatçının ülkesindeki gümrükleme, gümrük vergisi ve diğer masraflar ithalatçıya aittir.</a:t>
          </a:r>
          <a:endParaRPr lang="en-US" sz="2000" b="1" dirty="0">
            <a:solidFill>
              <a:schemeClr val="bg2"/>
            </a:solidFill>
            <a:highlight>
              <a:srgbClr val="FFFF00"/>
            </a:highlight>
          </a:endParaRPr>
        </a:p>
      </dgm:t>
    </dgm:pt>
    <dgm:pt modelId="{4CA540AE-4F75-4455-A8C2-BA0747AC6C75}" type="parTrans" cxnId="{D8C12C17-8406-4C2D-BFA7-FBB62EF6FC51}">
      <dgm:prSet/>
      <dgm:spPr/>
      <dgm:t>
        <a:bodyPr/>
        <a:lstStyle/>
        <a:p>
          <a:endParaRPr lang="en-US"/>
        </a:p>
      </dgm:t>
    </dgm:pt>
    <dgm:pt modelId="{C15A2D29-8863-4662-82B6-D3663557954F}" type="sibTrans" cxnId="{D8C12C17-8406-4C2D-BFA7-FBB62EF6FC51}">
      <dgm:prSet/>
      <dgm:spPr/>
      <dgm:t>
        <a:bodyPr/>
        <a:lstStyle/>
        <a:p>
          <a:endParaRPr lang="en-US"/>
        </a:p>
      </dgm:t>
    </dgm:pt>
    <dgm:pt modelId="{0CDC956F-DB59-4107-8B91-F86B1201794F}" type="pres">
      <dgm:prSet presAssocID="{A40D784C-CD2D-4B58-892E-3EAB57CCE028}" presName="Name0" presStyleCnt="0">
        <dgm:presLayoutVars>
          <dgm:dir/>
          <dgm:animLvl val="lvl"/>
          <dgm:resizeHandles val="exact"/>
        </dgm:presLayoutVars>
      </dgm:prSet>
      <dgm:spPr/>
    </dgm:pt>
    <dgm:pt modelId="{491A0149-2E98-4337-B2D0-551649A82383}" type="pres">
      <dgm:prSet presAssocID="{DC3A1163-2918-4B88-A4D1-D2F18C6E68D2}" presName="parTxOnly" presStyleLbl="node1" presStyleIdx="0" presStyleCnt="2">
        <dgm:presLayoutVars>
          <dgm:chMax val="0"/>
          <dgm:chPref val="0"/>
          <dgm:bulletEnabled val="1"/>
        </dgm:presLayoutVars>
      </dgm:prSet>
      <dgm:spPr/>
    </dgm:pt>
    <dgm:pt modelId="{A910D553-FEBD-49D5-B1A0-7D33AA815BFA}" type="pres">
      <dgm:prSet presAssocID="{F340BB4D-96FD-48BA-BDE8-F5A7958619E4}" presName="parTxOnlySpace" presStyleCnt="0"/>
      <dgm:spPr/>
    </dgm:pt>
    <dgm:pt modelId="{773BA1D4-18F5-4C6F-8752-6B97D0BD2DC5}" type="pres">
      <dgm:prSet presAssocID="{C181DAA5-1F5C-4741-96EB-E5471C087714}" presName="parTxOnly" presStyleLbl="node1" presStyleIdx="1" presStyleCnt="2" custScaleX="114102" custScaleY="171584">
        <dgm:presLayoutVars>
          <dgm:chMax val="0"/>
          <dgm:chPref val="0"/>
          <dgm:bulletEnabled val="1"/>
        </dgm:presLayoutVars>
      </dgm:prSet>
      <dgm:spPr/>
    </dgm:pt>
  </dgm:ptLst>
  <dgm:cxnLst>
    <dgm:cxn modelId="{D8C12C17-8406-4C2D-BFA7-FBB62EF6FC51}" srcId="{A40D784C-CD2D-4B58-892E-3EAB57CCE028}" destId="{C181DAA5-1F5C-4741-96EB-E5471C087714}" srcOrd="1" destOrd="0" parTransId="{4CA540AE-4F75-4455-A8C2-BA0747AC6C75}" sibTransId="{C15A2D29-8863-4662-82B6-D3663557954F}"/>
    <dgm:cxn modelId="{5217E066-CF29-4156-8BF9-47AEABD4144F}" srcId="{A40D784C-CD2D-4B58-892E-3EAB57CCE028}" destId="{DC3A1163-2918-4B88-A4D1-D2F18C6E68D2}" srcOrd="0" destOrd="0" parTransId="{46DB424F-ECF4-4CBA-BB0F-4E4CCA2972DC}" sibTransId="{F340BB4D-96FD-48BA-BDE8-F5A7958619E4}"/>
    <dgm:cxn modelId="{3BD4AF6D-D257-4DA0-8175-C4D202ACB2D2}" type="presOf" srcId="{A40D784C-CD2D-4B58-892E-3EAB57CCE028}" destId="{0CDC956F-DB59-4107-8B91-F86B1201794F}" srcOrd="0" destOrd="0" presId="urn:microsoft.com/office/officeart/2005/8/layout/chevron1"/>
    <dgm:cxn modelId="{236460BE-D341-4EC6-B7CA-1DBB00718D4D}" type="presOf" srcId="{DC3A1163-2918-4B88-A4D1-D2F18C6E68D2}" destId="{491A0149-2E98-4337-B2D0-551649A82383}" srcOrd="0" destOrd="0" presId="urn:microsoft.com/office/officeart/2005/8/layout/chevron1"/>
    <dgm:cxn modelId="{431DF7FE-2A1C-4494-ACE8-956A0189F3DB}" type="presOf" srcId="{C181DAA5-1F5C-4741-96EB-E5471C087714}" destId="{773BA1D4-18F5-4C6F-8752-6B97D0BD2DC5}" srcOrd="0" destOrd="0" presId="urn:microsoft.com/office/officeart/2005/8/layout/chevron1"/>
    <dgm:cxn modelId="{F032EFC2-D416-4A49-8FDE-62910B037FB4}" type="presParOf" srcId="{0CDC956F-DB59-4107-8B91-F86B1201794F}" destId="{491A0149-2E98-4337-B2D0-551649A82383}" srcOrd="0" destOrd="0" presId="urn:microsoft.com/office/officeart/2005/8/layout/chevron1"/>
    <dgm:cxn modelId="{FF89847A-2FE9-4E3B-A074-378EF703D329}" type="presParOf" srcId="{0CDC956F-DB59-4107-8B91-F86B1201794F}" destId="{A910D553-FEBD-49D5-B1A0-7D33AA815BFA}" srcOrd="1" destOrd="0" presId="urn:microsoft.com/office/officeart/2005/8/layout/chevron1"/>
    <dgm:cxn modelId="{EA0B7404-598D-47E5-B59E-B596D375BE44}" type="presParOf" srcId="{0CDC956F-DB59-4107-8B91-F86B1201794F}" destId="{773BA1D4-18F5-4C6F-8752-6B97D0BD2DC5}" srcOrd="2" destOrd="0" presId="urn:microsoft.com/office/officeart/2005/8/layout/chevro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60101C5-7661-4EC3-9889-14BF4FBDFA5E}">
      <dsp:nvSpPr>
        <dsp:cNvPr id="0" name=""/>
        <dsp:cNvSpPr/>
      </dsp:nvSpPr>
      <dsp:spPr>
        <a:xfrm>
          <a:off x="0" y="1221"/>
          <a:ext cx="5799515"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3659FA5-6718-4473-86EA-B00F08293779}">
      <dsp:nvSpPr>
        <dsp:cNvPr id="0" name=""/>
        <dsp:cNvSpPr/>
      </dsp:nvSpPr>
      <dsp:spPr>
        <a:xfrm>
          <a:off x="121905" y="0"/>
          <a:ext cx="5677609" cy="124525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tr-TR" sz="2800" b="1" kern="1200" dirty="0"/>
            <a:t>CIF (</a:t>
          </a:r>
          <a:r>
            <a:rPr lang="tr-TR" sz="2800" b="1" kern="1200" dirty="0" err="1"/>
            <a:t>Cost</a:t>
          </a:r>
          <a:r>
            <a:rPr lang="tr-TR" sz="2800" b="1" kern="1200" dirty="0"/>
            <a:t>, </a:t>
          </a:r>
          <a:r>
            <a:rPr lang="tr-TR" sz="2800" b="1" kern="1200" dirty="0" err="1"/>
            <a:t>Insurence</a:t>
          </a:r>
          <a:r>
            <a:rPr lang="tr-TR" sz="2800" b="1" kern="1200" dirty="0"/>
            <a:t> </a:t>
          </a:r>
          <a:r>
            <a:rPr lang="tr-TR" sz="2800" b="1" kern="1200" dirty="0" err="1"/>
            <a:t>And</a:t>
          </a:r>
          <a:r>
            <a:rPr lang="tr-TR" sz="2800" b="1" kern="1200" dirty="0"/>
            <a:t> </a:t>
          </a:r>
          <a:r>
            <a:rPr lang="tr-TR" sz="2800" b="1" kern="1200" dirty="0" err="1"/>
            <a:t>Freight</a:t>
          </a:r>
          <a:r>
            <a:rPr lang="tr-TR" sz="2800" b="1" kern="1200" dirty="0"/>
            <a:t>: Mal Bedeli, Sigorta ve taşıma)</a:t>
          </a:r>
          <a:endParaRPr lang="en-US" sz="2800" b="1" kern="1200" dirty="0"/>
        </a:p>
      </dsp:txBody>
      <dsp:txXfrm>
        <a:off x="121905" y="0"/>
        <a:ext cx="5677609" cy="1245258"/>
      </dsp:txXfrm>
    </dsp:sp>
    <dsp:sp modelId="{503C04A1-E051-4D81-A238-114CD0EAE348}">
      <dsp:nvSpPr>
        <dsp:cNvPr id="0" name=""/>
        <dsp:cNvSpPr/>
      </dsp:nvSpPr>
      <dsp:spPr>
        <a:xfrm>
          <a:off x="0" y="1246479"/>
          <a:ext cx="5799515" cy="0"/>
        </a:xfrm>
        <a:prstGeom prst="line">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F1CBF11-F5DD-48B3-9230-6DC501A4FE61}">
      <dsp:nvSpPr>
        <dsp:cNvPr id="0" name=""/>
        <dsp:cNvSpPr/>
      </dsp:nvSpPr>
      <dsp:spPr>
        <a:xfrm>
          <a:off x="0" y="1246479"/>
          <a:ext cx="5799515" cy="24622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tr-TR" sz="2000" b="1" kern="1200" dirty="0"/>
            <a:t>Bu teslim şeklinde, satıcı ihraç edeceği malları, gümrük işlemlerini tamamlamış, asgari teminat sağlayan bir sigorta yaptırmış olarak yükleme limanına getirir ve gemiye yükler. Bu teslim şeklinde satıcı ayrıca malın varış limanına kadar olan navlun (taşıma ücreti) ücretini de öder. Malın satıcı tarafından varış limanına kadar olan taşıma ücreti ödenerek, gemiye yükletilmesinden sonra ortaya çıkacak tüm masraflar ve riskler alıcıya aittir.</a:t>
          </a:r>
          <a:endParaRPr lang="en-US" sz="2000" b="1" kern="1200" dirty="0"/>
        </a:p>
      </dsp:txBody>
      <dsp:txXfrm>
        <a:off x="0" y="1246479"/>
        <a:ext cx="5799515" cy="2462250"/>
      </dsp:txXfrm>
    </dsp:sp>
    <dsp:sp modelId="{5ECDF18A-9733-4E24-9FAF-AECFCE497896}">
      <dsp:nvSpPr>
        <dsp:cNvPr id="0" name=""/>
        <dsp:cNvSpPr/>
      </dsp:nvSpPr>
      <dsp:spPr>
        <a:xfrm>
          <a:off x="0" y="3708730"/>
          <a:ext cx="5799515"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742DD5A-887D-41DA-97F8-A9A991BD192B}">
      <dsp:nvSpPr>
        <dsp:cNvPr id="0" name=""/>
        <dsp:cNvSpPr/>
      </dsp:nvSpPr>
      <dsp:spPr>
        <a:xfrm>
          <a:off x="0" y="3708730"/>
          <a:ext cx="5799515" cy="24622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tr-TR" sz="2000" b="1" kern="1200" dirty="0"/>
            <a:t>Bu teslim şeklini diğerlerinden ayıran özellik, malın satıcı tarafından yolculuk esnasında doğabilecek hasarlara karşılık sigorta ettirilmesinin zorunlu olmasıdır. Ancak yapılacak sigorta asgari teminat sağlayan bir sigorta olduğundan, alıcı malları daha geniş bir teminat ile korumak isterse, ya bu konuda satıcı ile mümkün olduğunca açık olarak anlaşmalı ya da kendisi ek sigorta yaptırmalıdır.</a:t>
          </a:r>
          <a:endParaRPr lang="en-US" sz="2000" b="1" kern="1200" dirty="0"/>
        </a:p>
      </dsp:txBody>
      <dsp:txXfrm>
        <a:off x="0" y="3708730"/>
        <a:ext cx="5799515" cy="246225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91A0149-2E98-4337-B2D0-551649A82383}">
      <dsp:nvSpPr>
        <dsp:cNvPr id="0" name=""/>
        <dsp:cNvSpPr/>
      </dsp:nvSpPr>
      <dsp:spPr>
        <a:xfrm>
          <a:off x="2442" y="1843599"/>
          <a:ext cx="5717198" cy="2286879"/>
        </a:xfrm>
        <a:prstGeom prst="chevron">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6012" tIns="32004" rIns="32004" bIns="32004" numCol="1" spcCol="1270" anchor="ctr" anchorCtr="0">
          <a:noAutofit/>
        </a:bodyPr>
        <a:lstStyle/>
        <a:p>
          <a:pPr marL="0" lvl="0" indent="0" algn="ctr" defTabSz="1066800">
            <a:lnSpc>
              <a:spcPct val="90000"/>
            </a:lnSpc>
            <a:spcBef>
              <a:spcPct val="0"/>
            </a:spcBef>
            <a:spcAft>
              <a:spcPct val="35000"/>
            </a:spcAft>
            <a:buNone/>
          </a:pPr>
          <a:r>
            <a:rPr lang="tr-TR" sz="2400" b="1" kern="1200" dirty="0">
              <a:highlight>
                <a:srgbClr val="00FF00"/>
              </a:highlight>
            </a:rPr>
            <a:t>DAP (DELIVERED AT PLACE) Belirlenen noktada teslim</a:t>
          </a:r>
          <a:endParaRPr lang="en-US" sz="2400" b="1" kern="1200" dirty="0">
            <a:highlight>
              <a:srgbClr val="00FF00"/>
            </a:highlight>
          </a:endParaRPr>
        </a:p>
      </dsp:txBody>
      <dsp:txXfrm>
        <a:off x="1145882" y="1843599"/>
        <a:ext cx="3430319" cy="2286879"/>
      </dsp:txXfrm>
    </dsp:sp>
    <dsp:sp modelId="{773BA1D4-18F5-4C6F-8752-6B97D0BD2DC5}">
      <dsp:nvSpPr>
        <dsp:cNvPr id="0" name=""/>
        <dsp:cNvSpPr/>
      </dsp:nvSpPr>
      <dsp:spPr>
        <a:xfrm>
          <a:off x="5147920" y="1025079"/>
          <a:ext cx="6523437" cy="3923919"/>
        </a:xfrm>
        <a:prstGeom prst="chevron">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26670" rIns="26670" bIns="26670" numCol="1" spcCol="1270" anchor="ctr" anchorCtr="0">
          <a:noAutofit/>
        </a:bodyPr>
        <a:lstStyle/>
        <a:p>
          <a:pPr marL="0" lvl="0" indent="0" algn="ctr" defTabSz="889000">
            <a:lnSpc>
              <a:spcPct val="90000"/>
            </a:lnSpc>
            <a:spcBef>
              <a:spcPct val="0"/>
            </a:spcBef>
            <a:spcAft>
              <a:spcPct val="35000"/>
            </a:spcAft>
            <a:buNone/>
          </a:pPr>
          <a:r>
            <a:rPr lang="tr-TR" sz="2000" b="1" kern="1200" dirty="0">
              <a:solidFill>
                <a:schemeClr val="bg2"/>
              </a:solidFill>
              <a:highlight>
                <a:srgbClr val="FFFF00"/>
              </a:highlight>
            </a:rPr>
            <a:t>Tüm taşıma </a:t>
          </a:r>
          <a:r>
            <a:rPr lang="tr-TR" sz="2000" b="1" kern="1200" dirty="0" err="1">
              <a:solidFill>
                <a:schemeClr val="bg2"/>
              </a:solidFill>
              <a:highlight>
                <a:srgbClr val="FFFF00"/>
              </a:highlight>
            </a:rPr>
            <a:t>modlarında</a:t>
          </a:r>
          <a:r>
            <a:rPr lang="tr-TR" sz="2000" b="1" kern="1200" dirty="0">
              <a:solidFill>
                <a:schemeClr val="bg2"/>
              </a:solidFill>
              <a:highlight>
                <a:srgbClr val="FFFF00"/>
              </a:highlight>
            </a:rPr>
            <a:t> kullanılabilir. Bu teslim şeklinde ihracatçı malları yükleyip kendi ülkesinin gümrüğünden geçirdikten sonra ana taşıyıcıya yükler ve kararlaştırılan varış yerine ulaşır ve boşaltmayı alıcıya bırakır. İthalatçının ülkesindeki gümrükleme, gümrük vergisi ve diğer masraflar ithalatçıya aittir.</a:t>
          </a:r>
          <a:endParaRPr lang="en-US" sz="2000" b="1" kern="1200" dirty="0">
            <a:solidFill>
              <a:schemeClr val="bg2"/>
            </a:solidFill>
            <a:highlight>
              <a:srgbClr val="FFFF00"/>
            </a:highlight>
          </a:endParaRPr>
        </a:p>
      </dsp:txBody>
      <dsp:txXfrm>
        <a:off x="7109880" y="1025079"/>
        <a:ext cx="2599518" cy="3923919"/>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0790754-3EE5-4D3C-93BD-D0CD60A69B06}"/>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461040CB-5F36-448D-8DEB-3831623237B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4624EA33-5C12-449C-8F6E-EDD8AAF1B918}"/>
              </a:ext>
            </a:extLst>
          </p:cNvPr>
          <p:cNvSpPr>
            <a:spLocks noGrp="1"/>
          </p:cNvSpPr>
          <p:nvPr>
            <p:ph type="dt" sz="half" idx="10"/>
          </p:nvPr>
        </p:nvSpPr>
        <p:spPr/>
        <p:txBody>
          <a:bodyPr/>
          <a:lstStyle/>
          <a:p>
            <a:fld id="{229420D3-DD17-4FB2-B2CE-80D5B8474AF5}" type="datetimeFigureOut">
              <a:rPr lang="tr-TR" smtClean="0"/>
              <a:t>24.04.2020</a:t>
            </a:fld>
            <a:endParaRPr lang="tr-TR"/>
          </a:p>
        </p:txBody>
      </p:sp>
      <p:sp>
        <p:nvSpPr>
          <p:cNvPr id="5" name="Alt Bilgi Yer Tutucusu 4">
            <a:extLst>
              <a:ext uri="{FF2B5EF4-FFF2-40B4-BE49-F238E27FC236}">
                <a16:creationId xmlns:a16="http://schemas.microsoft.com/office/drawing/2014/main" id="{C570FEEB-0690-48AB-9762-D671D3787D51}"/>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52B62564-FE84-4ABA-AF2B-48A0D161A480}"/>
              </a:ext>
            </a:extLst>
          </p:cNvPr>
          <p:cNvSpPr>
            <a:spLocks noGrp="1"/>
          </p:cNvSpPr>
          <p:nvPr>
            <p:ph type="sldNum" sz="quarter" idx="12"/>
          </p:nvPr>
        </p:nvSpPr>
        <p:spPr/>
        <p:txBody>
          <a:bodyPr/>
          <a:lstStyle/>
          <a:p>
            <a:fld id="{38A3A4FF-ECA8-41E7-A181-20B26320AA1F}" type="slidenum">
              <a:rPr lang="tr-TR" smtClean="0"/>
              <a:t>‹#›</a:t>
            </a:fld>
            <a:endParaRPr lang="tr-TR"/>
          </a:p>
        </p:txBody>
      </p:sp>
    </p:spTree>
    <p:extLst>
      <p:ext uri="{BB962C8B-B14F-4D97-AF65-F5344CB8AC3E}">
        <p14:creationId xmlns:p14="http://schemas.microsoft.com/office/powerpoint/2010/main" val="14018792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1741065-7FA0-4DF8-A57B-78E1C2DEC1F2}"/>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152ED119-FF80-4223-8BCA-66EE27F000BF}"/>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3DD112F7-A1F4-40D2-A4D2-0EDD083F29F8}"/>
              </a:ext>
            </a:extLst>
          </p:cNvPr>
          <p:cNvSpPr>
            <a:spLocks noGrp="1"/>
          </p:cNvSpPr>
          <p:nvPr>
            <p:ph type="dt" sz="half" idx="10"/>
          </p:nvPr>
        </p:nvSpPr>
        <p:spPr/>
        <p:txBody>
          <a:bodyPr/>
          <a:lstStyle/>
          <a:p>
            <a:fld id="{229420D3-DD17-4FB2-B2CE-80D5B8474AF5}" type="datetimeFigureOut">
              <a:rPr lang="tr-TR" smtClean="0"/>
              <a:t>24.04.2020</a:t>
            </a:fld>
            <a:endParaRPr lang="tr-TR"/>
          </a:p>
        </p:txBody>
      </p:sp>
      <p:sp>
        <p:nvSpPr>
          <p:cNvPr id="5" name="Alt Bilgi Yer Tutucusu 4">
            <a:extLst>
              <a:ext uri="{FF2B5EF4-FFF2-40B4-BE49-F238E27FC236}">
                <a16:creationId xmlns:a16="http://schemas.microsoft.com/office/drawing/2014/main" id="{A06D4C07-A0E7-48F7-B53F-316B7F3EFC4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E15D4557-9ED4-41CB-87A9-13E5E35ACD77}"/>
              </a:ext>
            </a:extLst>
          </p:cNvPr>
          <p:cNvSpPr>
            <a:spLocks noGrp="1"/>
          </p:cNvSpPr>
          <p:nvPr>
            <p:ph type="sldNum" sz="quarter" idx="12"/>
          </p:nvPr>
        </p:nvSpPr>
        <p:spPr/>
        <p:txBody>
          <a:bodyPr/>
          <a:lstStyle/>
          <a:p>
            <a:fld id="{38A3A4FF-ECA8-41E7-A181-20B26320AA1F}" type="slidenum">
              <a:rPr lang="tr-TR" smtClean="0"/>
              <a:t>‹#›</a:t>
            </a:fld>
            <a:endParaRPr lang="tr-TR"/>
          </a:p>
        </p:txBody>
      </p:sp>
    </p:spTree>
    <p:extLst>
      <p:ext uri="{BB962C8B-B14F-4D97-AF65-F5344CB8AC3E}">
        <p14:creationId xmlns:p14="http://schemas.microsoft.com/office/powerpoint/2010/main" val="9586860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195C435B-6431-4F36-8D94-D010C02AB8ED}"/>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3536D44C-B166-4EDC-96D9-C5C9936D51CF}"/>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4CF2073C-4056-4D14-BD45-5BD872EA3FF2}"/>
              </a:ext>
            </a:extLst>
          </p:cNvPr>
          <p:cNvSpPr>
            <a:spLocks noGrp="1"/>
          </p:cNvSpPr>
          <p:nvPr>
            <p:ph type="dt" sz="half" idx="10"/>
          </p:nvPr>
        </p:nvSpPr>
        <p:spPr/>
        <p:txBody>
          <a:bodyPr/>
          <a:lstStyle/>
          <a:p>
            <a:fld id="{229420D3-DD17-4FB2-B2CE-80D5B8474AF5}" type="datetimeFigureOut">
              <a:rPr lang="tr-TR" smtClean="0"/>
              <a:t>24.04.2020</a:t>
            </a:fld>
            <a:endParaRPr lang="tr-TR"/>
          </a:p>
        </p:txBody>
      </p:sp>
      <p:sp>
        <p:nvSpPr>
          <p:cNvPr id="5" name="Alt Bilgi Yer Tutucusu 4">
            <a:extLst>
              <a:ext uri="{FF2B5EF4-FFF2-40B4-BE49-F238E27FC236}">
                <a16:creationId xmlns:a16="http://schemas.microsoft.com/office/drawing/2014/main" id="{E878496C-9D82-4CC5-BB91-581C33996861}"/>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ABF5A910-C2B5-4C82-B55D-93999C775587}"/>
              </a:ext>
            </a:extLst>
          </p:cNvPr>
          <p:cNvSpPr>
            <a:spLocks noGrp="1"/>
          </p:cNvSpPr>
          <p:nvPr>
            <p:ph type="sldNum" sz="quarter" idx="12"/>
          </p:nvPr>
        </p:nvSpPr>
        <p:spPr/>
        <p:txBody>
          <a:bodyPr/>
          <a:lstStyle/>
          <a:p>
            <a:fld id="{38A3A4FF-ECA8-41E7-A181-20B26320AA1F}" type="slidenum">
              <a:rPr lang="tr-TR" smtClean="0"/>
              <a:t>‹#›</a:t>
            </a:fld>
            <a:endParaRPr lang="tr-TR"/>
          </a:p>
        </p:txBody>
      </p:sp>
    </p:spTree>
    <p:extLst>
      <p:ext uri="{BB962C8B-B14F-4D97-AF65-F5344CB8AC3E}">
        <p14:creationId xmlns:p14="http://schemas.microsoft.com/office/powerpoint/2010/main" val="12576779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6F8BFAA-7CE5-43D6-AF17-D11E96B8BCA8}"/>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80BA5451-1A23-4838-A52E-9F5C476D27CA}"/>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F00E4198-3CC5-4D53-85F0-3F3C71217E8E}"/>
              </a:ext>
            </a:extLst>
          </p:cNvPr>
          <p:cNvSpPr>
            <a:spLocks noGrp="1"/>
          </p:cNvSpPr>
          <p:nvPr>
            <p:ph type="dt" sz="half" idx="10"/>
          </p:nvPr>
        </p:nvSpPr>
        <p:spPr/>
        <p:txBody>
          <a:bodyPr/>
          <a:lstStyle/>
          <a:p>
            <a:fld id="{229420D3-DD17-4FB2-B2CE-80D5B8474AF5}" type="datetimeFigureOut">
              <a:rPr lang="tr-TR" smtClean="0"/>
              <a:t>24.04.2020</a:t>
            </a:fld>
            <a:endParaRPr lang="tr-TR"/>
          </a:p>
        </p:txBody>
      </p:sp>
      <p:sp>
        <p:nvSpPr>
          <p:cNvPr id="5" name="Alt Bilgi Yer Tutucusu 4">
            <a:extLst>
              <a:ext uri="{FF2B5EF4-FFF2-40B4-BE49-F238E27FC236}">
                <a16:creationId xmlns:a16="http://schemas.microsoft.com/office/drawing/2014/main" id="{5E23DFD8-8347-4D17-8D86-E338B2D7A719}"/>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2FAAD0AD-93A2-43DB-A9DE-6F1F849FB3E3}"/>
              </a:ext>
            </a:extLst>
          </p:cNvPr>
          <p:cNvSpPr>
            <a:spLocks noGrp="1"/>
          </p:cNvSpPr>
          <p:nvPr>
            <p:ph type="sldNum" sz="quarter" idx="12"/>
          </p:nvPr>
        </p:nvSpPr>
        <p:spPr/>
        <p:txBody>
          <a:bodyPr/>
          <a:lstStyle/>
          <a:p>
            <a:fld id="{38A3A4FF-ECA8-41E7-A181-20B26320AA1F}" type="slidenum">
              <a:rPr lang="tr-TR" smtClean="0"/>
              <a:t>‹#›</a:t>
            </a:fld>
            <a:endParaRPr lang="tr-TR"/>
          </a:p>
        </p:txBody>
      </p:sp>
    </p:spTree>
    <p:extLst>
      <p:ext uri="{BB962C8B-B14F-4D97-AF65-F5344CB8AC3E}">
        <p14:creationId xmlns:p14="http://schemas.microsoft.com/office/powerpoint/2010/main" val="18514303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C7B7AC1-AE5D-455F-B93F-E832F439CDE9}"/>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E6633531-722A-48C1-864F-44590D1D9E8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5EB2F84D-EBF9-42CA-854E-BA51B126C12A}"/>
              </a:ext>
            </a:extLst>
          </p:cNvPr>
          <p:cNvSpPr>
            <a:spLocks noGrp="1"/>
          </p:cNvSpPr>
          <p:nvPr>
            <p:ph type="dt" sz="half" idx="10"/>
          </p:nvPr>
        </p:nvSpPr>
        <p:spPr/>
        <p:txBody>
          <a:bodyPr/>
          <a:lstStyle/>
          <a:p>
            <a:fld id="{229420D3-DD17-4FB2-B2CE-80D5B8474AF5}" type="datetimeFigureOut">
              <a:rPr lang="tr-TR" smtClean="0"/>
              <a:t>24.04.2020</a:t>
            </a:fld>
            <a:endParaRPr lang="tr-TR"/>
          </a:p>
        </p:txBody>
      </p:sp>
      <p:sp>
        <p:nvSpPr>
          <p:cNvPr id="5" name="Alt Bilgi Yer Tutucusu 4">
            <a:extLst>
              <a:ext uri="{FF2B5EF4-FFF2-40B4-BE49-F238E27FC236}">
                <a16:creationId xmlns:a16="http://schemas.microsoft.com/office/drawing/2014/main" id="{0275CB93-7D90-4B93-8E2D-9D55768259F9}"/>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6A4E8079-6AD2-465D-9FFC-113EFD4B114C}"/>
              </a:ext>
            </a:extLst>
          </p:cNvPr>
          <p:cNvSpPr>
            <a:spLocks noGrp="1"/>
          </p:cNvSpPr>
          <p:nvPr>
            <p:ph type="sldNum" sz="quarter" idx="12"/>
          </p:nvPr>
        </p:nvSpPr>
        <p:spPr/>
        <p:txBody>
          <a:bodyPr/>
          <a:lstStyle/>
          <a:p>
            <a:fld id="{38A3A4FF-ECA8-41E7-A181-20B26320AA1F}" type="slidenum">
              <a:rPr lang="tr-TR" smtClean="0"/>
              <a:t>‹#›</a:t>
            </a:fld>
            <a:endParaRPr lang="tr-TR"/>
          </a:p>
        </p:txBody>
      </p:sp>
    </p:spTree>
    <p:extLst>
      <p:ext uri="{BB962C8B-B14F-4D97-AF65-F5344CB8AC3E}">
        <p14:creationId xmlns:p14="http://schemas.microsoft.com/office/powerpoint/2010/main" val="38905047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9870C6C-EB8D-4AA9-8598-AD31BBEB6155}"/>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ED3B768D-8C26-408B-AF36-B2D4DA1F3498}"/>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74209EAF-958A-469C-95C3-16AF8AB1B8CA}"/>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386A3E2C-D7CB-433F-AC40-DF09ED73A901}"/>
              </a:ext>
            </a:extLst>
          </p:cNvPr>
          <p:cNvSpPr>
            <a:spLocks noGrp="1"/>
          </p:cNvSpPr>
          <p:nvPr>
            <p:ph type="dt" sz="half" idx="10"/>
          </p:nvPr>
        </p:nvSpPr>
        <p:spPr/>
        <p:txBody>
          <a:bodyPr/>
          <a:lstStyle/>
          <a:p>
            <a:fld id="{229420D3-DD17-4FB2-B2CE-80D5B8474AF5}" type="datetimeFigureOut">
              <a:rPr lang="tr-TR" smtClean="0"/>
              <a:t>24.04.2020</a:t>
            </a:fld>
            <a:endParaRPr lang="tr-TR"/>
          </a:p>
        </p:txBody>
      </p:sp>
      <p:sp>
        <p:nvSpPr>
          <p:cNvPr id="6" name="Alt Bilgi Yer Tutucusu 5">
            <a:extLst>
              <a:ext uri="{FF2B5EF4-FFF2-40B4-BE49-F238E27FC236}">
                <a16:creationId xmlns:a16="http://schemas.microsoft.com/office/drawing/2014/main" id="{C4CB435C-9724-4807-80E5-D860A61DBDB7}"/>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D8FF262E-5FE5-4BDD-8DF0-D81456363D1C}"/>
              </a:ext>
            </a:extLst>
          </p:cNvPr>
          <p:cNvSpPr>
            <a:spLocks noGrp="1"/>
          </p:cNvSpPr>
          <p:nvPr>
            <p:ph type="sldNum" sz="quarter" idx="12"/>
          </p:nvPr>
        </p:nvSpPr>
        <p:spPr/>
        <p:txBody>
          <a:bodyPr/>
          <a:lstStyle/>
          <a:p>
            <a:fld id="{38A3A4FF-ECA8-41E7-A181-20B26320AA1F}" type="slidenum">
              <a:rPr lang="tr-TR" smtClean="0"/>
              <a:t>‹#›</a:t>
            </a:fld>
            <a:endParaRPr lang="tr-TR"/>
          </a:p>
        </p:txBody>
      </p:sp>
    </p:spTree>
    <p:extLst>
      <p:ext uri="{BB962C8B-B14F-4D97-AF65-F5344CB8AC3E}">
        <p14:creationId xmlns:p14="http://schemas.microsoft.com/office/powerpoint/2010/main" val="28262070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A8A53AB-1386-4636-AAD4-DCF88FBAE176}"/>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EDA16C67-0CAF-44F0-ADE2-296DB29FF43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4BD33327-2D46-491B-9C9C-135CBDCB933A}"/>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B98DF002-CD1B-40BF-9869-F15502EB286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AFCA17EF-EDEF-432E-8500-402027778652}"/>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D872775C-8C98-4393-BD30-8B58FD7D3CEA}"/>
              </a:ext>
            </a:extLst>
          </p:cNvPr>
          <p:cNvSpPr>
            <a:spLocks noGrp="1"/>
          </p:cNvSpPr>
          <p:nvPr>
            <p:ph type="dt" sz="half" idx="10"/>
          </p:nvPr>
        </p:nvSpPr>
        <p:spPr/>
        <p:txBody>
          <a:bodyPr/>
          <a:lstStyle/>
          <a:p>
            <a:fld id="{229420D3-DD17-4FB2-B2CE-80D5B8474AF5}" type="datetimeFigureOut">
              <a:rPr lang="tr-TR" smtClean="0"/>
              <a:t>24.04.2020</a:t>
            </a:fld>
            <a:endParaRPr lang="tr-TR"/>
          </a:p>
        </p:txBody>
      </p:sp>
      <p:sp>
        <p:nvSpPr>
          <p:cNvPr id="8" name="Alt Bilgi Yer Tutucusu 7">
            <a:extLst>
              <a:ext uri="{FF2B5EF4-FFF2-40B4-BE49-F238E27FC236}">
                <a16:creationId xmlns:a16="http://schemas.microsoft.com/office/drawing/2014/main" id="{B923710B-193D-45C8-833C-164DB9FBBB46}"/>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C45C3F6B-450D-435B-AFDA-5C517A961C02}"/>
              </a:ext>
            </a:extLst>
          </p:cNvPr>
          <p:cNvSpPr>
            <a:spLocks noGrp="1"/>
          </p:cNvSpPr>
          <p:nvPr>
            <p:ph type="sldNum" sz="quarter" idx="12"/>
          </p:nvPr>
        </p:nvSpPr>
        <p:spPr/>
        <p:txBody>
          <a:bodyPr/>
          <a:lstStyle/>
          <a:p>
            <a:fld id="{38A3A4FF-ECA8-41E7-A181-20B26320AA1F}" type="slidenum">
              <a:rPr lang="tr-TR" smtClean="0"/>
              <a:t>‹#›</a:t>
            </a:fld>
            <a:endParaRPr lang="tr-TR"/>
          </a:p>
        </p:txBody>
      </p:sp>
    </p:spTree>
    <p:extLst>
      <p:ext uri="{BB962C8B-B14F-4D97-AF65-F5344CB8AC3E}">
        <p14:creationId xmlns:p14="http://schemas.microsoft.com/office/powerpoint/2010/main" val="7111604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8315EE9-65CB-49F0-8B7E-80E2ED568E53}"/>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658F8B37-176D-43CA-A9FA-32D15A3AAC69}"/>
              </a:ext>
            </a:extLst>
          </p:cNvPr>
          <p:cNvSpPr>
            <a:spLocks noGrp="1"/>
          </p:cNvSpPr>
          <p:nvPr>
            <p:ph type="dt" sz="half" idx="10"/>
          </p:nvPr>
        </p:nvSpPr>
        <p:spPr/>
        <p:txBody>
          <a:bodyPr/>
          <a:lstStyle/>
          <a:p>
            <a:fld id="{229420D3-DD17-4FB2-B2CE-80D5B8474AF5}" type="datetimeFigureOut">
              <a:rPr lang="tr-TR" smtClean="0"/>
              <a:t>24.04.2020</a:t>
            </a:fld>
            <a:endParaRPr lang="tr-TR"/>
          </a:p>
        </p:txBody>
      </p:sp>
      <p:sp>
        <p:nvSpPr>
          <p:cNvPr id="4" name="Alt Bilgi Yer Tutucusu 3">
            <a:extLst>
              <a:ext uri="{FF2B5EF4-FFF2-40B4-BE49-F238E27FC236}">
                <a16:creationId xmlns:a16="http://schemas.microsoft.com/office/drawing/2014/main" id="{EB7716D7-C2E8-450F-A6C0-B13CB37F1204}"/>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7B8A962C-0B61-4BB4-B6DA-25229DF03812}"/>
              </a:ext>
            </a:extLst>
          </p:cNvPr>
          <p:cNvSpPr>
            <a:spLocks noGrp="1"/>
          </p:cNvSpPr>
          <p:nvPr>
            <p:ph type="sldNum" sz="quarter" idx="12"/>
          </p:nvPr>
        </p:nvSpPr>
        <p:spPr/>
        <p:txBody>
          <a:bodyPr/>
          <a:lstStyle/>
          <a:p>
            <a:fld id="{38A3A4FF-ECA8-41E7-A181-20B26320AA1F}" type="slidenum">
              <a:rPr lang="tr-TR" smtClean="0"/>
              <a:t>‹#›</a:t>
            </a:fld>
            <a:endParaRPr lang="tr-TR"/>
          </a:p>
        </p:txBody>
      </p:sp>
    </p:spTree>
    <p:extLst>
      <p:ext uri="{BB962C8B-B14F-4D97-AF65-F5344CB8AC3E}">
        <p14:creationId xmlns:p14="http://schemas.microsoft.com/office/powerpoint/2010/main" val="19644203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F85F79DB-CA4C-44DF-9941-7ADEB82C2523}"/>
              </a:ext>
            </a:extLst>
          </p:cNvPr>
          <p:cNvSpPr>
            <a:spLocks noGrp="1"/>
          </p:cNvSpPr>
          <p:nvPr>
            <p:ph type="dt" sz="half" idx="10"/>
          </p:nvPr>
        </p:nvSpPr>
        <p:spPr/>
        <p:txBody>
          <a:bodyPr/>
          <a:lstStyle/>
          <a:p>
            <a:fld id="{229420D3-DD17-4FB2-B2CE-80D5B8474AF5}" type="datetimeFigureOut">
              <a:rPr lang="tr-TR" smtClean="0"/>
              <a:t>24.04.2020</a:t>
            </a:fld>
            <a:endParaRPr lang="tr-TR"/>
          </a:p>
        </p:txBody>
      </p:sp>
      <p:sp>
        <p:nvSpPr>
          <p:cNvPr id="3" name="Alt Bilgi Yer Tutucusu 2">
            <a:extLst>
              <a:ext uri="{FF2B5EF4-FFF2-40B4-BE49-F238E27FC236}">
                <a16:creationId xmlns:a16="http://schemas.microsoft.com/office/drawing/2014/main" id="{CCB6DDEC-8347-42B7-8315-24D92989441B}"/>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CCEB2761-0D58-4034-8FC1-C66C14E51167}"/>
              </a:ext>
            </a:extLst>
          </p:cNvPr>
          <p:cNvSpPr>
            <a:spLocks noGrp="1"/>
          </p:cNvSpPr>
          <p:nvPr>
            <p:ph type="sldNum" sz="quarter" idx="12"/>
          </p:nvPr>
        </p:nvSpPr>
        <p:spPr/>
        <p:txBody>
          <a:bodyPr/>
          <a:lstStyle/>
          <a:p>
            <a:fld id="{38A3A4FF-ECA8-41E7-A181-20B26320AA1F}" type="slidenum">
              <a:rPr lang="tr-TR" smtClean="0"/>
              <a:t>‹#›</a:t>
            </a:fld>
            <a:endParaRPr lang="tr-TR"/>
          </a:p>
        </p:txBody>
      </p:sp>
    </p:spTree>
    <p:extLst>
      <p:ext uri="{BB962C8B-B14F-4D97-AF65-F5344CB8AC3E}">
        <p14:creationId xmlns:p14="http://schemas.microsoft.com/office/powerpoint/2010/main" val="5008111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573CBE5-B393-4173-B546-0DEB5BF4EA54}"/>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94E8E84F-A57C-4CBE-8288-AF3F6788114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D0B209B4-A475-44C8-9436-98587DB7798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0E4289FC-81FB-4941-B3D0-D38BA953C823}"/>
              </a:ext>
            </a:extLst>
          </p:cNvPr>
          <p:cNvSpPr>
            <a:spLocks noGrp="1"/>
          </p:cNvSpPr>
          <p:nvPr>
            <p:ph type="dt" sz="half" idx="10"/>
          </p:nvPr>
        </p:nvSpPr>
        <p:spPr/>
        <p:txBody>
          <a:bodyPr/>
          <a:lstStyle/>
          <a:p>
            <a:fld id="{229420D3-DD17-4FB2-B2CE-80D5B8474AF5}" type="datetimeFigureOut">
              <a:rPr lang="tr-TR" smtClean="0"/>
              <a:t>24.04.2020</a:t>
            </a:fld>
            <a:endParaRPr lang="tr-TR"/>
          </a:p>
        </p:txBody>
      </p:sp>
      <p:sp>
        <p:nvSpPr>
          <p:cNvPr id="6" name="Alt Bilgi Yer Tutucusu 5">
            <a:extLst>
              <a:ext uri="{FF2B5EF4-FFF2-40B4-BE49-F238E27FC236}">
                <a16:creationId xmlns:a16="http://schemas.microsoft.com/office/drawing/2014/main" id="{2839AA2C-524C-49B8-9508-E710C0786E5F}"/>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6B100021-6F05-4053-A128-8339B13D4E37}"/>
              </a:ext>
            </a:extLst>
          </p:cNvPr>
          <p:cNvSpPr>
            <a:spLocks noGrp="1"/>
          </p:cNvSpPr>
          <p:nvPr>
            <p:ph type="sldNum" sz="quarter" idx="12"/>
          </p:nvPr>
        </p:nvSpPr>
        <p:spPr/>
        <p:txBody>
          <a:bodyPr/>
          <a:lstStyle/>
          <a:p>
            <a:fld id="{38A3A4FF-ECA8-41E7-A181-20B26320AA1F}" type="slidenum">
              <a:rPr lang="tr-TR" smtClean="0"/>
              <a:t>‹#›</a:t>
            </a:fld>
            <a:endParaRPr lang="tr-TR"/>
          </a:p>
        </p:txBody>
      </p:sp>
    </p:spTree>
    <p:extLst>
      <p:ext uri="{BB962C8B-B14F-4D97-AF65-F5344CB8AC3E}">
        <p14:creationId xmlns:p14="http://schemas.microsoft.com/office/powerpoint/2010/main" val="37097767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7FFF95B-EDC7-497F-8E82-358F47B76035}"/>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19542F82-5F06-4750-802A-319EB0DBD2A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9992EEE2-F02F-446E-A40B-548324B30A9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F2E692AB-9575-4B01-86D2-9643E083A3AF}"/>
              </a:ext>
            </a:extLst>
          </p:cNvPr>
          <p:cNvSpPr>
            <a:spLocks noGrp="1"/>
          </p:cNvSpPr>
          <p:nvPr>
            <p:ph type="dt" sz="half" idx="10"/>
          </p:nvPr>
        </p:nvSpPr>
        <p:spPr/>
        <p:txBody>
          <a:bodyPr/>
          <a:lstStyle/>
          <a:p>
            <a:fld id="{229420D3-DD17-4FB2-B2CE-80D5B8474AF5}" type="datetimeFigureOut">
              <a:rPr lang="tr-TR" smtClean="0"/>
              <a:t>24.04.2020</a:t>
            </a:fld>
            <a:endParaRPr lang="tr-TR"/>
          </a:p>
        </p:txBody>
      </p:sp>
      <p:sp>
        <p:nvSpPr>
          <p:cNvPr id="6" name="Alt Bilgi Yer Tutucusu 5">
            <a:extLst>
              <a:ext uri="{FF2B5EF4-FFF2-40B4-BE49-F238E27FC236}">
                <a16:creationId xmlns:a16="http://schemas.microsoft.com/office/drawing/2014/main" id="{AE8BEEAC-8966-4D0A-9841-A6C3F21BD134}"/>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77E03545-3791-4E77-A499-2683AD3273BF}"/>
              </a:ext>
            </a:extLst>
          </p:cNvPr>
          <p:cNvSpPr>
            <a:spLocks noGrp="1"/>
          </p:cNvSpPr>
          <p:nvPr>
            <p:ph type="sldNum" sz="quarter" idx="12"/>
          </p:nvPr>
        </p:nvSpPr>
        <p:spPr/>
        <p:txBody>
          <a:bodyPr/>
          <a:lstStyle/>
          <a:p>
            <a:fld id="{38A3A4FF-ECA8-41E7-A181-20B26320AA1F}" type="slidenum">
              <a:rPr lang="tr-TR" smtClean="0"/>
              <a:t>‹#›</a:t>
            </a:fld>
            <a:endParaRPr lang="tr-TR"/>
          </a:p>
        </p:txBody>
      </p:sp>
    </p:spTree>
    <p:extLst>
      <p:ext uri="{BB962C8B-B14F-4D97-AF65-F5344CB8AC3E}">
        <p14:creationId xmlns:p14="http://schemas.microsoft.com/office/powerpoint/2010/main" val="8482616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F9216915-CE45-4119-84EE-629121C8C6D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2D02216E-DF33-471B-900D-2A0505119C8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26BDFF80-D417-498B-81CA-D5F970136E3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29420D3-DD17-4FB2-B2CE-80D5B8474AF5}" type="datetimeFigureOut">
              <a:rPr lang="tr-TR" smtClean="0"/>
              <a:t>24.04.2020</a:t>
            </a:fld>
            <a:endParaRPr lang="tr-TR"/>
          </a:p>
        </p:txBody>
      </p:sp>
      <p:sp>
        <p:nvSpPr>
          <p:cNvPr id="5" name="Alt Bilgi Yer Tutucusu 4">
            <a:extLst>
              <a:ext uri="{FF2B5EF4-FFF2-40B4-BE49-F238E27FC236}">
                <a16:creationId xmlns:a16="http://schemas.microsoft.com/office/drawing/2014/main" id="{27DE9797-A74A-4B8A-B224-DEA01840915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D9DFBFC6-DE29-420F-AB47-D2BEF10F49D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8A3A4FF-ECA8-41E7-A181-20B26320AA1F}" type="slidenum">
              <a:rPr lang="tr-TR" smtClean="0"/>
              <a:t>‹#›</a:t>
            </a:fld>
            <a:endParaRPr lang="tr-TR"/>
          </a:p>
        </p:txBody>
      </p:sp>
    </p:spTree>
    <p:extLst>
      <p:ext uri="{BB962C8B-B14F-4D97-AF65-F5344CB8AC3E}">
        <p14:creationId xmlns:p14="http://schemas.microsoft.com/office/powerpoint/2010/main" val="6683537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9.png"/><Relationship Id="rId1" Type="http://schemas.openxmlformats.org/officeDocument/2006/relationships/slideLayout" Target="../slideLayouts/slideLayout2.xml"/><Relationship Id="rId4" Type="http://schemas.openxmlformats.org/officeDocument/2006/relationships/image" Target="../media/image8.svg"/></Relationships>
</file>

<file path=ppt/slides/_rels/slide12.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0.jpe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2554CA6-288E-4202-BC52-2E5A8F0C0A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9189" y="1119031"/>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Arc 11">
            <a:extLst>
              <a:ext uri="{FF2B5EF4-FFF2-40B4-BE49-F238E27FC236}">
                <a16:creationId xmlns:a16="http://schemas.microsoft.com/office/drawing/2014/main" id="{5B7778FC-632E-4DCA-A7CB-0D7731CCF9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9809111">
            <a:off x="8683720" y="941148"/>
            <a:ext cx="2987899" cy="2987899"/>
          </a:xfrm>
          <a:prstGeom prst="arc">
            <a:avLst>
              <a:gd name="adj1" fmla="val 15817365"/>
              <a:gd name="adj2" fmla="val 178138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14" name="Oval 13">
            <a:extLst>
              <a:ext uri="{FF2B5EF4-FFF2-40B4-BE49-F238E27FC236}">
                <a16:creationId xmlns:a16="http://schemas.microsoft.com/office/drawing/2014/main" id="{FA23A907-97FB-4A8F-880A-DD77401C42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0048" y="4780992"/>
            <a:ext cx="546100" cy="5461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3" name="İçerik Yer Tutucusu 2">
            <a:extLst>
              <a:ext uri="{FF2B5EF4-FFF2-40B4-BE49-F238E27FC236}">
                <a16:creationId xmlns:a16="http://schemas.microsoft.com/office/drawing/2014/main" id="{A02A871F-5F3D-48DA-8767-15313C3EA944}"/>
              </a:ext>
            </a:extLst>
          </p:cNvPr>
          <p:cNvSpPr>
            <a:spLocks noGrp="1"/>
          </p:cNvSpPr>
          <p:nvPr>
            <p:ph idx="1"/>
          </p:nvPr>
        </p:nvSpPr>
        <p:spPr>
          <a:xfrm>
            <a:off x="4876800" y="395780"/>
            <a:ext cx="7312151" cy="6340299"/>
          </a:xfrm>
        </p:spPr>
        <p:txBody>
          <a:bodyPr>
            <a:normAutofit lnSpcReduction="10000"/>
          </a:bodyPr>
          <a:lstStyle/>
          <a:p>
            <a:r>
              <a:rPr lang="tr-TR" sz="2400" b="1" dirty="0">
                <a:solidFill>
                  <a:srgbClr val="FF0000"/>
                </a:solidFill>
              </a:rPr>
              <a:t>INCOTERMS 2010</a:t>
            </a:r>
          </a:p>
          <a:p>
            <a:r>
              <a:rPr lang="tr-TR" sz="2400" b="1" dirty="0">
                <a:solidFill>
                  <a:schemeClr val="accent1"/>
                </a:solidFill>
              </a:rPr>
              <a:t>DIŞ TİCARETTE TESLİM ŞEKİLLERİ</a:t>
            </a:r>
          </a:p>
          <a:p>
            <a:r>
              <a:rPr lang="tr-TR" sz="2400" b="1" dirty="0"/>
              <a:t>Uzun zamandır yurtdışına mal satmak için uğraşıyordunuz. Çalışmalarınız sonuç verdi ve yurt dışından fiyat teklifi isteyen bir ileti aldınız. Peki, şimdi ne yapacaksınız? Fiyatınızı neye göre belirleyeceksiniz? Yoksa yurt içine yaptığınız satışlardaki fiyatları mı vermeyi düşünüyorsunuz? Fiyatınızı belirlemeden önce şu sorulara cevap aramanız lehinize olacaktır:</a:t>
            </a:r>
          </a:p>
          <a:p>
            <a:r>
              <a:rPr lang="tr-TR" sz="2400" b="1" dirty="0"/>
              <a:t>Mallar alıcıya veya onun temsilcisine nerede teslim edilecektir?</a:t>
            </a:r>
          </a:p>
          <a:p>
            <a:r>
              <a:rPr lang="tr-TR" sz="2400" b="1" dirty="0"/>
              <a:t>Mallar hangi yolla nakledilecek ve nakliye giderleri kime ait olacaktır?</a:t>
            </a:r>
          </a:p>
          <a:p>
            <a:r>
              <a:rPr lang="tr-TR" sz="2400" b="1" dirty="0"/>
              <a:t>Malların yükleme ve boşaltma giderleri kim tarafından karşılanacaktır?</a:t>
            </a:r>
          </a:p>
          <a:p>
            <a:r>
              <a:rPr lang="tr-TR" sz="2400" b="1" dirty="0"/>
              <a:t>Nakliye için sigorta yapılacak mı? Yapılacaksa bu kim tarafından yapılacaktır?</a:t>
            </a:r>
          </a:p>
          <a:p>
            <a:r>
              <a:rPr lang="tr-TR" sz="2400" b="1" dirty="0"/>
              <a:t>Gümrük vergileri kim tarafından ödenecektir?</a:t>
            </a:r>
          </a:p>
          <a:p>
            <a:endParaRPr lang="tr-TR" sz="1300" dirty="0"/>
          </a:p>
        </p:txBody>
      </p:sp>
    </p:spTree>
    <p:extLst>
      <p:ext uri="{BB962C8B-B14F-4D97-AF65-F5344CB8AC3E}">
        <p14:creationId xmlns:p14="http://schemas.microsoft.com/office/powerpoint/2010/main" val="12085545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35177758-12DD-4CC9-902C-4B9C51CB40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107B74A1-AC23-4029-85C2-6C2D4C27722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133600" y="685800"/>
            <a:ext cx="10058400" cy="5486400"/>
          </a:xfrm>
          <a:prstGeom prst="rect">
            <a:avLst/>
          </a:prstGeom>
          <a:solidFill>
            <a:schemeClr val="bg1">
              <a:lumMod val="95000"/>
            </a:schemeClr>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0" tIns="0" rIns="0" bIns="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000" b="0" i="0" u="none" strike="noStrike" cap="none" spc="0" normalizeH="0" baseline="0" dirty="0">
              <a:ln>
                <a:noFill/>
              </a:ln>
              <a:solidFill>
                <a:srgbClr val="000000"/>
              </a:solidFill>
              <a:effectLst/>
              <a:uFillTx/>
              <a:latin typeface="Helvetica Neue Medium"/>
              <a:ea typeface="Helvetica Neue Medium"/>
              <a:cs typeface="Helvetica Neue Medium"/>
              <a:sym typeface="Helvetica Neue Medium"/>
            </a:endParaRPr>
          </a:p>
        </p:txBody>
      </p:sp>
      <p:sp>
        <p:nvSpPr>
          <p:cNvPr id="14" name="Graphic 14">
            <a:extLst>
              <a:ext uri="{FF2B5EF4-FFF2-40B4-BE49-F238E27FC236}">
                <a16:creationId xmlns:a16="http://schemas.microsoft.com/office/drawing/2014/main" id="{30FF6FEE-5B11-4DDB-8635-80A9798441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3436499"/>
            <a:ext cx="2743200" cy="2746621"/>
          </a:xfrm>
          <a:custGeom>
            <a:avLst/>
            <a:gdLst>
              <a:gd name="connsiteX0" fmla="*/ 2616327 w 2616326"/>
              <a:gd name="connsiteY0" fmla="*/ 634841 h 2618803"/>
              <a:gd name="connsiteX1" fmla="*/ 2616327 w 2616326"/>
              <a:gd name="connsiteY1" fmla="*/ 0 h 2618803"/>
              <a:gd name="connsiteX2" fmla="*/ 0 w 2616326"/>
              <a:gd name="connsiteY2" fmla="*/ 0 h 2618803"/>
              <a:gd name="connsiteX3" fmla="*/ 0 w 2616326"/>
              <a:gd name="connsiteY3" fmla="*/ 2618804 h 2618803"/>
              <a:gd name="connsiteX4" fmla="*/ 634270 w 2616326"/>
              <a:gd name="connsiteY4" fmla="*/ 2618804 h 2618803"/>
              <a:gd name="connsiteX5" fmla="*/ 2616327 w 2616326"/>
              <a:gd name="connsiteY5" fmla="*/ 634841 h 26188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16326" h="2618803">
                <a:moveTo>
                  <a:pt x="2616327" y="634841"/>
                </a:moveTo>
                <a:lnTo>
                  <a:pt x="2616327" y="0"/>
                </a:lnTo>
                <a:lnTo>
                  <a:pt x="0" y="0"/>
                </a:lnTo>
                <a:lnTo>
                  <a:pt x="0" y="2618804"/>
                </a:lnTo>
                <a:lnTo>
                  <a:pt x="634270" y="2618804"/>
                </a:lnTo>
                <a:cubicBezTo>
                  <a:pt x="634270" y="1523143"/>
                  <a:pt x="1521619" y="634841"/>
                  <a:pt x="2616327" y="634841"/>
                </a:cubicBezTo>
                <a:close/>
              </a:path>
            </a:pathLst>
          </a:custGeom>
          <a:solidFill>
            <a:schemeClr val="accent2"/>
          </a:solidFill>
          <a:ln w="9525" cap="flat">
            <a:noFill/>
            <a:prstDash val="solid"/>
            <a:miter/>
          </a:ln>
        </p:spPr>
        <p:txBody>
          <a:bodyPr rtlCol="0" anchor="ctr"/>
          <a:lstStyle/>
          <a:p>
            <a:endParaRPr lang="en-US"/>
          </a:p>
        </p:txBody>
      </p:sp>
      <p:pic>
        <p:nvPicPr>
          <p:cNvPr id="7" name="Graphic 6">
            <a:extLst>
              <a:ext uri="{FF2B5EF4-FFF2-40B4-BE49-F238E27FC236}">
                <a16:creationId xmlns:a16="http://schemas.microsoft.com/office/drawing/2014/main" id="{9B12C94F-01D8-45BC-A69D-65289DFC3D2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06759" y="914399"/>
            <a:ext cx="5072883" cy="5072883"/>
          </a:xfrm>
          <a:prstGeom prst="rect">
            <a:avLst/>
          </a:prstGeom>
        </p:spPr>
      </p:pic>
      <p:sp>
        <p:nvSpPr>
          <p:cNvPr id="16" name="Rectangle 15">
            <a:extLst>
              <a:ext uri="{FF2B5EF4-FFF2-40B4-BE49-F238E27FC236}">
                <a16:creationId xmlns:a16="http://schemas.microsoft.com/office/drawing/2014/main" id="{AD949E97-66D7-467B-BDD7-5166EF523B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96128" y="685797"/>
            <a:ext cx="118872" cy="155045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Graphic 14">
            <a:extLst>
              <a:ext uri="{FF2B5EF4-FFF2-40B4-BE49-F238E27FC236}">
                <a16:creationId xmlns:a16="http://schemas.microsoft.com/office/drawing/2014/main" id="{29C6353F-64ED-4D08-9A61-1E27D87466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3436499"/>
            <a:ext cx="2743200" cy="2746621"/>
          </a:xfrm>
          <a:custGeom>
            <a:avLst/>
            <a:gdLst>
              <a:gd name="connsiteX0" fmla="*/ 2616327 w 2616326"/>
              <a:gd name="connsiteY0" fmla="*/ 634841 h 2618803"/>
              <a:gd name="connsiteX1" fmla="*/ 2616327 w 2616326"/>
              <a:gd name="connsiteY1" fmla="*/ 0 h 2618803"/>
              <a:gd name="connsiteX2" fmla="*/ 0 w 2616326"/>
              <a:gd name="connsiteY2" fmla="*/ 0 h 2618803"/>
              <a:gd name="connsiteX3" fmla="*/ 0 w 2616326"/>
              <a:gd name="connsiteY3" fmla="*/ 2618804 h 2618803"/>
              <a:gd name="connsiteX4" fmla="*/ 634270 w 2616326"/>
              <a:gd name="connsiteY4" fmla="*/ 2618804 h 2618803"/>
              <a:gd name="connsiteX5" fmla="*/ 2616327 w 2616326"/>
              <a:gd name="connsiteY5" fmla="*/ 634841 h 26188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16326" h="2618803">
                <a:moveTo>
                  <a:pt x="2616327" y="634841"/>
                </a:moveTo>
                <a:lnTo>
                  <a:pt x="2616327" y="0"/>
                </a:lnTo>
                <a:lnTo>
                  <a:pt x="0" y="0"/>
                </a:lnTo>
                <a:lnTo>
                  <a:pt x="0" y="2618804"/>
                </a:lnTo>
                <a:lnTo>
                  <a:pt x="634270" y="2618804"/>
                </a:lnTo>
                <a:cubicBezTo>
                  <a:pt x="634270" y="1523143"/>
                  <a:pt x="1521619" y="634841"/>
                  <a:pt x="2616327" y="634841"/>
                </a:cubicBezTo>
                <a:close/>
              </a:path>
            </a:pathLst>
          </a:custGeom>
          <a:solidFill>
            <a:schemeClr val="accent2">
              <a:alpha val="50000"/>
            </a:schemeClr>
          </a:solidFill>
          <a:ln w="9525" cap="flat">
            <a:noFill/>
            <a:prstDash val="solid"/>
            <a:miter/>
          </a:ln>
        </p:spPr>
        <p:txBody>
          <a:bodyPr rtlCol="0" anchor="ctr"/>
          <a:lstStyle/>
          <a:p>
            <a:endParaRPr lang="en-US"/>
          </a:p>
        </p:txBody>
      </p:sp>
      <p:sp>
        <p:nvSpPr>
          <p:cNvPr id="3" name="İçerik Yer Tutucusu 2">
            <a:extLst>
              <a:ext uri="{FF2B5EF4-FFF2-40B4-BE49-F238E27FC236}">
                <a16:creationId xmlns:a16="http://schemas.microsoft.com/office/drawing/2014/main" id="{AEA60345-FA42-472B-A07B-F1261113FC51}"/>
              </a:ext>
            </a:extLst>
          </p:cNvPr>
          <p:cNvSpPr>
            <a:spLocks noGrp="1"/>
          </p:cNvSpPr>
          <p:nvPr>
            <p:ph idx="1"/>
          </p:nvPr>
        </p:nvSpPr>
        <p:spPr>
          <a:xfrm>
            <a:off x="5596128" y="685797"/>
            <a:ext cx="6595872" cy="5928363"/>
          </a:xfrm>
        </p:spPr>
        <p:txBody>
          <a:bodyPr>
            <a:normAutofit/>
          </a:bodyPr>
          <a:lstStyle/>
          <a:p>
            <a:r>
              <a:rPr lang="tr-TR" sz="2400" b="1" dirty="0">
                <a:solidFill>
                  <a:schemeClr val="accent1"/>
                </a:solidFill>
              </a:rPr>
              <a:t>FAS (</a:t>
            </a:r>
            <a:r>
              <a:rPr lang="tr-TR" sz="2400" b="1" dirty="0" err="1">
                <a:solidFill>
                  <a:schemeClr val="accent1"/>
                </a:solidFill>
              </a:rPr>
              <a:t>Free</a:t>
            </a:r>
            <a:r>
              <a:rPr lang="tr-TR" sz="2400" b="1" dirty="0">
                <a:solidFill>
                  <a:schemeClr val="accent1"/>
                </a:solidFill>
              </a:rPr>
              <a:t> </a:t>
            </a:r>
            <a:r>
              <a:rPr lang="tr-TR" sz="2400" b="1" dirty="0" err="1">
                <a:solidFill>
                  <a:schemeClr val="accent1"/>
                </a:solidFill>
              </a:rPr>
              <a:t>Alongside</a:t>
            </a:r>
            <a:r>
              <a:rPr lang="tr-TR" sz="2400" b="1" dirty="0">
                <a:solidFill>
                  <a:schemeClr val="accent1"/>
                </a:solidFill>
              </a:rPr>
              <a:t> </a:t>
            </a:r>
            <a:r>
              <a:rPr lang="tr-TR" sz="2400" b="1" dirty="0" err="1">
                <a:solidFill>
                  <a:schemeClr val="accent1"/>
                </a:solidFill>
              </a:rPr>
              <a:t>Ship</a:t>
            </a:r>
            <a:r>
              <a:rPr lang="tr-TR" sz="2400" b="1" dirty="0">
                <a:solidFill>
                  <a:schemeClr val="accent1"/>
                </a:solidFill>
              </a:rPr>
              <a:t>: Gemi Doğrultusunda Teslim)</a:t>
            </a:r>
          </a:p>
          <a:p>
            <a:r>
              <a:rPr lang="tr-TR" sz="2400" b="1" dirty="0"/>
              <a:t>Bu teslim şeklinde satıcı malları, sözleşmede belirtilen teslim yeri olan geminin yanına kadar getirmekle sorumludur. Mallar gemi rıhtımında ise yükleme yerine getirilerek, gemi açıkta ise mavnalarla geminin yanına kadar götürülerek teslim edilir. Bu teslim şekli sadece deniz veya nehir taşımacılığında kullanılabilir.</a:t>
            </a:r>
          </a:p>
          <a:p>
            <a:r>
              <a:rPr lang="tr-TR" sz="2400" b="1" dirty="0"/>
              <a:t>Satıcının malları belirlenen geminin yanına getirmesinden sonra, malların kaybolması veya hasar görmesi gibi rizikolar alıcıya aittir. Bu andan itibaren malla ilgili bütün masraflar ve navlun (taşıma ücreti) alıcı tarafından karşılanır.</a:t>
            </a:r>
          </a:p>
          <a:p>
            <a:endParaRPr lang="tr-TR" sz="1800" dirty="0"/>
          </a:p>
        </p:txBody>
      </p:sp>
      <p:sp>
        <p:nvSpPr>
          <p:cNvPr id="20" name="Rectangle 19">
            <a:extLst>
              <a:ext uri="{FF2B5EF4-FFF2-40B4-BE49-F238E27FC236}">
                <a16:creationId xmlns:a16="http://schemas.microsoft.com/office/drawing/2014/main" id="{F611A8EB-A9A5-412E-B620-0BFA41C6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073128" y="6172201"/>
            <a:ext cx="118872" cy="6858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5308703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FA67CD3-AB4E-4A7A-BEB8-53C445D8C4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3726"/>
            <a:ext cx="5614875" cy="6858000"/>
          </a:xfrm>
          <a:prstGeom prst="rect">
            <a:avLst/>
          </a:prstGeom>
          <a:gradFill>
            <a:gsLst>
              <a:gs pos="0">
                <a:schemeClr val="accent1">
                  <a:lumMod val="100000"/>
                  <a:alpha val="82000"/>
                </a:schemeClr>
              </a:gs>
              <a:gs pos="25000">
                <a:schemeClr val="accent1">
                  <a:alpha val="60000"/>
                </a:schemeClr>
              </a:gs>
              <a:gs pos="94000">
                <a:schemeClr val="bg2">
                  <a:lumMod val="75000"/>
                </a:schemeClr>
              </a:gs>
              <a:gs pos="100000">
                <a:schemeClr val="bg2">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07CF545F-9C2E-4446-97CD-AD92990C2B68}"/>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Freeform 62">
            <a:extLst>
              <a:ext uri="{FF2B5EF4-FFF2-40B4-BE49-F238E27FC236}">
                <a16:creationId xmlns:a16="http://schemas.microsoft.com/office/drawing/2014/main" id="{339C8D78-A644-462F-B674-F440635E53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38619"/>
            <a:ext cx="5000438" cy="5400962"/>
          </a:xfrm>
          <a:custGeom>
            <a:avLst/>
            <a:gdLst>
              <a:gd name="connsiteX0" fmla="*/ 2299956 w 5000438"/>
              <a:gd name="connsiteY0" fmla="*/ 0 h 5400962"/>
              <a:gd name="connsiteX1" fmla="*/ 5000438 w 5000438"/>
              <a:gd name="connsiteY1" fmla="*/ 2700481 h 5400962"/>
              <a:gd name="connsiteX2" fmla="*/ 2299956 w 5000438"/>
              <a:gd name="connsiteY2" fmla="*/ 5400962 h 5400962"/>
              <a:gd name="connsiteX3" fmla="*/ 60675 w 5000438"/>
              <a:gd name="connsiteY3" fmla="*/ 4210346 h 5400962"/>
              <a:gd name="connsiteX4" fmla="*/ 0 w 5000438"/>
              <a:gd name="connsiteY4" fmla="*/ 4110472 h 5400962"/>
              <a:gd name="connsiteX5" fmla="*/ 0 w 5000438"/>
              <a:gd name="connsiteY5" fmla="*/ 1290491 h 5400962"/>
              <a:gd name="connsiteX6" fmla="*/ 60675 w 5000438"/>
              <a:gd name="connsiteY6" fmla="*/ 1190617 h 5400962"/>
              <a:gd name="connsiteX7" fmla="*/ 2299956 w 5000438"/>
              <a:gd name="connsiteY7" fmla="*/ 0 h 5400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00438" h="5400962">
                <a:moveTo>
                  <a:pt x="2299956" y="0"/>
                </a:moveTo>
                <a:cubicBezTo>
                  <a:pt x="3791390" y="0"/>
                  <a:pt x="5000438" y="1209047"/>
                  <a:pt x="5000438" y="2700481"/>
                </a:cubicBezTo>
                <a:cubicBezTo>
                  <a:pt x="5000438" y="4191915"/>
                  <a:pt x="3791390" y="5400962"/>
                  <a:pt x="2299956" y="5400962"/>
                </a:cubicBezTo>
                <a:cubicBezTo>
                  <a:pt x="1367810" y="5400962"/>
                  <a:pt x="545971" y="4928678"/>
                  <a:pt x="60675" y="4210346"/>
                </a:cubicBezTo>
                <a:lnTo>
                  <a:pt x="0" y="4110472"/>
                </a:lnTo>
                <a:lnTo>
                  <a:pt x="0" y="1290491"/>
                </a:lnTo>
                <a:lnTo>
                  <a:pt x="60675" y="1190617"/>
                </a:lnTo>
                <a:cubicBezTo>
                  <a:pt x="545971" y="472284"/>
                  <a:pt x="1367810" y="0"/>
                  <a:pt x="2299956" y="0"/>
                </a:cubicBezTo>
                <a:close/>
              </a:path>
            </a:pathLst>
          </a:custGeom>
          <a:solidFill>
            <a:srgbClr val="FFFFFF"/>
          </a:solidFill>
          <a:ln>
            <a:gradFill>
              <a:gsLst>
                <a:gs pos="0">
                  <a:schemeClr val="accent1">
                    <a:lumMod val="40000"/>
                    <a:lumOff val="60000"/>
                  </a:schemeClr>
                </a:gs>
                <a:gs pos="23000">
                  <a:schemeClr val="accent1">
                    <a:lumMod val="45000"/>
                    <a:lumOff val="55000"/>
                  </a:schemeClr>
                </a:gs>
                <a:gs pos="83000">
                  <a:schemeClr val="bg2">
                    <a:lumMod val="85000"/>
                  </a:schemeClr>
                </a:gs>
                <a:gs pos="100000">
                  <a:schemeClr val="bg2">
                    <a:lumMod val="85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7" name="Graphic 6">
            <a:extLst>
              <a:ext uri="{FF2B5EF4-FFF2-40B4-BE49-F238E27FC236}">
                <a16:creationId xmlns:a16="http://schemas.microsoft.com/office/drawing/2014/main" id="{82F46F81-7E70-4B0D-AD71-85E873C25AF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50254" y="1629089"/>
            <a:ext cx="3620021" cy="3620021"/>
          </a:xfrm>
          <a:prstGeom prst="rect">
            <a:avLst/>
          </a:prstGeom>
        </p:spPr>
      </p:pic>
      <p:sp>
        <p:nvSpPr>
          <p:cNvPr id="3" name="İçerik Yer Tutucusu 2">
            <a:extLst>
              <a:ext uri="{FF2B5EF4-FFF2-40B4-BE49-F238E27FC236}">
                <a16:creationId xmlns:a16="http://schemas.microsoft.com/office/drawing/2014/main" id="{16D7E3BE-49FD-42FE-9A93-B27E017D577F}"/>
              </a:ext>
            </a:extLst>
          </p:cNvPr>
          <p:cNvSpPr>
            <a:spLocks noGrp="1"/>
          </p:cNvSpPr>
          <p:nvPr>
            <p:ph idx="1"/>
          </p:nvPr>
        </p:nvSpPr>
        <p:spPr>
          <a:xfrm>
            <a:off x="5257801" y="304800"/>
            <a:ext cx="6934198" cy="6385560"/>
          </a:xfrm>
        </p:spPr>
        <p:txBody>
          <a:bodyPr anchor="ctr">
            <a:normAutofit lnSpcReduction="10000"/>
          </a:bodyPr>
          <a:lstStyle/>
          <a:p>
            <a:r>
              <a:rPr lang="tr-TR" sz="2400" b="1" dirty="0">
                <a:solidFill>
                  <a:schemeClr val="accent1"/>
                </a:solidFill>
              </a:rPr>
              <a:t>FOB (</a:t>
            </a:r>
            <a:r>
              <a:rPr lang="tr-TR" sz="2400" b="1" dirty="0" err="1">
                <a:solidFill>
                  <a:schemeClr val="accent1"/>
                </a:solidFill>
              </a:rPr>
              <a:t>Free</a:t>
            </a:r>
            <a:r>
              <a:rPr lang="tr-TR" sz="2400" b="1" dirty="0">
                <a:solidFill>
                  <a:schemeClr val="accent1"/>
                </a:solidFill>
              </a:rPr>
              <a:t> On Board: Gemi Bordasında Teslim)</a:t>
            </a:r>
          </a:p>
          <a:p>
            <a:r>
              <a:rPr lang="tr-TR" sz="2400" b="1" dirty="0">
                <a:solidFill>
                  <a:srgbClr val="000000"/>
                </a:solidFill>
              </a:rPr>
              <a:t>Bu teslim şeklinde satıcı, ihracat için gerekli tüm belgeleri hazırlayıp, gümrük işlemlerini tamamladıktan sonra, malları belirtilen tarih ve yerde, alıcı tarafından temin edilen gemiye yükler. Mallar geminin küpeştesine (güvertesine) geçtikten sonra satıcı malı teslim etmiş sayılır. Bundan sonra meydana gelebilecek her türlü hasar, kayıp ve masraflar alıcının sorumluluğundadır.</a:t>
            </a:r>
          </a:p>
          <a:p>
            <a:r>
              <a:rPr lang="tr-TR" sz="2400" b="1" dirty="0">
                <a:solidFill>
                  <a:srgbClr val="000000"/>
                </a:solidFill>
              </a:rPr>
              <a:t>Ülkemizde en çok kullanılan teslim şekli olan FOB, sadece deniz veya nehir taşımacılığında kullanılabilir. Ancak bu ifade malların teslim yerinden, ithalatçının fabrikasına kadar gemi ile taşınacağı anlamına gelmez. Bu teslim şeklinde mallar ithalatçıya veya onun temsilcisine bir gemiye yüklenmiş olarak teslim edilir. Bu teslimden sonra mallar belirli bir yere kadar gemi ile götürüldükten sonra, kara yolu, demir yolu veya hava yolu gibi diğer taşıma yollarıyla ithalatçının adresine taşınabilir.</a:t>
            </a:r>
          </a:p>
          <a:p>
            <a:endParaRPr lang="tr-TR" sz="1400" dirty="0">
              <a:solidFill>
                <a:srgbClr val="000000"/>
              </a:solidFill>
            </a:endParaRPr>
          </a:p>
        </p:txBody>
      </p:sp>
    </p:spTree>
    <p:extLst>
      <p:ext uri="{BB962C8B-B14F-4D97-AF65-F5344CB8AC3E}">
        <p14:creationId xmlns:p14="http://schemas.microsoft.com/office/powerpoint/2010/main" val="4492526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224E0F61-337C-4A5B-B6F4-08BF97AF6A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9A2D6563-C921-43E3-960A-FCA5360D8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133600" y="685800"/>
            <a:ext cx="10058400" cy="5486400"/>
          </a:xfrm>
          <a:prstGeom prst="rect">
            <a:avLst/>
          </a:prstGeom>
          <a:solidFill>
            <a:schemeClr val="bg1">
              <a:lumMod val="95000"/>
            </a:schemeClr>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0" tIns="0" rIns="0" bIns="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000" b="0" i="0" u="none" strike="noStrike" cap="none" spc="0" normalizeH="0" baseline="0" dirty="0">
              <a:ln>
                <a:noFill/>
              </a:ln>
              <a:solidFill>
                <a:srgbClr val="000000"/>
              </a:solidFill>
              <a:effectLst/>
              <a:uFillTx/>
              <a:latin typeface="Helvetica Neue Medium"/>
              <a:ea typeface="Helvetica Neue Medium"/>
              <a:cs typeface="Helvetica Neue Medium"/>
              <a:sym typeface="Helvetica Neue Medium"/>
            </a:endParaRPr>
          </a:p>
        </p:txBody>
      </p:sp>
      <p:sp>
        <p:nvSpPr>
          <p:cNvPr id="29" name="Rectangle 28">
            <a:extLst>
              <a:ext uri="{FF2B5EF4-FFF2-40B4-BE49-F238E27FC236}">
                <a16:creationId xmlns:a16="http://schemas.microsoft.com/office/drawing/2014/main" id="{AB4D2B16-FD2F-49E6-B755-313F214585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59764" y="685797"/>
            <a:ext cx="118872" cy="155045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İçerik Yer Tutucusu 2">
            <a:extLst>
              <a:ext uri="{FF2B5EF4-FFF2-40B4-BE49-F238E27FC236}">
                <a16:creationId xmlns:a16="http://schemas.microsoft.com/office/drawing/2014/main" id="{150AF116-0F10-4B50-A138-C9BEE106549B}"/>
              </a:ext>
            </a:extLst>
          </p:cNvPr>
          <p:cNvSpPr>
            <a:spLocks noGrp="1"/>
          </p:cNvSpPr>
          <p:nvPr>
            <p:ph idx="1"/>
          </p:nvPr>
        </p:nvSpPr>
        <p:spPr>
          <a:xfrm>
            <a:off x="1463040" y="441960"/>
            <a:ext cx="6583680" cy="5730240"/>
          </a:xfrm>
        </p:spPr>
        <p:txBody>
          <a:bodyPr>
            <a:normAutofit/>
          </a:bodyPr>
          <a:lstStyle/>
          <a:p>
            <a:r>
              <a:rPr lang="tr-TR" sz="2400" b="1" dirty="0">
                <a:solidFill>
                  <a:schemeClr val="accent1"/>
                </a:solidFill>
              </a:rPr>
              <a:t>CFR (</a:t>
            </a:r>
            <a:r>
              <a:rPr lang="tr-TR" sz="2400" b="1" dirty="0" err="1">
                <a:solidFill>
                  <a:schemeClr val="accent1"/>
                </a:solidFill>
              </a:rPr>
              <a:t>Cost</a:t>
            </a:r>
            <a:r>
              <a:rPr lang="tr-TR" sz="2400" b="1" dirty="0">
                <a:solidFill>
                  <a:schemeClr val="accent1"/>
                </a:solidFill>
              </a:rPr>
              <a:t> </a:t>
            </a:r>
            <a:r>
              <a:rPr lang="tr-TR" sz="2400" b="1" dirty="0" err="1">
                <a:solidFill>
                  <a:schemeClr val="accent1"/>
                </a:solidFill>
              </a:rPr>
              <a:t>And</a:t>
            </a:r>
            <a:r>
              <a:rPr lang="tr-TR" sz="2400" b="1" dirty="0">
                <a:solidFill>
                  <a:schemeClr val="accent1"/>
                </a:solidFill>
              </a:rPr>
              <a:t> </a:t>
            </a:r>
            <a:r>
              <a:rPr lang="tr-TR" sz="2400" b="1" dirty="0" err="1">
                <a:solidFill>
                  <a:schemeClr val="accent1"/>
                </a:solidFill>
              </a:rPr>
              <a:t>Freight</a:t>
            </a:r>
            <a:r>
              <a:rPr lang="tr-TR" sz="2400" b="1" dirty="0">
                <a:solidFill>
                  <a:schemeClr val="accent1"/>
                </a:solidFill>
              </a:rPr>
              <a:t>: Mal Bedeli ve Navlun)</a:t>
            </a:r>
          </a:p>
          <a:p>
            <a:r>
              <a:rPr lang="tr-TR" sz="2400" b="1" dirty="0"/>
              <a:t>CFR teslim şeklinde, satıcı malları yüklenecek limana kadar getirir. Gümrük işlemlerini yapar, geminin taşıma ücretini öder ve malları gemiye yükler. Mallar gemiye yüklendikten sonra navlun dışındaki tüm masraf ve riskler alıcıya ait olur. Burada dikkat edilmesi gereken husus, malların varış limanına kadar ulaştırılması için ödenen nakliye (navlun) ücretlerini satıcının ödeyeceğidir.</a:t>
            </a:r>
          </a:p>
          <a:p>
            <a:r>
              <a:rPr lang="tr-TR" sz="2400" b="1" dirty="0"/>
              <a:t>Bu teslim şekli sadece deniz ve nehir taşımacılığında kullanılabilir. Bu teslim şeklinde sigorta yaptırma gibi bir zorunluluk yoktur. Eğer taraflar malların gemi küpeştesini aşarak teslim edilmesi niyetinde değillerse, CPT terimi kullanılmalıdır.</a:t>
            </a:r>
          </a:p>
          <a:p>
            <a:endParaRPr lang="tr-TR" sz="1700" dirty="0"/>
          </a:p>
        </p:txBody>
      </p:sp>
      <p:sp>
        <p:nvSpPr>
          <p:cNvPr id="31" name="Graphic 14">
            <a:extLst>
              <a:ext uri="{FF2B5EF4-FFF2-40B4-BE49-F238E27FC236}">
                <a16:creationId xmlns:a16="http://schemas.microsoft.com/office/drawing/2014/main" id="{1D2B4AEE-CC3F-417C-8FF0-DA59478B8D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0017263" y="966353"/>
            <a:ext cx="2012229" cy="2014135"/>
          </a:xfrm>
          <a:custGeom>
            <a:avLst/>
            <a:gdLst>
              <a:gd name="connsiteX0" fmla="*/ 2616327 w 2616326"/>
              <a:gd name="connsiteY0" fmla="*/ 634841 h 2618803"/>
              <a:gd name="connsiteX1" fmla="*/ 2616327 w 2616326"/>
              <a:gd name="connsiteY1" fmla="*/ 0 h 2618803"/>
              <a:gd name="connsiteX2" fmla="*/ 0 w 2616326"/>
              <a:gd name="connsiteY2" fmla="*/ 0 h 2618803"/>
              <a:gd name="connsiteX3" fmla="*/ 0 w 2616326"/>
              <a:gd name="connsiteY3" fmla="*/ 2618804 h 2618803"/>
              <a:gd name="connsiteX4" fmla="*/ 634270 w 2616326"/>
              <a:gd name="connsiteY4" fmla="*/ 2618804 h 2618803"/>
              <a:gd name="connsiteX5" fmla="*/ 2616327 w 2616326"/>
              <a:gd name="connsiteY5" fmla="*/ 634841 h 26188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16326" h="2618803">
                <a:moveTo>
                  <a:pt x="2616327" y="634841"/>
                </a:moveTo>
                <a:lnTo>
                  <a:pt x="2616327" y="0"/>
                </a:lnTo>
                <a:lnTo>
                  <a:pt x="0" y="0"/>
                </a:lnTo>
                <a:lnTo>
                  <a:pt x="0" y="2618804"/>
                </a:lnTo>
                <a:lnTo>
                  <a:pt x="634270" y="2618804"/>
                </a:lnTo>
                <a:cubicBezTo>
                  <a:pt x="634270" y="1523143"/>
                  <a:pt x="1521619" y="634841"/>
                  <a:pt x="2616327" y="634841"/>
                </a:cubicBezTo>
                <a:close/>
              </a:path>
            </a:pathLst>
          </a:custGeom>
          <a:solidFill>
            <a:schemeClr val="accent2"/>
          </a:solidFill>
          <a:ln w="9525" cap="flat">
            <a:noFill/>
            <a:prstDash val="solid"/>
            <a:miter/>
          </a:ln>
        </p:spPr>
        <p:txBody>
          <a:bodyPr rtlCol="0" anchor="ctr"/>
          <a:lstStyle/>
          <a:p>
            <a:endParaRPr lang="en-US"/>
          </a:p>
        </p:txBody>
      </p:sp>
      <p:pic>
        <p:nvPicPr>
          <p:cNvPr id="7" name="Graphic 6">
            <a:extLst>
              <a:ext uri="{FF2B5EF4-FFF2-40B4-BE49-F238E27FC236}">
                <a16:creationId xmlns:a16="http://schemas.microsoft.com/office/drawing/2014/main" id="{73053200-F2FE-4CC8-AAC1-AFBBD636661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421061" y="1248156"/>
            <a:ext cx="4361688" cy="4361688"/>
          </a:xfrm>
          <a:prstGeom prst="rect">
            <a:avLst/>
          </a:prstGeom>
        </p:spPr>
      </p:pic>
      <p:sp>
        <p:nvSpPr>
          <p:cNvPr id="33" name="Graphic 14">
            <a:extLst>
              <a:ext uri="{FF2B5EF4-FFF2-40B4-BE49-F238E27FC236}">
                <a16:creationId xmlns:a16="http://schemas.microsoft.com/office/drawing/2014/main" id="{2A058240-2147-45E0-AEDC-7842EF6C32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0017263" y="966354"/>
            <a:ext cx="2012229" cy="2014135"/>
          </a:xfrm>
          <a:custGeom>
            <a:avLst/>
            <a:gdLst>
              <a:gd name="connsiteX0" fmla="*/ 2616327 w 2616326"/>
              <a:gd name="connsiteY0" fmla="*/ 634841 h 2618803"/>
              <a:gd name="connsiteX1" fmla="*/ 2616327 w 2616326"/>
              <a:gd name="connsiteY1" fmla="*/ 0 h 2618803"/>
              <a:gd name="connsiteX2" fmla="*/ 0 w 2616326"/>
              <a:gd name="connsiteY2" fmla="*/ 0 h 2618803"/>
              <a:gd name="connsiteX3" fmla="*/ 0 w 2616326"/>
              <a:gd name="connsiteY3" fmla="*/ 2618804 h 2618803"/>
              <a:gd name="connsiteX4" fmla="*/ 634270 w 2616326"/>
              <a:gd name="connsiteY4" fmla="*/ 2618804 h 2618803"/>
              <a:gd name="connsiteX5" fmla="*/ 2616327 w 2616326"/>
              <a:gd name="connsiteY5" fmla="*/ 634841 h 26188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16326" h="2618803">
                <a:moveTo>
                  <a:pt x="2616327" y="634841"/>
                </a:moveTo>
                <a:lnTo>
                  <a:pt x="2616327" y="0"/>
                </a:lnTo>
                <a:lnTo>
                  <a:pt x="0" y="0"/>
                </a:lnTo>
                <a:lnTo>
                  <a:pt x="0" y="2618804"/>
                </a:lnTo>
                <a:lnTo>
                  <a:pt x="634270" y="2618804"/>
                </a:lnTo>
                <a:cubicBezTo>
                  <a:pt x="634270" y="1523143"/>
                  <a:pt x="1521619" y="634841"/>
                  <a:pt x="2616327" y="634841"/>
                </a:cubicBezTo>
                <a:close/>
              </a:path>
            </a:pathLst>
          </a:custGeom>
          <a:solidFill>
            <a:schemeClr val="accent2">
              <a:alpha val="50000"/>
            </a:schemeClr>
          </a:solidFill>
          <a:ln w="9525" cap="flat">
            <a:noFill/>
            <a:prstDash val="solid"/>
            <a:miter/>
          </a:ln>
        </p:spPr>
        <p:txBody>
          <a:bodyPr rtlCol="0" anchor="ctr"/>
          <a:lstStyle/>
          <a:p>
            <a:endParaRPr lang="en-US"/>
          </a:p>
        </p:txBody>
      </p:sp>
      <p:sp>
        <p:nvSpPr>
          <p:cNvPr id="35" name="Rectangle 34">
            <a:extLst>
              <a:ext uri="{FF2B5EF4-FFF2-40B4-BE49-F238E27FC236}">
                <a16:creationId xmlns:a16="http://schemas.microsoft.com/office/drawing/2014/main" id="{F9836921-C8BE-42F1-A4AD-7D4B4E7FD8D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073128" y="6172201"/>
            <a:ext cx="118872" cy="6858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485616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224E0F61-337C-4A5B-B6F4-08BF97AF6A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9A2D6563-C921-43E3-960A-FCA5360D8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133600" y="685800"/>
            <a:ext cx="10058400" cy="5486400"/>
          </a:xfrm>
          <a:prstGeom prst="rect">
            <a:avLst/>
          </a:prstGeom>
          <a:solidFill>
            <a:schemeClr val="bg1">
              <a:lumMod val="95000"/>
            </a:schemeClr>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0" tIns="0" rIns="0" bIns="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000" b="0" i="0" u="none" strike="noStrike" cap="none" spc="0" normalizeH="0" baseline="0" dirty="0">
              <a:ln>
                <a:noFill/>
              </a:ln>
              <a:solidFill>
                <a:srgbClr val="000000"/>
              </a:solidFill>
              <a:effectLst/>
              <a:uFillTx/>
              <a:latin typeface="Helvetica Neue Medium"/>
              <a:ea typeface="Helvetica Neue Medium"/>
              <a:cs typeface="Helvetica Neue Medium"/>
              <a:sym typeface="Helvetica Neue Medium"/>
            </a:endParaRPr>
          </a:p>
        </p:txBody>
      </p:sp>
      <p:sp>
        <p:nvSpPr>
          <p:cNvPr id="20" name="Rectangle 19">
            <a:extLst>
              <a:ext uri="{FF2B5EF4-FFF2-40B4-BE49-F238E27FC236}">
                <a16:creationId xmlns:a16="http://schemas.microsoft.com/office/drawing/2014/main" id="{AB4D2B16-FD2F-49E6-B755-313F214585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59764" y="685797"/>
            <a:ext cx="118872" cy="155045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Graphic 14">
            <a:extLst>
              <a:ext uri="{FF2B5EF4-FFF2-40B4-BE49-F238E27FC236}">
                <a16:creationId xmlns:a16="http://schemas.microsoft.com/office/drawing/2014/main" id="{1D2B4AEE-CC3F-417C-8FF0-DA59478B8D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0017263" y="966353"/>
            <a:ext cx="2012229" cy="2014135"/>
          </a:xfrm>
          <a:custGeom>
            <a:avLst/>
            <a:gdLst>
              <a:gd name="connsiteX0" fmla="*/ 2616327 w 2616326"/>
              <a:gd name="connsiteY0" fmla="*/ 634841 h 2618803"/>
              <a:gd name="connsiteX1" fmla="*/ 2616327 w 2616326"/>
              <a:gd name="connsiteY1" fmla="*/ 0 h 2618803"/>
              <a:gd name="connsiteX2" fmla="*/ 0 w 2616326"/>
              <a:gd name="connsiteY2" fmla="*/ 0 h 2618803"/>
              <a:gd name="connsiteX3" fmla="*/ 0 w 2616326"/>
              <a:gd name="connsiteY3" fmla="*/ 2618804 h 2618803"/>
              <a:gd name="connsiteX4" fmla="*/ 634270 w 2616326"/>
              <a:gd name="connsiteY4" fmla="*/ 2618804 h 2618803"/>
              <a:gd name="connsiteX5" fmla="*/ 2616327 w 2616326"/>
              <a:gd name="connsiteY5" fmla="*/ 634841 h 26188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16326" h="2618803">
                <a:moveTo>
                  <a:pt x="2616327" y="634841"/>
                </a:moveTo>
                <a:lnTo>
                  <a:pt x="2616327" y="0"/>
                </a:lnTo>
                <a:lnTo>
                  <a:pt x="0" y="0"/>
                </a:lnTo>
                <a:lnTo>
                  <a:pt x="0" y="2618804"/>
                </a:lnTo>
                <a:lnTo>
                  <a:pt x="634270" y="2618804"/>
                </a:lnTo>
                <a:cubicBezTo>
                  <a:pt x="634270" y="1523143"/>
                  <a:pt x="1521619" y="634841"/>
                  <a:pt x="2616327" y="634841"/>
                </a:cubicBezTo>
                <a:close/>
              </a:path>
            </a:pathLst>
          </a:custGeom>
          <a:solidFill>
            <a:schemeClr val="accent2"/>
          </a:solidFill>
          <a:ln w="9525" cap="flat">
            <a:noFill/>
            <a:prstDash val="solid"/>
            <a:miter/>
          </a:ln>
        </p:spPr>
        <p:txBody>
          <a:bodyPr rtlCol="0" anchor="ctr"/>
          <a:lstStyle/>
          <a:p>
            <a:endParaRPr lang="en-US"/>
          </a:p>
        </p:txBody>
      </p:sp>
      <p:pic>
        <p:nvPicPr>
          <p:cNvPr id="12" name="Picture 11">
            <a:extLst>
              <a:ext uri="{FF2B5EF4-FFF2-40B4-BE49-F238E27FC236}">
                <a16:creationId xmlns:a16="http://schemas.microsoft.com/office/drawing/2014/main" id="{99A4CD9D-02FC-45E1-BBC6-20E78AFBCDA9}"/>
              </a:ext>
            </a:extLst>
          </p:cNvPr>
          <p:cNvPicPr>
            <a:picLocks noChangeAspect="1"/>
          </p:cNvPicPr>
          <p:nvPr/>
        </p:nvPicPr>
        <p:blipFill>
          <a:blip r:embed="rId2"/>
          <a:stretch>
            <a:fillRect/>
          </a:stretch>
        </p:blipFill>
        <p:spPr>
          <a:xfrm>
            <a:off x="7421061" y="1248156"/>
            <a:ext cx="4361688" cy="2922330"/>
          </a:xfrm>
          <a:prstGeom prst="rect">
            <a:avLst/>
          </a:prstGeom>
        </p:spPr>
      </p:pic>
      <p:sp>
        <p:nvSpPr>
          <p:cNvPr id="24" name="Graphic 14">
            <a:extLst>
              <a:ext uri="{FF2B5EF4-FFF2-40B4-BE49-F238E27FC236}">
                <a16:creationId xmlns:a16="http://schemas.microsoft.com/office/drawing/2014/main" id="{2A058240-2147-45E0-AEDC-7842EF6C32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0017263" y="966354"/>
            <a:ext cx="2012229" cy="2014135"/>
          </a:xfrm>
          <a:custGeom>
            <a:avLst/>
            <a:gdLst>
              <a:gd name="connsiteX0" fmla="*/ 2616327 w 2616326"/>
              <a:gd name="connsiteY0" fmla="*/ 634841 h 2618803"/>
              <a:gd name="connsiteX1" fmla="*/ 2616327 w 2616326"/>
              <a:gd name="connsiteY1" fmla="*/ 0 h 2618803"/>
              <a:gd name="connsiteX2" fmla="*/ 0 w 2616326"/>
              <a:gd name="connsiteY2" fmla="*/ 0 h 2618803"/>
              <a:gd name="connsiteX3" fmla="*/ 0 w 2616326"/>
              <a:gd name="connsiteY3" fmla="*/ 2618804 h 2618803"/>
              <a:gd name="connsiteX4" fmla="*/ 634270 w 2616326"/>
              <a:gd name="connsiteY4" fmla="*/ 2618804 h 2618803"/>
              <a:gd name="connsiteX5" fmla="*/ 2616327 w 2616326"/>
              <a:gd name="connsiteY5" fmla="*/ 634841 h 26188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16326" h="2618803">
                <a:moveTo>
                  <a:pt x="2616327" y="634841"/>
                </a:moveTo>
                <a:lnTo>
                  <a:pt x="2616327" y="0"/>
                </a:lnTo>
                <a:lnTo>
                  <a:pt x="0" y="0"/>
                </a:lnTo>
                <a:lnTo>
                  <a:pt x="0" y="2618804"/>
                </a:lnTo>
                <a:lnTo>
                  <a:pt x="634270" y="2618804"/>
                </a:lnTo>
                <a:cubicBezTo>
                  <a:pt x="634270" y="1523143"/>
                  <a:pt x="1521619" y="634841"/>
                  <a:pt x="2616327" y="634841"/>
                </a:cubicBezTo>
                <a:close/>
              </a:path>
            </a:pathLst>
          </a:custGeom>
          <a:solidFill>
            <a:schemeClr val="accent2">
              <a:alpha val="50000"/>
            </a:schemeClr>
          </a:solidFill>
          <a:ln w="9525" cap="flat">
            <a:noFill/>
            <a:prstDash val="solid"/>
            <a:miter/>
          </a:ln>
        </p:spPr>
        <p:txBody>
          <a:bodyPr rtlCol="0" anchor="ctr"/>
          <a:lstStyle/>
          <a:p>
            <a:endParaRPr lang="en-US"/>
          </a:p>
        </p:txBody>
      </p:sp>
      <p:sp>
        <p:nvSpPr>
          <p:cNvPr id="26" name="Rectangle 25">
            <a:extLst>
              <a:ext uri="{FF2B5EF4-FFF2-40B4-BE49-F238E27FC236}">
                <a16:creationId xmlns:a16="http://schemas.microsoft.com/office/drawing/2014/main" id="{F9836921-C8BE-42F1-A4AD-7D4B4E7FD8D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073128" y="6172201"/>
            <a:ext cx="118872" cy="6858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İçerik Yer Tutucusu 2">
            <a:extLst>
              <a:ext uri="{FF2B5EF4-FFF2-40B4-BE49-F238E27FC236}">
                <a16:creationId xmlns:a16="http://schemas.microsoft.com/office/drawing/2014/main" id="{CBCB7383-5CFC-4D5C-80C3-1BF8E9071120}"/>
              </a:ext>
            </a:extLst>
          </p:cNvPr>
          <p:cNvGraphicFramePr>
            <a:graphicFrameLocks noGrp="1"/>
          </p:cNvGraphicFramePr>
          <p:nvPr>
            <p:ph idx="1"/>
            <p:extLst>
              <p:ext uri="{D42A27DB-BD31-4B8C-83A1-F6EECF244321}">
                <p14:modId xmlns:p14="http://schemas.microsoft.com/office/powerpoint/2010/main" val="2072489557"/>
              </p:ext>
            </p:extLst>
          </p:nvPr>
        </p:nvGraphicFramePr>
        <p:xfrm>
          <a:off x="1463040" y="685797"/>
          <a:ext cx="5799515" cy="617220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2007855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5FD989D9-BA09-406C-A4FB-31650C316A57}"/>
              </a:ext>
            </a:extLst>
          </p:cNvPr>
          <p:cNvSpPr>
            <a:spLocks noGrp="1"/>
          </p:cNvSpPr>
          <p:nvPr>
            <p:ph idx="1"/>
          </p:nvPr>
        </p:nvSpPr>
        <p:spPr>
          <a:xfrm>
            <a:off x="0" y="106680"/>
            <a:ext cx="9174481" cy="6156960"/>
          </a:xfrm>
        </p:spPr>
        <p:txBody>
          <a:bodyPr anchor="ctr">
            <a:normAutofit/>
          </a:bodyPr>
          <a:lstStyle/>
          <a:p>
            <a:r>
              <a:rPr lang="tr-TR" sz="2400" b="1" dirty="0">
                <a:solidFill>
                  <a:schemeClr val="accent1"/>
                </a:solidFill>
              </a:rPr>
              <a:t>CPT (</a:t>
            </a:r>
            <a:r>
              <a:rPr lang="tr-TR" sz="2400" b="1" dirty="0" err="1">
                <a:solidFill>
                  <a:schemeClr val="accent1"/>
                </a:solidFill>
              </a:rPr>
              <a:t>Carriage</a:t>
            </a:r>
            <a:r>
              <a:rPr lang="tr-TR" sz="2400" b="1" dirty="0">
                <a:solidFill>
                  <a:schemeClr val="accent1"/>
                </a:solidFill>
              </a:rPr>
              <a:t> </a:t>
            </a:r>
            <a:r>
              <a:rPr lang="tr-TR" sz="2400" b="1" dirty="0" err="1">
                <a:solidFill>
                  <a:schemeClr val="accent1"/>
                </a:solidFill>
              </a:rPr>
              <a:t>Paid</a:t>
            </a:r>
            <a:r>
              <a:rPr lang="tr-TR" sz="2400" b="1" dirty="0">
                <a:solidFill>
                  <a:schemeClr val="accent1"/>
                </a:solidFill>
              </a:rPr>
              <a:t> </a:t>
            </a:r>
            <a:r>
              <a:rPr lang="tr-TR" sz="2400" b="1" dirty="0" err="1">
                <a:solidFill>
                  <a:schemeClr val="accent1"/>
                </a:solidFill>
              </a:rPr>
              <a:t>To</a:t>
            </a:r>
            <a:r>
              <a:rPr lang="tr-TR" sz="2400" b="1" dirty="0">
                <a:solidFill>
                  <a:schemeClr val="accent1"/>
                </a:solidFill>
              </a:rPr>
              <a:t>….: Taşıma….’e Kadar Ödenmiş Olarak)</a:t>
            </a:r>
          </a:p>
          <a:p>
            <a:r>
              <a:rPr lang="tr-TR" sz="2400" b="1" dirty="0"/>
              <a:t>“Taşıma ödenmiş olarak….” terimi, satıcının malları bizzat kendisinin seçtiği ve anlaşma yaptığı taşıyıcıya, malların, ihracı ile ilgili gümrük işlemleri yapılmış, belirtilen varış yerine gönderilmesi için gereken taşıma masrafları ödenmiş olarak teslim edeceği ve malları ilk taşıyıcının gözetimine devrettiği andan itibaren malla ilgili taşıma ücreti hariç diğer tüm masraf ve risklerin alıcıya geçeceği anlamına gelir.</a:t>
            </a:r>
          </a:p>
          <a:p>
            <a:r>
              <a:rPr lang="tr-TR" sz="2400" b="1" dirty="0"/>
              <a:t>Bu terim çok vasıtalı olanlar da dahil, tüm taşıma şekilleri için kullanılabilir. Eğer malların belirlenen taşıma mahalline ulaştırılması için art arda taşıyıcılar (örneğin, belirli bir yere kadar kamyon, daha sona tren, gemi… gibi) kullanılıyorsa malların ilk taşıcıya teslimiyle masraflar ve risk (varış yerine kadar olan taşıma ücreti hariç) alıcıya geçmiş olur.</a:t>
            </a:r>
          </a:p>
          <a:p>
            <a:r>
              <a:rPr lang="tr-TR" sz="2400" b="1" dirty="0"/>
              <a:t>Bu terimi izleyen yer ismi, teslim işleminin yapılacağı yeri ifade etmez. Ama hangi noktaya kadar navlun ve taşıma masrafların satıcı tarafından ödendiğini ortaya koyar.</a:t>
            </a:r>
          </a:p>
          <a:p>
            <a:endParaRPr lang="tr-TR" sz="1300" dirty="0"/>
          </a:p>
        </p:txBody>
      </p:sp>
      <p:sp>
        <p:nvSpPr>
          <p:cNvPr id="10" name="Rectangle 9">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a:extLst>
              <a:ext uri="{FF2B5EF4-FFF2-40B4-BE49-F238E27FC236}">
                <a16:creationId xmlns:a16="http://schemas.microsoft.com/office/drawing/2014/main" id="{9EECF1B0-E639-492C-820D-8FA46695B55B}"/>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413987" y="2857501"/>
            <a:ext cx="1142998" cy="1142998"/>
          </a:xfrm>
          <a:prstGeom prst="rect">
            <a:avLst/>
          </a:prstGeom>
        </p:spPr>
      </p:pic>
    </p:spTree>
    <p:extLst>
      <p:ext uri="{BB962C8B-B14F-4D97-AF65-F5344CB8AC3E}">
        <p14:creationId xmlns:p14="http://schemas.microsoft.com/office/powerpoint/2010/main" val="8046935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88333BA-AE6E-427A-9B16-A39C8073F4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F98ED85F-DCEE-4B50-802E-71A6E3E12B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bg1"/>
          </a:solidFill>
          <a:ln w="127000" cap="sq" cmpd="thinThick">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İçerik Yer Tutucusu 2">
            <a:extLst>
              <a:ext uri="{FF2B5EF4-FFF2-40B4-BE49-F238E27FC236}">
                <a16:creationId xmlns:a16="http://schemas.microsoft.com/office/drawing/2014/main" id="{01ABE2CC-A6E9-4EB1-8EBA-9D7F9A230D51}"/>
              </a:ext>
            </a:extLst>
          </p:cNvPr>
          <p:cNvSpPr>
            <a:spLocks noGrp="1"/>
          </p:cNvSpPr>
          <p:nvPr>
            <p:ph idx="1"/>
          </p:nvPr>
        </p:nvSpPr>
        <p:spPr>
          <a:xfrm>
            <a:off x="609600" y="716280"/>
            <a:ext cx="10744200" cy="5212882"/>
          </a:xfrm>
        </p:spPr>
        <p:txBody>
          <a:bodyPr>
            <a:normAutofit fontScale="92500"/>
          </a:bodyPr>
          <a:lstStyle/>
          <a:p>
            <a:r>
              <a:rPr lang="tr-TR" b="1" dirty="0">
                <a:solidFill>
                  <a:srgbClr val="FF0000"/>
                </a:solidFill>
              </a:rPr>
              <a:t>CIP (</a:t>
            </a:r>
            <a:r>
              <a:rPr lang="tr-TR" b="1" dirty="0" err="1">
                <a:solidFill>
                  <a:srgbClr val="FF0000"/>
                </a:solidFill>
              </a:rPr>
              <a:t>Carriage</a:t>
            </a:r>
            <a:r>
              <a:rPr lang="tr-TR" b="1" dirty="0">
                <a:solidFill>
                  <a:srgbClr val="FF0000"/>
                </a:solidFill>
              </a:rPr>
              <a:t> </a:t>
            </a:r>
            <a:r>
              <a:rPr lang="tr-TR" b="1" dirty="0" err="1">
                <a:solidFill>
                  <a:srgbClr val="FF0000"/>
                </a:solidFill>
              </a:rPr>
              <a:t>and</a:t>
            </a:r>
            <a:r>
              <a:rPr lang="tr-TR" b="1" dirty="0">
                <a:solidFill>
                  <a:srgbClr val="FF0000"/>
                </a:solidFill>
              </a:rPr>
              <a:t> </a:t>
            </a:r>
            <a:r>
              <a:rPr lang="tr-TR" b="1" dirty="0" err="1">
                <a:solidFill>
                  <a:srgbClr val="FF0000"/>
                </a:solidFill>
              </a:rPr>
              <a:t>Insurance</a:t>
            </a:r>
            <a:r>
              <a:rPr lang="tr-TR" b="1" dirty="0">
                <a:solidFill>
                  <a:srgbClr val="FF0000"/>
                </a:solidFill>
              </a:rPr>
              <a:t> </a:t>
            </a:r>
            <a:r>
              <a:rPr lang="tr-TR" b="1" dirty="0" err="1">
                <a:solidFill>
                  <a:srgbClr val="FF0000"/>
                </a:solidFill>
              </a:rPr>
              <a:t>Paid</a:t>
            </a:r>
            <a:r>
              <a:rPr lang="tr-TR" b="1" dirty="0">
                <a:solidFill>
                  <a:srgbClr val="FF0000"/>
                </a:solidFill>
              </a:rPr>
              <a:t> </a:t>
            </a:r>
            <a:r>
              <a:rPr lang="tr-TR" b="1" dirty="0" err="1">
                <a:solidFill>
                  <a:srgbClr val="FF0000"/>
                </a:solidFill>
              </a:rPr>
              <a:t>To</a:t>
            </a:r>
            <a:r>
              <a:rPr lang="tr-TR" b="1" dirty="0">
                <a:solidFill>
                  <a:srgbClr val="FF0000"/>
                </a:solidFill>
              </a:rPr>
              <a:t>….: Sigorta Dahil Taşıma…’e Ödenmiş Olarak)</a:t>
            </a:r>
          </a:p>
          <a:p>
            <a:r>
              <a:rPr lang="tr-TR" b="1" dirty="0"/>
              <a:t>CIP teslim şeklinde satıcı, ihraç edeceği malları, ihracat gümrük işlemlerini tamamlamış, asgari teminat sağlayan bir sigorta yaptırmış olarak nakliye aracına yükler. Bu teslim şeklinde satıcı ayrıca malın varış yerine kadar olan navlun (taşıma ücreti) ücretini de öder. Malın satıcı tarafından varış yerine kadar olan taşıma masrafları ödenerek, nakliye aracına yüklenmesinden sonra ortaya çıkacak tüm masraflar ve riskler alıcıya aittir.</a:t>
            </a:r>
          </a:p>
          <a:p>
            <a:r>
              <a:rPr lang="tr-TR" b="1" dirty="0"/>
              <a:t>Bu taşıma şekli, çok vasıtalı olanlar da dahil, her türlü taşıma şekli için kullanılabilir. Eğer malların belirlenen varış mahalline ulaştırılması için art arda taşıyıcılar kullanılıyorsa malların ilk taşıcıya teslim edilmesinden sonra, tüm risk ve hasarlar (malın varış yerine ulaştırılmasına kadar olan nakliye ücreti ve asgari sigorta hariç) alıcıya geçer.</a:t>
            </a:r>
          </a:p>
          <a:p>
            <a:endParaRPr lang="tr-TR" sz="2200" dirty="0"/>
          </a:p>
        </p:txBody>
      </p:sp>
    </p:spTree>
    <p:extLst>
      <p:ext uri="{BB962C8B-B14F-4D97-AF65-F5344CB8AC3E}">
        <p14:creationId xmlns:p14="http://schemas.microsoft.com/office/powerpoint/2010/main" val="31380701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8D3C1482-7123-4378-ADD1-1746805B4B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1889930B-F3A3-46CC-B34C-49439CA3C69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274476"/>
            <a:ext cx="11548872" cy="1755648"/>
          </a:xfrm>
          <a:prstGeom prst="rect">
            <a:avLst/>
          </a:prstGeom>
          <a:solidFill>
            <a:schemeClr val="tx1">
              <a:alpha val="93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cxnSp>
        <p:nvCxnSpPr>
          <p:cNvPr id="14" name="Straight Connector 13">
            <a:extLst>
              <a:ext uri="{FF2B5EF4-FFF2-40B4-BE49-F238E27FC236}">
                <a16:creationId xmlns:a16="http://schemas.microsoft.com/office/drawing/2014/main" id="{550D2BD1-98F9-412D-905B-3A843EF4078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695100"/>
            <a:ext cx="0" cy="914400"/>
          </a:xfrm>
          <a:prstGeom prst="line">
            <a:avLst/>
          </a:prstGeom>
          <a:ln w="19050">
            <a:solidFill>
              <a:schemeClr val="bg1">
                <a:alpha val="80000"/>
              </a:schemeClr>
            </a:solidFill>
          </a:ln>
        </p:spPr>
        <p:style>
          <a:lnRef idx="1">
            <a:schemeClr val="accent1"/>
          </a:lnRef>
          <a:fillRef idx="0">
            <a:schemeClr val="accent1"/>
          </a:fillRef>
          <a:effectRef idx="0">
            <a:schemeClr val="accent1"/>
          </a:effectRef>
          <a:fontRef idx="minor">
            <a:schemeClr val="tx1"/>
          </a:fontRef>
        </p:style>
      </p:cxnSp>
      <p:graphicFrame>
        <p:nvGraphicFramePr>
          <p:cNvPr id="5" name="İçerik Yer Tutucusu 2">
            <a:extLst>
              <a:ext uri="{FF2B5EF4-FFF2-40B4-BE49-F238E27FC236}">
                <a16:creationId xmlns:a16="http://schemas.microsoft.com/office/drawing/2014/main" id="{00070499-78C6-4BA2-9E26-179426423C28}"/>
              </a:ext>
            </a:extLst>
          </p:cNvPr>
          <p:cNvGraphicFramePr>
            <a:graphicFrameLocks noGrp="1"/>
          </p:cNvGraphicFramePr>
          <p:nvPr>
            <p:ph idx="1"/>
            <p:extLst>
              <p:ext uri="{D42A27DB-BD31-4B8C-83A1-F6EECF244321}">
                <p14:modId xmlns:p14="http://schemas.microsoft.com/office/powerpoint/2010/main" val="2390004831"/>
              </p:ext>
            </p:extLst>
          </p:nvPr>
        </p:nvGraphicFramePr>
        <p:xfrm>
          <a:off x="655356" y="883920"/>
          <a:ext cx="11673801" cy="597407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18723921"/>
      </p:ext>
    </p:extLst>
  </p:cSld>
  <p:clrMapOvr>
    <a:overrideClrMapping bg1="dk1" tx1="lt1" bg2="dk2" tx2="lt2" accent1="accent1" accent2="accent2" accent3="accent3" accent4="accent4" accent5="accent5" accent6="accent6" hlink="hlink" folHlink="folHlink"/>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7A57295-2710-4920-B99A-4D1FA03A62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8067929-4D33-4306-9E2F-67C49CDDB5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3400" y="465745"/>
            <a:ext cx="11125200" cy="5639435"/>
          </a:xfrm>
          <a:prstGeom prst="rect">
            <a:avLst/>
          </a:prstGeom>
          <a:solidFill>
            <a:schemeClr val="tx1">
              <a:alpha val="93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bg1">
                <a:alpha val="80000"/>
              </a:schemeClr>
            </a:solidFill>
          </a:ln>
        </p:spPr>
        <p:style>
          <a:lnRef idx="1">
            <a:schemeClr val="accent1"/>
          </a:lnRef>
          <a:fillRef idx="0">
            <a:schemeClr val="accent1"/>
          </a:fillRef>
          <a:effectRef idx="0">
            <a:schemeClr val="accent1"/>
          </a:effectRef>
          <a:fontRef idx="minor">
            <a:schemeClr val="tx1"/>
          </a:fontRef>
        </p:style>
      </p:cxnSp>
      <p:sp>
        <p:nvSpPr>
          <p:cNvPr id="3" name="İçerik Yer Tutucusu 2">
            <a:extLst>
              <a:ext uri="{FF2B5EF4-FFF2-40B4-BE49-F238E27FC236}">
                <a16:creationId xmlns:a16="http://schemas.microsoft.com/office/drawing/2014/main" id="{BAFF0053-6E66-43D1-ACCE-4B993AF853B6}"/>
              </a:ext>
            </a:extLst>
          </p:cNvPr>
          <p:cNvSpPr>
            <a:spLocks noGrp="1"/>
          </p:cNvSpPr>
          <p:nvPr>
            <p:ph idx="1"/>
          </p:nvPr>
        </p:nvSpPr>
        <p:spPr>
          <a:xfrm>
            <a:off x="4654297" y="465745"/>
            <a:ext cx="6699504" cy="5416895"/>
          </a:xfrm>
        </p:spPr>
        <p:txBody>
          <a:bodyPr anchor="ctr">
            <a:normAutofit/>
          </a:bodyPr>
          <a:lstStyle/>
          <a:p>
            <a:r>
              <a:rPr lang="tr-TR" b="1" dirty="0">
                <a:solidFill>
                  <a:srgbClr val="FF0000"/>
                </a:solidFill>
              </a:rPr>
              <a:t>DPU (DELIVERED AT PLACE UNLOADED) – Belirlenen noktada eşya boşaltılmış teslim</a:t>
            </a:r>
          </a:p>
          <a:p>
            <a:r>
              <a:rPr lang="tr-TR" b="1" dirty="0">
                <a:solidFill>
                  <a:schemeClr val="bg1"/>
                </a:solidFill>
              </a:rPr>
              <a:t>2010 da bulunan </a:t>
            </a:r>
            <a:r>
              <a:rPr lang="tr-TR" b="1" dirty="0" err="1">
                <a:solidFill>
                  <a:schemeClr val="bg1"/>
                </a:solidFill>
              </a:rPr>
              <a:t>DAT’ın</a:t>
            </a:r>
            <a:r>
              <a:rPr lang="tr-TR" b="1" dirty="0">
                <a:solidFill>
                  <a:schemeClr val="bg1"/>
                </a:solidFill>
              </a:rPr>
              <a:t> yerini almış bu teslim şeklinde ihracatçı malları yükleyip kendi ülkesinin gümrüğünden geçirdikten sonra ana taşıyıcıya yükler ve kararlaştırılan varış yerinde malı boşaltır. İthalatçının ülkesindeki gümrükleme, gümrük vergisi ve diğer masraflar ithalatçıya aittir.</a:t>
            </a:r>
          </a:p>
          <a:p>
            <a:endParaRPr lang="tr-TR" sz="2400" dirty="0">
              <a:solidFill>
                <a:schemeClr val="bg1"/>
              </a:solidFill>
            </a:endParaRPr>
          </a:p>
        </p:txBody>
      </p:sp>
    </p:spTree>
    <p:extLst>
      <p:ext uri="{BB962C8B-B14F-4D97-AF65-F5344CB8AC3E}">
        <p14:creationId xmlns:p14="http://schemas.microsoft.com/office/powerpoint/2010/main" val="2669310574"/>
      </p:ext>
    </p:extLst>
  </p:cSld>
  <p:clrMapOvr>
    <a:overrideClrMapping bg1="dk1" tx1="lt1" bg2="dk2" tx2="lt2" accent1="accent1" accent2="accent2" accent3="accent3" accent4="accent4" accent5="accent5" accent6="accent6" hlink="hlink" folHlink="folHlink"/>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İçerik Yer Tutucusu 2">
            <a:extLst>
              <a:ext uri="{FF2B5EF4-FFF2-40B4-BE49-F238E27FC236}">
                <a16:creationId xmlns:a16="http://schemas.microsoft.com/office/drawing/2014/main" id="{48953686-D678-4915-8E8D-58C02F7083B7}"/>
              </a:ext>
            </a:extLst>
          </p:cNvPr>
          <p:cNvSpPr>
            <a:spLocks noGrp="1"/>
          </p:cNvSpPr>
          <p:nvPr>
            <p:ph idx="1"/>
          </p:nvPr>
        </p:nvSpPr>
        <p:spPr>
          <a:xfrm>
            <a:off x="555710" y="591344"/>
            <a:ext cx="11080580" cy="5931376"/>
          </a:xfrm>
        </p:spPr>
        <p:txBody>
          <a:bodyPr>
            <a:normAutofit/>
          </a:bodyPr>
          <a:lstStyle/>
          <a:p>
            <a:r>
              <a:rPr lang="tr-TR" b="1" dirty="0">
                <a:solidFill>
                  <a:srgbClr val="FF0000"/>
                </a:solidFill>
              </a:rPr>
              <a:t>DDP (</a:t>
            </a:r>
            <a:r>
              <a:rPr lang="tr-TR" b="1" dirty="0" err="1">
                <a:solidFill>
                  <a:srgbClr val="FF0000"/>
                </a:solidFill>
              </a:rPr>
              <a:t>Delivered</a:t>
            </a:r>
            <a:r>
              <a:rPr lang="tr-TR" b="1" dirty="0">
                <a:solidFill>
                  <a:srgbClr val="FF0000"/>
                </a:solidFill>
              </a:rPr>
              <a:t> </a:t>
            </a:r>
            <a:r>
              <a:rPr lang="tr-TR" b="1" dirty="0" err="1">
                <a:solidFill>
                  <a:srgbClr val="FF0000"/>
                </a:solidFill>
              </a:rPr>
              <a:t>Duty</a:t>
            </a:r>
            <a:r>
              <a:rPr lang="tr-TR" b="1" dirty="0">
                <a:solidFill>
                  <a:srgbClr val="FF0000"/>
                </a:solidFill>
              </a:rPr>
              <a:t> </a:t>
            </a:r>
            <a:r>
              <a:rPr lang="tr-TR" b="1" dirty="0" err="1">
                <a:solidFill>
                  <a:srgbClr val="FF0000"/>
                </a:solidFill>
              </a:rPr>
              <a:t>Paıd</a:t>
            </a:r>
            <a:r>
              <a:rPr lang="tr-TR" b="1" dirty="0">
                <a:solidFill>
                  <a:srgbClr val="FF0000"/>
                </a:solidFill>
              </a:rPr>
              <a:t>: Gümrük Resmi Ödenmiş Olarak Teslim)</a:t>
            </a:r>
          </a:p>
          <a:p>
            <a:r>
              <a:rPr lang="tr-TR" b="1" dirty="0"/>
              <a:t>Bu teslim şeklinde DDU teslim şekli ile aynı prensiplere dayanır; ancak DDP teslim şeklinde satıcı ithalat işlemlerini de gerçekleştirir ve ithalatla ilgili gümrük vergilerini öder. Bu teslim şekli alıcının sorumluluğunun en az olduğu teslim şeklidir. Alıcı sanki ülke içerisinde herhangi bir firmadan mal alıyormuş gibidir.</a:t>
            </a:r>
          </a:p>
          <a:p>
            <a:r>
              <a:rPr lang="tr-TR" b="1" dirty="0"/>
              <a:t>EXW terimi satıcı için asgari yükümlülük ifade ederken, DDP terimi azami yükümlülük gösterir. Bu teslim şekli satıcının doğrudan veya dolaylı olarak ithal izni alamadığı hallerde kullanılmamalıdır.</a:t>
            </a:r>
          </a:p>
          <a:p>
            <a:r>
              <a:rPr lang="tr-TR" b="1" dirty="0"/>
              <a:t>Taraflar malların ithalinde ödenecek bazı masrafları satıcının yükümlülükleri dışında tutmayı arzu ediyorlar ise, bu durum satış sözleşmesinde açık bir ifade ile belirtilmelidir.</a:t>
            </a:r>
          </a:p>
          <a:p>
            <a:endParaRPr lang="tr-TR" sz="2400" dirty="0"/>
          </a:p>
        </p:txBody>
      </p:sp>
    </p:spTree>
    <p:extLst>
      <p:ext uri="{BB962C8B-B14F-4D97-AF65-F5344CB8AC3E}">
        <p14:creationId xmlns:p14="http://schemas.microsoft.com/office/powerpoint/2010/main" val="1578349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A1473A6-3F22-483E-8A30-80B9D2B1459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0" name="Group 9">
            <a:extLst>
              <a:ext uri="{FF2B5EF4-FFF2-40B4-BE49-F238E27FC236}">
                <a16:creationId xmlns:a16="http://schemas.microsoft.com/office/drawing/2014/main" id="{AA1375E3-3E53-4D75-BAB7-E5929BFCB25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534368" y="563918"/>
            <a:ext cx="4119932" cy="5978614"/>
            <a:chOff x="7513372" y="803186"/>
            <a:chExt cx="4163968" cy="5978614"/>
          </a:xfrm>
        </p:grpSpPr>
        <p:sp>
          <p:nvSpPr>
            <p:cNvPr id="11" name="Freeform 6">
              <a:extLst>
                <a:ext uri="{FF2B5EF4-FFF2-40B4-BE49-F238E27FC236}">
                  <a16:creationId xmlns:a16="http://schemas.microsoft.com/office/drawing/2014/main" id="{0BBEEF67-3DDF-46CF-8CD5-EA5F0E4FB07D}"/>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989586" y="1070835"/>
              <a:ext cx="687754" cy="5710965"/>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7">
              <a:extLst>
                <a:ext uri="{FF2B5EF4-FFF2-40B4-BE49-F238E27FC236}">
                  <a16:creationId xmlns:a16="http://schemas.microsoft.com/office/drawing/2014/main" id="{8FAC1C95-F817-487C-B8B2-CF141FBB1C2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988949" y="803186"/>
              <a:ext cx="409371" cy="5521414"/>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3" name="Rectangle 8">
              <a:extLst>
                <a:ext uri="{FF2B5EF4-FFF2-40B4-BE49-F238E27FC236}">
                  <a16:creationId xmlns:a16="http://schemas.microsoft.com/office/drawing/2014/main" id="{C2C5363A-D941-4AA1-8D38-D7E44A1E2E01}"/>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7513372" y="804101"/>
              <a:ext cx="3880238" cy="5251646"/>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grpSp>
      <p:sp>
        <p:nvSpPr>
          <p:cNvPr id="3" name="İçerik Yer Tutucusu 2">
            <a:extLst>
              <a:ext uri="{FF2B5EF4-FFF2-40B4-BE49-F238E27FC236}">
                <a16:creationId xmlns:a16="http://schemas.microsoft.com/office/drawing/2014/main" id="{528EBE03-6331-42F4-B893-2851CFC69FCC}"/>
              </a:ext>
            </a:extLst>
          </p:cNvPr>
          <p:cNvSpPr>
            <a:spLocks noGrp="1"/>
          </p:cNvSpPr>
          <p:nvPr>
            <p:ph idx="1"/>
          </p:nvPr>
        </p:nvSpPr>
        <p:spPr>
          <a:xfrm>
            <a:off x="4654300" y="167641"/>
            <a:ext cx="7309100" cy="6690360"/>
          </a:xfrm>
        </p:spPr>
        <p:txBody>
          <a:bodyPr anchor="ctr">
            <a:normAutofit/>
          </a:bodyPr>
          <a:lstStyle/>
          <a:p>
            <a:r>
              <a:rPr lang="tr-TR" b="1" dirty="0">
                <a:solidFill>
                  <a:schemeClr val="accent1"/>
                </a:solidFill>
              </a:rPr>
              <a:t>DIŞ TİCARETTE TESLİM ŞEKİLLERİ</a:t>
            </a:r>
          </a:p>
          <a:p>
            <a:r>
              <a:rPr lang="tr-TR" b="1" dirty="0" err="1"/>
              <a:t>İncotermslerin</a:t>
            </a:r>
            <a:r>
              <a:rPr lang="tr-TR" b="1" dirty="0"/>
              <a:t> düzenlenmesindeki amaç, uluslararası ticarette ortaya çıkan anlaşmazlıkları, uyuşmazlıkları ve hukuki ihtilafları ortadan kaldırmak ve uluslararası standart teslim şekilleri ortaya koymaktır. </a:t>
            </a:r>
            <a:r>
              <a:rPr lang="tr-TR" b="1" dirty="0" err="1"/>
              <a:t>İncotermsler</a:t>
            </a:r>
            <a:r>
              <a:rPr lang="tr-TR" b="1" dirty="0"/>
              <a:t> ilk olarak 1936 yılında düzenlenmiş olup, son olarak 2000 yılında gözden geçirilerek, yeniden kaleme alınmıştır.</a:t>
            </a:r>
          </a:p>
          <a:p>
            <a:r>
              <a:rPr lang="tr-TR" b="1" dirty="0" err="1"/>
              <a:t>İncotermsler</a:t>
            </a:r>
            <a:r>
              <a:rPr lang="tr-TR" b="1" dirty="0"/>
              <a:t>, temelde birbirinden farklı 4 ana grupta ele alınmaktadır. Bu gruplar E grubu, F grubu, C grubu ve D grubu teslim şekilleridir.</a:t>
            </a:r>
          </a:p>
          <a:p>
            <a:r>
              <a:rPr lang="tr-TR" b="1" dirty="0"/>
              <a:t>Dış ticarette yapılan sözleşmelerde ve verilen tekliflerde bu </a:t>
            </a:r>
            <a:r>
              <a:rPr lang="tr-TR" b="1" dirty="0" err="1"/>
              <a:t>incotermsler</a:t>
            </a:r>
            <a:r>
              <a:rPr lang="tr-TR" b="1" dirty="0"/>
              <a:t> kullanılır.</a:t>
            </a:r>
          </a:p>
          <a:p>
            <a:endParaRPr lang="tr-TR" sz="2200" dirty="0"/>
          </a:p>
        </p:txBody>
      </p:sp>
    </p:spTree>
    <p:extLst>
      <p:ext uri="{BB962C8B-B14F-4D97-AF65-F5344CB8AC3E}">
        <p14:creationId xmlns:p14="http://schemas.microsoft.com/office/powerpoint/2010/main" val="8642069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Graphic 6">
            <a:extLst>
              <a:ext uri="{FF2B5EF4-FFF2-40B4-BE49-F238E27FC236}">
                <a16:creationId xmlns:a16="http://schemas.microsoft.com/office/drawing/2014/main" id="{E61DD734-9CEB-4860-B2DB-263D53FE606F}"/>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896600" y="570706"/>
            <a:ext cx="914400" cy="914400"/>
          </a:xfrm>
          <a:prstGeom prst="rect">
            <a:avLst/>
          </a:prstGeom>
        </p:spPr>
      </p:pic>
      <p:sp>
        <p:nvSpPr>
          <p:cNvPr id="3" name="İçerik Yer Tutucusu 2">
            <a:extLst>
              <a:ext uri="{FF2B5EF4-FFF2-40B4-BE49-F238E27FC236}">
                <a16:creationId xmlns:a16="http://schemas.microsoft.com/office/drawing/2014/main" id="{AB31F813-938C-4E1D-BDC0-1B828775209B}"/>
              </a:ext>
            </a:extLst>
          </p:cNvPr>
          <p:cNvSpPr>
            <a:spLocks noGrp="1"/>
          </p:cNvSpPr>
          <p:nvPr>
            <p:ph idx="1"/>
          </p:nvPr>
        </p:nvSpPr>
        <p:spPr>
          <a:xfrm>
            <a:off x="243840" y="853440"/>
            <a:ext cx="11780520" cy="6004560"/>
          </a:xfrm>
        </p:spPr>
        <p:txBody>
          <a:bodyPr>
            <a:normAutofit/>
          </a:bodyPr>
          <a:lstStyle/>
          <a:p>
            <a:r>
              <a:rPr lang="tr-TR" sz="2400" dirty="0">
                <a:solidFill>
                  <a:schemeClr val="accent1"/>
                </a:solidFill>
              </a:rPr>
              <a:t>"FOB". </a:t>
            </a:r>
            <a:r>
              <a:rPr lang="tr-TR" sz="2400" b="1" dirty="0"/>
              <a:t>Bu kelimenin yanında da "İzmir Limanı" yazıyor.</a:t>
            </a:r>
          </a:p>
          <a:p>
            <a:r>
              <a:rPr lang="tr-TR" sz="2400" b="1" dirty="0"/>
              <a:t>Bu kelimeyi her gün kullanıyorsunuz belki ama tam olarak neyi işaret ettiğini açık olarak bilmiyorsunuz. Yapmanız gereken, ihracata ilişkin sözleşmeyi yapmadan önce yapmanız gereken ancak yeterli bilgi sahibi olmadığınızdan dolayı yapmadığınız, </a:t>
            </a:r>
            <a:r>
              <a:rPr lang="tr-TR" sz="2400" b="1" dirty="0" err="1"/>
              <a:t>incotermslerin</a:t>
            </a:r>
            <a:r>
              <a:rPr lang="tr-TR" sz="2400" b="1" dirty="0"/>
              <a:t> (uluslararası teslim şekilleri) anlamlarını ve taraflara yüklediği sorumlulukları öğrenmek olacaktır. Böylelikle </a:t>
            </a:r>
            <a:r>
              <a:rPr lang="tr-TR" sz="2400" b="1" dirty="0" err="1"/>
              <a:t>FOB’un</a:t>
            </a:r>
            <a:r>
              <a:rPr lang="tr-TR" sz="2400" b="1" dirty="0"/>
              <a:t> ne anlama geldiğini ve size ne tür sorumlulukları yüklediğini öğreneceksiniz.</a:t>
            </a:r>
          </a:p>
          <a:p>
            <a:r>
              <a:rPr lang="tr-TR" sz="2400" b="1" dirty="0"/>
              <a:t>Yukarıdaki açıklamalardan ortaya çıkan tek bir sonuç vardır: Uluslararası teslim şekillerinin dış ticaret ile uğraşan tüm kişilerce net bir şekilde bilinmesi gerekir. Bu modülün hazırlanış amacı da bu ihtiyacın giderilmesidir.</a:t>
            </a:r>
          </a:p>
          <a:p>
            <a:endParaRPr lang="tr-TR" sz="2400" dirty="0"/>
          </a:p>
        </p:txBody>
      </p:sp>
    </p:spTree>
    <p:extLst>
      <p:ext uri="{BB962C8B-B14F-4D97-AF65-F5344CB8AC3E}">
        <p14:creationId xmlns:p14="http://schemas.microsoft.com/office/powerpoint/2010/main" val="24587652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7CB4857B-ED7C-444D-9F04-2F885114A1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764099" cy="1558212"/>
          </a:xfrm>
          <a:custGeom>
            <a:avLst/>
            <a:gdLst>
              <a:gd name="connsiteX0" fmla="*/ 0 w 1764099"/>
              <a:gd name="connsiteY0" fmla="*/ 0 h 1558212"/>
              <a:gd name="connsiteX1" fmla="*/ 1764099 w 1764099"/>
              <a:gd name="connsiteY1" fmla="*/ 0 h 1558212"/>
              <a:gd name="connsiteX2" fmla="*/ 1042087 w 1764099"/>
              <a:gd name="connsiteY2" fmla="*/ 1558212 h 1558212"/>
              <a:gd name="connsiteX3" fmla="*/ 0 w 1764099"/>
              <a:gd name="connsiteY3" fmla="*/ 1558212 h 1558212"/>
            </a:gdLst>
            <a:ahLst/>
            <a:cxnLst>
              <a:cxn ang="0">
                <a:pos x="connsiteX0" y="connsiteY0"/>
              </a:cxn>
              <a:cxn ang="0">
                <a:pos x="connsiteX1" y="connsiteY1"/>
              </a:cxn>
              <a:cxn ang="0">
                <a:pos x="connsiteX2" y="connsiteY2"/>
              </a:cxn>
              <a:cxn ang="0">
                <a:pos x="connsiteX3" y="connsiteY3"/>
              </a:cxn>
            </a:cxnLst>
            <a:rect l="l" t="t" r="r" b="b"/>
            <a:pathLst>
              <a:path w="1764099" h="1558212">
                <a:moveTo>
                  <a:pt x="0" y="0"/>
                </a:moveTo>
                <a:lnTo>
                  <a:pt x="1764099" y="0"/>
                </a:lnTo>
                <a:lnTo>
                  <a:pt x="1042087" y="1558212"/>
                </a:lnTo>
                <a:lnTo>
                  <a:pt x="0" y="1558212"/>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 name="Freeform: Shape 9">
            <a:extLst>
              <a:ext uri="{FF2B5EF4-FFF2-40B4-BE49-F238E27FC236}">
                <a16:creationId xmlns:a16="http://schemas.microsoft.com/office/drawing/2014/main" id="{D18046FB-44EA-4FD8-A585-EA09A319B2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691640"/>
            <a:ext cx="12191999" cy="5166360"/>
          </a:xfrm>
          <a:custGeom>
            <a:avLst/>
            <a:gdLst>
              <a:gd name="connsiteX0" fmla="*/ 0 w 12191999"/>
              <a:gd name="connsiteY0" fmla="*/ 0 h 5166360"/>
              <a:gd name="connsiteX1" fmla="*/ 1822388 w 12191999"/>
              <a:gd name="connsiteY1" fmla="*/ 0 h 5166360"/>
              <a:gd name="connsiteX2" fmla="*/ 6468290 w 12191999"/>
              <a:gd name="connsiteY2" fmla="*/ 0 h 5166360"/>
              <a:gd name="connsiteX3" fmla="*/ 7796394 w 12191999"/>
              <a:gd name="connsiteY3" fmla="*/ 0 h 5166360"/>
              <a:gd name="connsiteX4" fmla="*/ 8376834 w 12191999"/>
              <a:gd name="connsiteY4" fmla="*/ 0 h 5166360"/>
              <a:gd name="connsiteX5" fmla="*/ 9704938 w 12191999"/>
              <a:gd name="connsiteY5" fmla="*/ 0 h 5166360"/>
              <a:gd name="connsiteX6" fmla="*/ 9704938 w 12191999"/>
              <a:gd name="connsiteY6" fmla="*/ 2 h 5166360"/>
              <a:gd name="connsiteX7" fmla="*/ 10283456 w 12191999"/>
              <a:gd name="connsiteY7" fmla="*/ 2 h 5166360"/>
              <a:gd name="connsiteX8" fmla="*/ 10863897 w 12191999"/>
              <a:gd name="connsiteY8" fmla="*/ 2 h 5166360"/>
              <a:gd name="connsiteX9" fmla="*/ 12191999 w 12191999"/>
              <a:gd name="connsiteY9" fmla="*/ 2 h 5166360"/>
              <a:gd name="connsiteX10" fmla="*/ 12191999 w 12191999"/>
              <a:gd name="connsiteY10" fmla="*/ 5166360 h 5166360"/>
              <a:gd name="connsiteX11" fmla="*/ 0 w 12191999"/>
              <a:gd name="connsiteY11" fmla="*/ 5166360 h 5166360"/>
              <a:gd name="connsiteX12" fmla="*/ 0 w 12191999"/>
              <a:gd name="connsiteY12" fmla="*/ 2604436 h 5166360"/>
              <a:gd name="connsiteX13" fmla="*/ 862341 w 12191999"/>
              <a:gd name="connsiteY13" fmla="*/ 743371 h 5166360"/>
              <a:gd name="connsiteX14" fmla="*/ 0 w 12191999"/>
              <a:gd name="connsiteY14" fmla="*/ 743371 h 5166360"/>
              <a:gd name="connsiteX15" fmla="*/ 0 w 12191999"/>
              <a:gd name="connsiteY15" fmla="*/ 742508 h 5166360"/>
              <a:gd name="connsiteX16" fmla="*/ 92826 w 12191999"/>
              <a:gd name="connsiteY16" fmla="*/ 742508 h 5166360"/>
              <a:gd name="connsiteX17" fmla="*/ 406486 w 12191999"/>
              <a:gd name="connsiteY17" fmla="*/ 742508 h 5166360"/>
              <a:gd name="connsiteX18" fmla="*/ 406486 w 12191999"/>
              <a:gd name="connsiteY18" fmla="*/ 742507 h 5166360"/>
              <a:gd name="connsiteX19" fmla="*/ 862741 w 12191999"/>
              <a:gd name="connsiteY19" fmla="*/ 742507 h 5166360"/>
              <a:gd name="connsiteX20" fmla="*/ 1206388 w 12191999"/>
              <a:gd name="connsiteY20" fmla="*/ 864 h 5166360"/>
              <a:gd name="connsiteX21" fmla="*/ 748500 w 12191999"/>
              <a:gd name="connsiteY21" fmla="*/ 864 h 5166360"/>
              <a:gd name="connsiteX22" fmla="*/ 0 w 12191999"/>
              <a:gd name="connsiteY22" fmla="*/ 864 h 5166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2191999" h="5166360">
                <a:moveTo>
                  <a:pt x="0" y="0"/>
                </a:moveTo>
                <a:lnTo>
                  <a:pt x="1822388" y="0"/>
                </a:lnTo>
                <a:lnTo>
                  <a:pt x="6468290" y="0"/>
                </a:lnTo>
                <a:lnTo>
                  <a:pt x="7796394" y="0"/>
                </a:lnTo>
                <a:lnTo>
                  <a:pt x="8376834" y="0"/>
                </a:lnTo>
                <a:lnTo>
                  <a:pt x="9704938" y="0"/>
                </a:lnTo>
                <a:lnTo>
                  <a:pt x="9704938" y="2"/>
                </a:lnTo>
                <a:lnTo>
                  <a:pt x="10283456" y="2"/>
                </a:lnTo>
                <a:lnTo>
                  <a:pt x="10863897" y="2"/>
                </a:lnTo>
                <a:lnTo>
                  <a:pt x="12191999" y="2"/>
                </a:lnTo>
                <a:lnTo>
                  <a:pt x="12191999" y="5166360"/>
                </a:lnTo>
                <a:lnTo>
                  <a:pt x="0" y="5166360"/>
                </a:lnTo>
                <a:lnTo>
                  <a:pt x="0" y="2604436"/>
                </a:lnTo>
                <a:lnTo>
                  <a:pt x="862341" y="743371"/>
                </a:lnTo>
                <a:lnTo>
                  <a:pt x="0" y="743371"/>
                </a:lnTo>
                <a:lnTo>
                  <a:pt x="0" y="742508"/>
                </a:lnTo>
                <a:lnTo>
                  <a:pt x="92826" y="742508"/>
                </a:lnTo>
                <a:lnTo>
                  <a:pt x="406486" y="742508"/>
                </a:lnTo>
                <a:lnTo>
                  <a:pt x="406486" y="742507"/>
                </a:lnTo>
                <a:lnTo>
                  <a:pt x="862741" y="742507"/>
                </a:lnTo>
                <a:lnTo>
                  <a:pt x="1206388" y="864"/>
                </a:lnTo>
                <a:lnTo>
                  <a:pt x="748500" y="864"/>
                </a:lnTo>
                <a:lnTo>
                  <a:pt x="0" y="864"/>
                </a:lnTo>
                <a:close/>
              </a:path>
            </a:pathLst>
          </a:custGeom>
          <a:solidFill>
            <a:srgbClr val="A6A6A6">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Freeform: Shape 11">
            <a:extLst>
              <a:ext uri="{FF2B5EF4-FFF2-40B4-BE49-F238E27FC236}">
                <a16:creationId xmlns:a16="http://schemas.microsoft.com/office/drawing/2014/main" id="{479F5F2B-8B58-4140-AE6A-51F6C67B18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91641"/>
            <a:ext cx="971654" cy="2096979"/>
          </a:xfrm>
          <a:custGeom>
            <a:avLst/>
            <a:gdLst>
              <a:gd name="connsiteX0" fmla="*/ 0 w 971654"/>
              <a:gd name="connsiteY0" fmla="*/ 0 h 2096979"/>
              <a:gd name="connsiteX1" fmla="*/ 971654 w 971654"/>
              <a:gd name="connsiteY1" fmla="*/ 0 h 2096979"/>
              <a:gd name="connsiteX2" fmla="*/ 0 w 971654"/>
              <a:gd name="connsiteY2" fmla="*/ 2096979 h 2096979"/>
            </a:gdLst>
            <a:ahLst/>
            <a:cxnLst>
              <a:cxn ang="0">
                <a:pos x="connsiteX0" y="connsiteY0"/>
              </a:cxn>
              <a:cxn ang="0">
                <a:pos x="connsiteX1" y="connsiteY1"/>
              </a:cxn>
              <a:cxn ang="0">
                <a:pos x="connsiteX2" y="connsiteY2"/>
              </a:cxn>
            </a:cxnLst>
            <a:rect l="l" t="t" r="r" b="b"/>
            <a:pathLst>
              <a:path w="971654" h="2096979">
                <a:moveTo>
                  <a:pt x="0" y="0"/>
                </a:moveTo>
                <a:lnTo>
                  <a:pt x="971654" y="0"/>
                </a:lnTo>
                <a:lnTo>
                  <a:pt x="0" y="2096979"/>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İçerik Yer Tutucusu 2">
            <a:extLst>
              <a:ext uri="{FF2B5EF4-FFF2-40B4-BE49-F238E27FC236}">
                <a16:creationId xmlns:a16="http://schemas.microsoft.com/office/drawing/2014/main" id="{A37FA628-EFE4-4286-A981-7CDED1E9C71D}"/>
              </a:ext>
            </a:extLst>
          </p:cNvPr>
          <p:cNvSpPr>
            <a:spLocks noGrp="1"/>
          </p:cNvSpPr>
          <p:nvPr>
            <p:ph idx="1"/>
          </p:nvPr>
        </p:nvSpPr>
        <p:spPr>
          <a:xfrm>
            <a:off x="1249680" y="1341120"/>
            <a:ext cx="10789920" cy="5516880"/>
          </a:xfrm>
        </p:spPr>
        <p:txBody>
          <a:bodyPr anchor="t">
            <a:normAutofit/>
          </a:bodyPr>
          <a:lstStyle/>
          <a:p>
            <a:r>
              <a:rPr lang="tr-TR" b="1" dirty="0">
                <a:highlight>
                  <a:srgbClr val="FFFF00"/>
                </a:highlight>
              </a:rPr>
              <a:t>EXW (</a:t>
            </a:r>
            <a:r>
              <a:rPr lang="tr-TR" b="1" dirty="0" err="1">
                <a:highlight>
                  <a:srgbClr val="FFFF00"/>
                </a:highlight>
              </a:rPr>
              <a:t>Ex</a:t>
            </a:r>
            <a:r>
              <a:rPr lang="tr-TR" b="1" dirty="0">
                <a:highlight>
                  <a:srgbClr val="FFFF00"/>
                </a:highlight>
              </a:rPr>
              <a:t> </a:t>
            </a:r>
            <a:r>
              <a:rPr lang="tr-TR" b="1" dirty="0" err="1">
                <a:highlight>
                  <a:srgbClr val="FFFF00"/>
                </a:highlight>
              </a:rPr>
              <a:t>Work</a:t>
            </a:r>
            <a:r>
              <a:rPr lang="tr-TR" b="1" dirty="0">
                <a:highlight>
                  <a:srgbClr val="FFFF00"/>
                </a:highlight>
              </a:rPr>
              <a:t>: Ticari İşletmede Teslim)</a:t>
            </a:r>
          </a:p>
          <a:p>
            <a:r>
              <a:rPr lang="tr-TR" b="1" dirty="0"/>
              <a:t>Bu teslim şeklinde satıcı malları, sözleşmede belirtilen tarihte alıcıya veya onun emrine teslim etmek üzere işletmesinde hazır bulundurur. Alıcı malları işletmeden teslim alarak ihracı için gerekli belgeleri hazırlar gümrük işlemlerini tamamlayarak malları kendi ülkesine ithal eder. Malların işletmede teslim edilmesinden itibaren malla ilgili bütün masraf ve risk ile diğer yükümlülükler alıcı tarafından karşılanır. Örneğin, sözleşmede “EXW, Nisa Tekstil AŞ, Ankara, TURKEY” şeklinde yer alan ibare; satıcının Ankara’daki fabrikasında malları, satıcıya teslim etmesiyle sorumluluğunun biteceği anlamına gelir.</a:t>
            </a:r>
          </a:p>
          <a:p>
            <a:endParaRPr lang="tr-TR" sz="2400" dirty="0"/>
          </a:p>
        </p:txBody>
      </p:sp>
    </p:spTree>
    <p:extLst>
      <p:ext uri="{BB962C8B-B14F-4D97-AF65-F5344CB8AC3E}">
        <p14:creationId xmlns:p14="http://schemas.microsoft.com/office/powerpoint/2010/main" val="42935381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İçerik Yer Tutucusu 2">
            <a:extLst>
              <a:ext uri="{FF2B5EF4-FFF2-40B4-BE49-F238E27FC236}">
                <a16:creationId xmlns:a16="http://schemas.microsoft.com/office/drawing/2014/main" id="{9BF72B50-8CCC-4ABB-8BDC-D9DDBA939B03}"/>
              </a:ext>
            </a:extLst>
          </p:cNvPr>
          <p:cNvSpPr>
            <a:spLocks noGrp="1"/>
          </p:cNvSpPr>
          <p:nvPr>
            <p:ph idx="1"/>
          </p:nvPr>
        </p:nvSpPr>
        <p:spPr>
          <a:xfrm>
            <a:off x="555710" y="591344"/>
            <a:ext cx="10798090" cy="5585619"/>
          </a:xfrm>
        </p:spPr>
        <p:txBody>
          <a:bodyPr>
            <a:normAutofit lnSpcReduction="10000"/>
          </a:bodyPr>
          <a:lstStyle/>
          <a:p>
            <a:r>
              <a:rPr lang="tr-TR" b="1" dirty="0">
                <a:highlight>
                  <a:srgbClr val="FFFF00"/>
                </a:highlight>
              </a:rPr>
              <a:t>Satıcının Sorumlulukları</a:t>
            </a:r>
          </a:p>
          <a:p>
            <a:r>
              <a:rPr lang="tr-TR" b="1" dirty="0">
                <a:solidFill>
                  <a:schemeClr val="accent1"/>
                </a:solidFill>
              </a:rPr>
              <a:t>EXW (Ticari İşletmede Teslim) </a:t>
            </a:r>
            <a:r>
              <a:rPr lang="tr-TR" b="1" dirty="0"/>
              <a:t>teriminde satıcının sorumlulukları şunlardır:</a:t>
            </a:r>
          </a:p>
          <a:p>
            <a:r>
              <a:rPr lang="tr-TR" b="1" dirty="0"/>
              <a:t>Satıcı, malları sözleşme koşullarına uygun olarak hazırlayarak, belirtilen tarihte veya süre içerisinde yine anlaşmada belirtilen yerde (fabrika, depo, büro vb.) alıcıya veya emrine teslim edilmek üzere hazır bulundurur.</a:t>
            </a:r>
          </a:p>
          <a:p>
            <a:r>
              <a:rPr lang="tr-TR" b="1" dirty="0"/>
              <a:t>Malların teslim için hazırlandığını alıcıya bildirir.</a:t>
            </a:r>
          </a:p>
          <a:p>
            <a:r>
              <a:rPr lang="tr-TR" b="1" dirty="0"/>
              <a:t>Alıcıya ihracat ile ilgili belgelerin alınmasında yardımcı olur.</a:t>
            </a:r>
          </a:p>
          <a:p>
            <a:r>
              <a:rPr lang="tr-TR" b="1" dirty="0"/>
              <a:t>Alıcının istemesi halinde, tüm masraf ve riskleri alıcı tarafından karşılanmak üzere taşıma acentesi ile anlaşma yapar ve düzenlettiği taşıma belgesini varış yerinde malları teslim alabilmesi için satıcıya gönderir.</a:t>
            </a:r>
          </a:p>
          <a:p>
            <a:endParaRPr lang="tr-TR" sz="2600" dirty="0"/>
          </a:p>
        </p:txBody>
      </p:sp>
    </p:spTree>
    <p:extLst>
      <p:ext uri="{BB962C8B-B14F-4D97-AF65-F5344CB8AC3E}">
        <p14:creationId xmlns:p14="http://schemas.microsoft.com/office/powerpoint/2010/main" val="38330308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İçerik Yer Tutucusu 2">
            <a:extLst>
              <a:ext uri="{FF2B5EF4-FFF2-40B4-BE49-F238E27FC236}">
                <a16:creationId xmlns:a16="http://schemas.microsoft.com/office/drawing/2014/main" id="{59C4C28D-7CA8-4171-9D25-57A2E7606100}"/>
              </a:ext>
            </a:extLst>
          </p:cNvPr>
          <p:cNvSpPr>
            <a:spLocks noGrp="1"/>
          </p:cNvSpPr>
          <p:nvPr>
            <p:ph idx="1"/>
          </p:nvPr>
        </p:nvSpPr>
        <p:spPr>
          <a:xfrm>
            <a:off x="396240" y="591344"/>
            <a:ext cx="11475720" cy="6038056"/>
          </a:xfrm>
        </p:spPr>
        <p:txBody>
          <a:bodyPr>
            <a:normAutofit/>
          </a:bodyPr>
          <a:lstStyle/>
          <a:p>
            <a:r>
              <a:rPr lang="tr-TR" b="1" dirty="0">
                <a:solidFill>
                  <a:schemeClr val="accent1"/>
                </a:solidFill>
              </a:rPr>
              <a:t>Alıcının Sorumlulukları</a:t>
            </a:r>
          </a:p>
          <a:p>
            <a:r>
              <a:rPr lang="tr-TR" b="1" dirty="0"/>
              <a:t>EXW (Ticari İşletmede Teslim) teriminde alıcının sorumlulukları şunlardır:</a:t>
            </a:r>
          </a:p>
          <a:p>
            <a:r>
              <a:rPr lang="tr-TR" b="1" dirty="0"/>
              <a:t>Sözleşme koşullarına uygun olarak mal bedelini öder.</a:t>
            </a:r>
          </a:p>
          <a:p>
            <a:r>
              <a:rPr lang="tr-TR" b="1" dirty="0"/>
              <a:t>Malların taşıtılması için taşıma acentesi ile anlaşarak navlun (deniz ve nehir yolu ile taşınan eşya için, taşıma hizmeti karşılığında gemi şirketine ödenen ücret) bedelini öder.</a:t>
            </a:r>
          </a:p>
          <a:p>
            <a:r>
              <a:rPr lang="tr-TR" b="1" dirty="0"/>
              <a:t>Tüm masraf ve riskler kendisine ait olmak üzere ihracat ve ithalat işlemleri için gerekli idari ve ticari belgeleri düzenler.</a:t>
            </a:r>
          </a:p>
          <a:p>
            <a:r>
              <a:rPr lang="tr-TR" b="1" dirty="0"/>
              <a:t>Malların ihracat ve ithalat ile ilgili gümrük işlemlerini yapar ve gümrük</a:t>
            </a:r>
          </a:p>
          <a:p>
            <a:r>
              <a:rPr lang="tr-TR" b="1" dirty="0"/>
              <a:t>vergilerini öder.</a:t>
            </a:r>
          </a:p>
          <a:p>
            <a:endParaRPr lang="tr-TR" sz="2400" dirty="0"/>
          </a:p>
        </p:txBody>
      </p:sp>
    </p:spTree>
    <p:extLst>
      <p:ext uri="{BB962C8B-B14F-4D97-AF65-F5344CB8AC3E}">
        <p14:creationId xmlns:p14="http://schemas.microsoft.com/office/powerpoint/2010/main" val="11348957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35177758-12DD-4CC9-902C-4B9C51CB40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107B74A1-AC23-4029-85C2-6C2D4C27722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133600" y="685800"/>
            <a:ext cx="10058400" cy="5486400"/>
          </a:xfrm>
          <a:prstGeom prst="rect">
            <a:avLst/>
          </a:prstGeom>
          <a:solidFill>
            <a:schemeClr val="bg1">
              <a:lumMod val="95000"/>
            </a:schemeClr>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0" tIns="0" rIns="0" bIns="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000" b="0" i="0" u="none" strike="noStrike" cap="none" spc="0" normalizeH="0" baseline="0" dirty="0">
              <a:ln>
                <a:noFill/>
              </a:ln>
              <a:solidFill>
                <a:srgbClr val="000000"/>
              </a:solidFill>
              <a:effectLst/>
              <a:uFillTx/>
              <a:latin typeface="Helvetica Neue Medium"/>
              <a:ea typeface="Helvetica Neue Medium"/>
              <a:cs typeface="Helvetica Neue Medium"/>
              <a:sym typeface="Helvetica Neue Medium"/>
            </a:endParaRPr>
          </a:p>
        </p:txBody>
      </p:sp>
      <p:sp>
        <p:nvSpPr>
          <p:cNvPr id="14" name="Graphic 14">
            <a:extLst>
              <a:ext uri="{FF2B5EF4-FFF2-40B4-BE49-F238E27FC236}">
                <a16:creationId xmlns:a16="http://schemas.microsoft.com/office/drawing/2014/main" id="{30FF6FEE-5B11-4DDB-8635-80A9798441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3436499"/>
            <a:ext cx="2743200" cy="2746621"/>
          </a:xfrm>
          <a:custGeom>
            <a:avLst/>
            <a:gdLst>
              <a:gd name="connsiteX0" fmla="*/ 2616327 w 2616326"/>
              <a:gd name="connsiteY0" fmla="*/ 634841 h 2618803"/>
              <a:gd name="connsiteX1" fmla="*/ 2616327 w 2616326"/>
              <a:gd name="connsiteY1" fmla="*/ 0 h 2618803"/>
              <a:gd name="connsiteX2" fmla="*/ 0 w 2616326"/>
              <a:gd name="connsiteY2" fmla="*/ 0 h 2618803"/>
              <a:gd name="connsiteX3" fmla="*/ 0 w 2616326"/>
              <a:gd name="connsiteY3" fmla="*/ 2618804 h 2618803"/>
              <a:gd name="connsiteX4" fmla="*/ 634270 w 2616326"/>
              <a:gd name="connsiteY4" fmla="*/ 2618804 h 2618803"/>
              <a:gd name="connsiteX5" fmla="*/ 2616327 w 2616326"/>
              <a:gd name="connsiteY5" fmla="*/ 634841 h 26188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16326" h="2618803">
                <a:moveTo>
                  <a:pt x="2616327" y="634841"/>
                </a:moveTo>
                <a:lnTo>
                  <a:pt x="2616327" y="0"/>
                </a:lnTo>
                <a:lnTo>
                  <a:pt x="0" y="0"/>
                </a:lnTo>
                <a:lnTo>
                  <a:pt x="0" y="2618804"/>
                </a:lnTo>
                <a:lnTo>
                  <a:pt x="634270" y="2618804"/>
                </a:lnTo>
                <a:cubicBezTo>
                  <a:pt x="634270" y="1523143"/>
                  <a:pt x="1521619" y="634841"/>
                  <a:pt x="2616327" y="634841"/>
                </a:cubicBezTo>
                <a:close/>
              </a:path>
            </a:pathLst>
          </a:custGeom>
          <a:solidFill>
            <a:schemeClr val="accent2"/>
          </a:solidFill>
          <a:ln w="9525" cap="flat">
            <a:noFill/>
            <a:prstDash val="solid"/>
            <a:miter/>
          </a:ln>
        </p:spPr>
        <p:txBody>
          <a:bodyPr rtlCol="0" anchor="ctr"/>
          <a:lstStyle/>
          <a:p>
            <a:endParaRPr lang="en-US"/>
          </a:p>
        </p:txBody>
      </p:sp>
      <p:pic>
        <p:nvPicPr>
          <p:cNvPr id="7" name="Graphic 6">
            <a:extLst>
              <a:ext uri="{FF2B5EF4-FFF2-40B4-BE49-F238E27FC236}">
                <a16:creationId xmlns:a16="http://schemas.microsoft.com/office/drawing/2014/main" id="{82A1AA21-9B29-459B-BCB6-8160D38C92F8}"/>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06759" y="914399"/>
            <a:ext cx="5072883" cy="5072883"/>
          </a:xfrm>
          <a:prstGeom prst="rect">
            <a:avLst/>
          </a:prstGeom>
        </p:spPr>
      </p:pic>
      <p:sp>
        <p:nvSpPr>
          <p:cNvPr id="16" name="Rectangle 15">
            <a:extLst>
              <a:ext uri="{FF2B5EF4-FFF2-40B4-BE49-F238E27FC236}">
                <a16:creationId xmlns:a16="http://schemas.microsoft.com/office/drawing/2014/main" id="{AD949E97-66D7-467B-BDD7-5166EF523B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96128" y="685797"/>
            <a:ext cx="118872" cy="155045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Graphic 14">
            <a:extLst>
              <a:ext uri="{FF2B5EF4-FFF2-40B4-BE49-F238E27FC236}">
                <a16:creationId xmlns:a16="http://schemas.microsoft.com/office/drawing/2014/main" id="{29C6353F-64ED-4D08-9A61-1E27D87466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3436499"/>
            <a:ext cx="2743200" cy="2746621"/>
          </a:xfrm>
          <a:custGeom>
            <a:avLst/>
            <a:gdLst>
              <a:gd name="connsiteX0" fmla="*/ 2616327 w 2616326"/>
              <a:gd name="connsiteY0" fmla="*/ 634841 h 2618803"/>
              <a:gd name="connsiteX1" fmla="*/ 2616327 w 2616326"/>
              <a:gd name="connsiteY1" fmla="*/ 0 h 2618803"/>
              <a:gd name="connsiteX2" fmla="*/ 0 w 2616326"/>
              <a:gd name="connsiteY2" fmla="*/ 0 h 2618803"/>
              <a:gd name="connsiteX3" fmla="*/ 0 w 2616326"/>
              <a:gd name="connsiteY3" fmla="*/ 2618804 h 2618803"/>
              <a:gd name="connsiteX4" fmla="*/ 634270 w 2616326"/>
              <a:gd name="connsiteY4" fmla="*/ 2618804 h 2618803"/>
              <a:gd name="connsiteX5" fmla="*/ 2616327 w 2616326"/>
              <a:gd name="connsiteY5" fmla="*/ 634841 h 26188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16326" h="2618803">
                <a:moveTo>
                  <a:pt x="2616327" y="634841"/>
                </a:moveTo>
                <a:lnTo>
                  <a:pt x="2616327" y="0"/>
                </a:lnTo>
                <a:lnTo>
                  <a:pt x="0" y="0"/>
                </a:lnTo>
                <a:lnTo>
                  <a:pt x="0" y="2618804"/>
                </a:lnTo>
                <a:lnTo>
                  <a:pt x="634270" y="2618804"/>
                </a:lnTo>
                <a:cubicBezTo>
                  <a:pt x="634270" y="1523143"/>
                  <a:pt x="1521619" y="634841"/>
                  <a:pt x="2616327" y="634841"/>
                </a:cubicBezTo>
                <a:close/>
              </a:path>
            </a:pathLst>
          </a:custGeom>
          <a:solidFill>
            <a:schemeClr val="accent2">
              <a:alpha val="50000"/>
            </a:schemeClr>
          </a:solidFill>
          <a:ln w="9525" cap="flat">
            <a:noFill/>
            <a:prstDash val="solid"/>
            <a:miter/>
          </a:ln>
        </p:spPr>
        <p:txBody>
          <a:bodyPr rtlCol="0" anchor="ctr"/>
          <a:lstStyle/>
          <a:p>
            <a:endParaRPr lang="en-US"/>
          </a:p>
        </p:txBody>
      </p:sp>
      <p:sp>
        <p:nvSpPr>
          <p:cNvPr id="3" name="İçerik Yer Tutucusu 2">
            <a:extLst>
              <a:ext uri="{FF2B5EF4-FFF2-40B4-BE49-F238E27FC236}">
                <a16:creationId xmlns:a16="http://schemas.microsoft.com/office/drawing/2014/main" id="{09EAD745-05A1-4085-BF8B-46BC2E3D68B0}"/>
              </a:ext>
            </a:extLst>
          </p:cNvPr>
          <p:cNvSpPr>
            <a:spLocks noGrp="1"/>
          </p:cNvSpPr>
          <p:nvPr>
            <p:ph idx="1"/>
          </p:nvPr>
        </p:nvSpPr>
        <p:spPr>
          <a:xfrm>
            <a:off x="5596128" y="685797"/>
            <a:ext cx="6473950" cy="6050283"/>
          </a:xfrm>
        </p:spPr>
        <p:txBody>
          <a:bodyPr>
            <a:normAutofit fontScale="92500" lnSpcReduction="10000"/>
          </a:bodyPr>
          <a:lstStyle/>
          <a:p>
            <a:r>
              <a:rPr lang="tr-TR" sz="2400" b="1" dirty="0">
                <a:solidFill>
                  <a:schemeClr val="accent1"/>
                </a:solidFill>
              </a:rPr>
              <a:t>FCA (</a:t>
            </a:r>
            <a:r>
              <a:rPr lang="tr-TR" sz="2400" b="1" dirty="0" err="1">
                <a:solidFill>
                  <a:schemeClr val="accent1"/>
                </a:solidFill>
              </a:rPr>
              <a:t>Free</a:t>
            </a:r>
            <a:r>
              <a:rPr lang="tr-TR" sz="2400" b="1" dirty="0">
                <a:solidFill>
                  <a:schemeClr val="accent1"/>
                </a:solidFill>
              </a:rPr>
              <a:t> Carrier: Belirlenen Yerde Taşıyıcıya Teslim)</a:t>
            </a:r>
          </a:p>
          <a:p>
            <a:r>
              <a:rPr lang="tr-TR" sz="2400" b="1" dirty="0"/>
              <a:t>Taşıyıcıya teslim terimi, malların gümrük çıkış işlemlerinin satıcı tarafından tamamlanarak, taraflar arasında anlaşılan yer ve zamanda alıcının anlaşma yaptığı taşıma acentesine veya alıcının belirlediği bir şahsa, teslimi ile satıcının yükümlülüğünün sona ereceği anlamına gelir. Malın alıcının belirlediği taşıma acentesine veya şahsa tesliminden sonra tüm sorumluluk alıcıya aittir.</a:t>
            </a:r>
          </a:p>
          <a:p>
            <a:r>
              <a:rPr lang="tr-TR" sz="2400" b="1" dirty="0"/>
              <a:t>Eğer teslim, satıcının mahallinde gerçekleşecekse satıcı yüklemeden sorumlu olur.</a:t>
            </a:r>
          </a:p>
          <a:p>
            <a:r>
              <a:rPr lang="tr-TR" sz="2400" b="1" dirty="0"/>
              <a:t>Teslim, satıcının mahalli dışında bir yerde ise satıcı malı yüklemekten sorumluyken, boşaltmadan sorumlu değildir. Örneğin, satıcı Ankara’da, teslim yeri İzmir’de ise bu durumda satıcı malları Ankara’dan yükletir ve İzmir’deki teslim yerine nakliye ücreti kendine ait olmak üzere gönderir. Mallar İzmir’deki teslim yerine ulaştığında malların nakliye aracından boşaltılması alıcıya aittir .</a:t>
            </a:r>
          </a:p>
          <a:p>
            <a:endParaRPr lang="tr-TR" sz="1400" dirty="0"/>
          </a:p>
        </p:txBody>
      </p:sp>
      <p:sp>
        <p:nvSpPr>
          <p:cNvPr id="20" name="Rectangle 19">
            <a:extLst>
              <a:ext uri="{FF2B5EF4-FFF2-40B4-BE49-F238E27FC236}">
                <a16:creationId xmlns:a16="http://schemas.microsoft.com/office/drawing/2014/main" id="{F611A8EB-A9A5-412E-B620-0BFA41C6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073128" y="6172201"/>
            <a:ext cx="118872" cy="6858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625602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Graphic 6">
            <a:extLst>
              <a:ext uri="{FF2B5EF4-FFF2-40B4-BE49-F238E27FC236}">
                <a16:creationId xmlns:a16="http://schemas.microsoft.com/office/drawing/2014/main" id="{C00D86A1-4690-4943-937E-63A4260D519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439400" y="899160"/>
            <a:ext cx="914400" cy="914400"/>
          </a:xfrm>
          <a:prstGeom prst="rect">
            <a:avLst/>
          </a:prstGeom>
        </p:spPr>
      </p:pic>
      <p:sp>
        <p:nvSpPr>
          <p:cNvPr id="3" name="İçerik Yer Tutucusu 2">
            <a:extLst>
              <a:ext uri="{FF2B5EF4-FFF2-40B4-BE49-F238E27FC236}">
                <a16:creationId xmlns:a16="http://schemas.microsoft.com/office/drawing/2014/main" id="{D3997790-1DB7-49FC-AC76-016E0826D099}"/>
              </a:ext>
            </a:extLst>
          </p:cNvPr>
          <p:cNvSpPr>
            <a:spLocks noGrp="1"/>
          </p:cNvSpPr>
          <p:nvPr>
            <p:ph idx="1"/>
          </p:nvPr>
        </p:nvSpPr>
        <p:spPr>
          <a:xfrm>
            <a:off x="0" y="381000"/>
            <a:ext cx="11628120" cy="6355080"/>
          </a:xfrm>
        </p:spPr>
        <p:txBody>
          <a:bodyPr>
            <a:normAutofit/>
          </a:bodyPr>
          <a:lstStyle/>
          <a:p>
            <a:r>
              <a:rPr lang="tr-TR" b="1" dirty="0">
                <a:solidFill>
                  <a:schemeClr val="accent1"/>
                </a:solidFill>
              </a:rPr>
              <a:t>FCA (belirlenen yerde teslim) teslim şekli  Satıcının Sorumlulukları</a:t>
            </a:r>
          </a:p>
          <a:p>
            <a:r>
              <a:rPr lang="tr-TR" b="1" dirty="0"/>
              <a:t>FCA (belirlenen yerde taşıyıcıya teslim) teriminde satıcının sorumlulukları şunlardır:</a:t>
            </a:r>
          </a:p>
          <a:p>
            <a:r>
              <a:rPr lang="tr-TR" b="1" dirty="0"/>
              <a:t>Sözleşme koşullarına göre malı hazırlar.</a:t>
            </a:r>
          </a:p>
          <a:p>
            <a:r>
              <a:rPr lang="tr-TR" b="1" dirty="0"/>
              <a:t>Alıcının ülkesinde istenen ve satıcının ülkesinden temin edilmesi gereken belgeleri düzenler.</a:t>
            </a:r>
          </a:p>
          <a:p>
            <a:r>
              <a:rPr lang="tr-TR" b="1" dirty="0"/>
              <a:t>Malın ihracı ile ilgili gümrük masraflarını öder.</a:t>
            </a:r>
          </a:p>
          <a:p>
            <a:r>
              <a:rPr lang="tr-TR" b="1" dirty="0"/>
              <a:t>Alıcının istemesi durumunda, tüm masrafları alıcıya ait olmak üzere, taşıma acentesi ile anlaşır. Malları belirtilen zaman ve yerde, taşıma acentesine veya alıcının belirlediği şahsa teslim eder.</a:t>
            </a:r>
          </a:p>
          <a:p>
            <a:r>
              <a:rPr lang="tr-TR" b="1" dirty="0"/>
              <a:t>Malın, teslim yerine ulaştırılması için gerekli nakliye ücretini ve yükleme ücretini öder.</a:t>
            </a:r>
          </a:p>
          <a:p>
            <a:endParaRPr lang="tr-TR" b="1" dirty="0"/>
          </a:p>
          <a:p>
            <a:endParaRPr lang="tr-TR" sz="2200" dirty="0"/>
          </a:p>
        </p:txBody>
      </p:sp>
    </p:spTree>
    <p:extLst>
      <p:ext uri="{BB962C8B-B14F-4D97-AF65-F5344CB8AC3E}">
        <p14:creationId xmlns:p14="http://schemas.microsoft.com/office/powerpoint/2010/main" val="34483262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35177758-12DD-4CC9-902C-4B9C51CB40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107B74A1-AC23-4029-85C2-6C2D4C27722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133600" y="685800"/>
            <a:ext cx="10058400" cy="5486400"/>
          </a:xfrm>
          <a:prstGeom prst="rect">
            <a:avLst/>
          </a:prstGeom>
          <a:solidFill>
            <a:schemeClr val="bg1">
              <a:lumMod val="95000"/>
            </a:schemeClr>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0" tIns="0" rIns="0" bIns="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000" b="0" i="0" u="none" strike="noStrike" cap="none" spc="0" normalizeH="0" baseline="0" dirty="0">
              <a:ln>
                <a:noFill/>
              </a:ln>
              <a:solidFill>
                <a:srgbClr val="000000"/>
              </a:solidFill>
              <a:effectLst/>
              <a:uFillTx/>
              <a:latin typeface="Helvetica Neue Medium"/>
              <a:ea typeface="Helvetica Neue Medium"/>
              <a:cs typeface="Helvetica Neue Medium"/>
              <a:sym typeface="Helvetica Neue Medium"/>
            </a:endParaRPr>
          </a:p>
        </p:txBody>
      </p:sp>
      <p:sp>
        <p:nvSpPr>
          <p:cNvPr id="14" name="Graphic 14">
            <a:extLst>
              <a:ext uri="{FF2B5EF4-FFF2-40B4-BE49-F238E27FC236}">
                <a16:creationId xmlns:a16="http://schemas.microsoft.com/office/drawing/2014/main" id="{30FF6FEE-5B11-4DDB-8635-80A9798441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3436499"/>
            <a:ext cx="2743200" cy="2746621"/>
          </a:xfrm>
          <a:custGeom>
            <a:avLst/>
            <a:gdLst>
              <a:gd name="connsiteX0" fmla="*/ 2616327 w 2616326"/>
              <a:gd name="connsiteY0" fmla="*/ 634841 h 2618803"/>
              <a:gd name="connsiteX1" fmla="*/ 2616327 w 2616326"/>
              <a:gd name="connsiteY1" fmla="*/ 0 h 2618803"/>
              <a:gd name="connsiteX2" fmla="*/ 0 w 2616326"/>
              <a:gd name="connsiteY2" fmla="*/ 0 h 2618803"/>
              <a:gd name="connsiteX3" fmla="*/ 0 w 2616326"/>
              <a:gd name="connsiteY3" fmla="*/ 2618804 h 2618803"/>
              <a:gd name="connsiteX4" fmla="*/ 634270 w 2616326"/>
              <a:gd name="connsiteY4" fmla="*/ 2618804 h 2618803"/>
              <a:gd name="connsiteX5" fmla="*/ 2616327 w 2616326"/>
              <a:gd name="connsiteY5" fmla="*/ 634841 h 26188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16326" h="2618803">
                <a:moveTo>
                  <a:pt x="2616327" y="634841"/>
                </a:moveTo>
                <a:lnTo>
                  <a:pt x="2616327" y="0"/>
                </a:lnTo>
                <a:lnTo>
                  <a:pt x="0" y="0"/>
                </a:lnTo>
                <a:lnTo>
                  <a:pt x="0" y="2618804"/>
                </a:lnTo>
                <a:lnTo>
                  <a:pt x="634270" y="2618804"/>
                </a:lnTo>
                <a:cubicBezTo>
                  <a:pt x="634270" y="1523143"/>
                  <a:pt x="1521619" y="634841"/>
                  <a:pt x="2616327" y="634841"/>
                </a:cubicBezTo>
                <a:close/>
              </a:path>
            </a:pathLst>
          </a:custGeom>
          <a:solidFill>
            <a:schemeClr val="accent2"/>
          </a:solidFill>
          <a:ln w="9525" cap="flat">
            <a:noFill/>
            <a:prstDash val="solid"/>
            <a:miter/>
          </a:ln>
        </p:spPr>
        <p:txBody>
          <a:bodyPr rtlCol="0" anchor="ctr"/>
          <a:lstStyle/>
          <a:p>
            <a:endParaRPr lang="en-US"/>
          </a:p>
        </p:txBody>
      </p:sp>
      <p:pic>
        <p:nvPicPr>
          <p:cNvPr id="7" name="Graphic 6">
            <a:extLst>
              <a:ext uri="{FF2B5EF4-FFF2-40B4-BE49-F238E27FC236}">
                <a16:creationId xmlns:a16="http://schemas.microsoft.com/office/drawing/2014/main" id="{BE25D35E-6982-4AA9-A7C1-286FA52BB317}"/>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06759" y="914399"/>
            <a:ext cx="5072883" cy="5072883"/>
          </a:xfrm>
          <a:prstGeom prst="rect">
            <a:avLst/>
          </a:prstGeom>
        </p:spPr>
      </p:pic>
      <p:sp>
        <p:nvSpPr>
          <p:cNvPr id="16" name="Rectangle 15">
            <a:extLst>
              <a:ext uri="{FF2B5EF4-FFF2-40B4-BE49-F238E27FC236}">
                <a16:creationId xmlns:a16="http://schemas.microsoft.com/office/drawing/2014/main" id="{AD949E97-66D7-467B-BDD7-5166EF523B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96128" y="685797"/>
            <a:ext cx="118872" cy="155045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Graphic 14">
            <a:extLst>
              <a:ext uri="{FF2B5EF4-FFF2-40B4-BE49-F238E27FC236}">
                <a16:creationId xmlns:a16="http://schemas.microsoft.com/office/drawing/2014/main" id="{29C6353F-64ED-4D08-9A61-1E27D87466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3436499"/>
            <a:ext cx="2743200" cy="2746621"/>
          </a:xfrm>
          <a:custGeom>
            <a:avLst/>
            <a:gdLst>
              <a:gd name="connsiteX0" fmla="*/ 2616327 w 2616326"/>
              <a:gd name="connsiteY0" fmla="*/ 634841 h 2618803"/>
              <a:gd name="connsiteX1" fmla="*/ 2616327 w 2616326"/>
              <a:gd name="connsiteY1" fmla="*/ 0 h 2618803"/>
              <a:gd name="connsiteX2" fmla="*/ 0 w 2616326"/>
              <a:gd name="connsiteY2" fmla="*/ 0 h 2618803"/>
              <a:gd name="connsiteX3" fmla="*/ 0 w 2616326"/>
              <a:gd name="connsiteY3" fmla="*/ 2618804 h 2618803"/>
              <a:gd name="connsiteX4" fmla="*/ 634270 w 2616326"/>
              <a:gd name="connsiteY4" fmla="*/ 2618804 h 2618803"/>
              <a:gd name="connsiteX5" fmla="*/ 2616327 w 2616326"/>
              <a:gd name="connsiteY5" fmla="*/ 634841 h 26188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16326" h="2618803">
                <a:moveTo>
                  <a:pt x="2616327" y="634841"/>
                </a:moveTo>
                <a:lnTo>
                  <a:pt x="2616327" y="0"/>
                </a:lnTo>
                <a:lnTo>
                  <a:pt x="0" y="0"/>
                </a:lnTo>
                <a:lnTo>
                  <a:pt x="0" y="2618804"/>
                </a:lnTo>
                <a:lnTo>
                  <a:pt x="634270" y="2618804"/>
                </a:lnTo>
                <a:cubicBezTo>
                  <a:pt x="634270" y="1523143"/>
                  <a:pt x="1521619" y="634841"/>
                  <a:pt x="2616327" y="634841"/>
                </a:cubicBezTo>
                <a:close/>
              </a:path>
            </a:pathLst>
          </a:custGeom>
          <a:solidFill>
            <a:schemeClr val="accent2">
              <a:alpha val="50000"/>
            </a:schemeClr>
          </a:solidFill>
          <a:ln w="9525" cap="flat">
            <a:noFill/>
            <a:prstDash val="solid"/>
            <a:miter/>
          </a:ln>
        </p:spPr>
        <p:txBody>
          <a:bodyPr rtlCol="0" anchor="ctr"/>
          <a:lstStyle/>
          <a:p>
            <a:endParaRPr lang="en-US"/>
          </a:p>
        </p:txBody>
      </p:sp>
      <p:sp>
        <p:nvSpPr>
          <p:cNvPr id="3" name="İçerik Yer Tutucusu 2">
            <a:extLst>
              <a:ext uri="{FF2B5EF4-FFF2-40B4-BE49-F238E27FC236}">
                <a16:creationId xmlns:a16="http://schemas.microsoft.com/office/drawing/2014/main" id="{199156C0-4AF1-48E9-8155-9959F4FBFC52}"/>
              </a:ext>
            </a:extLst>
          </p:cNvPr>
          <p:cNvSpPr>
            <a:spLocks noGrp="1"/>
          </p:cNvSpPr>
          <p:nvPr>
            <p:ph idx="1"/>
          </p:nvPr>
        </p:nvSpPr>
        <p:spPr>
          <a:xfrm>
            <a:off x="5714999" y="685797"/>
            <a:ext cx="6355079" cy="5928363"/>
          </a:xfrm>
        </p:spPr>
        <p:txBody>
          <a:bodyPr>
            <a:normAutofit lnSpcReduction="10000"/>
          </a:bodyPr>
          <a:lstStyle/>
          <a:p>
            <a:r>
              <a:rPr lang="tr-TR" sz="2400" b="1" dirty="0">
                <a:solidFill>
                  <a:schemeClr val="accent1"/>
                </a:solidFill>
              </a:rPr>
              <a:t>Alıcının Sorumlulukları</a:t>
            </a:r>
          </a:p>
          <a:p>
            <a:r>
              <a:rPr lang="tr-TR" sz="2400" b="1" dirty="0"/>
              <a:t>FCA (belirlenen yerde taşıyıcıya teslim) teriminde alıcının sorumlulukları şunlardır:</a:t>
            </a:r>
          </a:p>
          <a:p>
            <a:r>
              <a:rPr lang="tr-TR" sz="2400" b="1" dirty="0"/>
              <a:t>Sözleşme koşullarına uygun olarak mal bedelini öder.</a:t>
            </a:r>
          </a:p>
          <a:p>
            <a:r>
              <a:rPr lang="tr-TR" sz="2400" b="1" dirty="0"/>
              <a:t>Malın kendi ülkesine ithal edilmesi için gerekli belgeleri düzenler, gerekli izinleri alır.</a:t>
            </a:r>
          </a:p>
          <a:p>
            <a:r>
              <a:rPr lang="tr-TR" sz="2400" b="1" dirty="0"/>
              <a:t>Malın ithali ile ilgili gümrük vergisi ve diğer masrafları öder.</a:t>
            </a:r>
          </a:p>
          <a:p>
            <a:r>
              <a:rPr lang="tr-TR" sz="2400" b="1" dirty="0"/>
              <a:t>Malın satıcı tarafından, kendisinin belirlediği veya anlaşma uyarınca satıcının anlaştığı taşıma acentesine tesliminden sonraki nakliye ücretleri ve yükleme boşaltma ücretlerini öder.</a:t>
            </a:r>
          </a:p>
          <a:p>
            <a:r>
              <a:rPr lang="tr-TR" sz="2400" b="1" dirty="0"/>
              <a:t>Belirlenen tarih ve yerde mallarını teslim alır.</a:t>
            </a:r>
          </a:p>
          <a:p>
            <a:r>
              <a:rPr lang="tr-TR" sz="2400" b="1" dirty="0"/>
              <a:t>İsterse mallarını sigortalatır ve sigorta giderini öder.</a:t>
            </a:r>
          </a:p>
          <a:p>
            <a:endParaRPr lang="tr-TR" sz="1500" dirty="0"/>
          </a:p>
        </p:txBody>
      </p:sp>
      <p:sp>
        <p:nvSpPr>
          <p:cNvPr id="20" name="Rectangle 19">
            <a:extLst>
              <a:ext uri="{FF2B5EF4-FFF2-40B4-BE49-F238E27FC236}">
                <a16:creationId xmlns:a16="http://schemas.microsoft.com/office/drawing/2014/main" id="{F611A8EB-A9A5-412E-B620-0BFA41C6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073128" y="6172201"/>
            <a:ext cx="118872" cy="6858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58000994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54</TotalTime>
  <Words>1881</Words>
  <Application>Microsoft Office PowerPoint</Application>
  <PresentationFormat>Geniş ekran</PresentationFormat>
  <Paragraphs>76</Paragraphs>
  <Slides>18</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18</vt:i4>
      </vt:variant>
    </vt:vector>
  </HeadingPairs>
  <TitlesOfParts>
    <vt:vector size="23" baseType="lpstr">
      <vt:lpstr>Arial</vt:lpstr>
      <vt:lpstr>Calibri</vt:lpstr>
      <vt:lpstr>Calibri Light</vt:lpstr>
      <vt:lpstr>Helvetica Neue Medium</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selami özal</dc:creator>
  <cp:lastModifiedBy>selami özal</cp:lastModifiedBy>
  <cp:revision>7</cp:revision>
  <dcterms:created xsi:type="dcterms:W3CDTF">2020-04-24T11:36:16Z</dcterms:created>
  <dcterms:modified xsi:type="dcterms:W3CDTF">2020-04-24T21:01:02Z</dcterms:modified>
</cp:coreProperties>
</file>