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301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1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43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4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75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05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41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93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26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5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28083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VEDİK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KÜLTÜR II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172200" cy="2369858"/>
          </a:xfrm>
        </p:spPr>
        <p:txBody>
          <a:bodyPr>
            <a:normAutofit/>
          </a:bodyPr>
          <a:lstStyle/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Sihirli formüller, büyüler ve dualar, aslında Hint-Avrupa’nın MÖ ikinci ve üçüncü bin yıldaki dinsel ve manevi kültür birikimlerinin yansıması olması açısından çok değerlidir. </a:t>
            </a:r>
            <a:r>
              <a:rPr lang="tr-TR" dirty="0" err="1"/>
              <a:t>Adalbert</a:t>
            </a:r>
            <a:r>
              <a:rPr lang="tr-TR" dirty="0"/>
              <a:t> </a:t>
            </a:r>
            <a:r>
              <a:rPr lang="tr-TR" dirty="0" err="1"/>
              <a:t>Kuhn</a:t>
            </a:r>
            <a:r>
              <a:rPr lang="tr-TR" dirty="0"/>
              <a:t> ise, </a:t>
            </a:r>
            <a:r>
              <a:rPr lang="tr-TR" i="1" dirty="0" err="1"/>
              <a:t>Atharvada’da</a:t>
            </a:r>
            <a:r>
              <a:rPr lang="tr-TR" dirty="0"/>
              <a:t> geçen bazı büyü formüllerinin, içerik ve amaç bakımından eski Alman, Leton ve Rus büyüleri ile benzerlik gösterdiğini iddia eder.</a:t>
            </a:r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5529474"/>
      </p:ext>
    </p:extLst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i="1" dirty="0"/>
              <a:t>Atharvaveda</a:t>
            </a:r>
            <a:r>
              <a:rPr lang="tr-TR" dirty="0"/>
              <a:t>, 20 </a:t>
            </a:r>
            <a:r>
              <a:rPr lang="tr-TR" dirty="0" err="1"/>
              <a:t>kāṇda</a:t>
            </a:r>
            <a:r>
              <a:rPr lang="tr-TR" dirty="0"/>
              <a:t> (kitap), 48 </a:t>
            </a:r>
            <a:r>
              <a:rPr lang="tr-TR" dirty="0" err="1"/>
              <a:t>prapāṭhaka</a:t>
            </a:r>
            <a:r>
              <a:rPr lang="tr-TR" dirty="0"/>
              <a:t> (alt bölüm), 6000 beyit ve 731 ilahiden meydana gelir. </a:t>
            </a:r>
            <a:r>
              <a:rPr lang="tr-TR" i="1" dirty="0" err="1"/>
              <a:t>Atharvada’daki</a:t>
            </a:r>
            <a:r>
              <a:rPr lang="tr-TR" i="1" dirty="0"/>
              <a:t> </a:t>
            </a:r>
            <a:r>
              <a:rPr lang="tr-TR" dirty="0"/>
              <a:t>tanrılar </a:t>
            </a:r>
            <a:r>
              <a:rPr lang="tr-TR" i="1" dirty="0" err="1"/>
              <a:t>Rigveda’dakilerle</a:t>
            </a:r>
            <a:r>
              <a:rPr lang="tr-TR" dirty="0"/>
              <a:t> (</a:t>
            </a:r>
            <a:r>
              <a:rPr lang="tr-TR" dirty="0" err="1"/>
              <a:t>İndra</a:t>
            </a:r>
            <a:r>
              <a:rPr lang="tr-TR" dirty="0"/>
              <a:t>, </a:t>
            </a:r>
            <a:r>
              <a:rPr lang="tr-TR" dirty="0" err="1"/>
              <a:t>Agni</a:t>
            </a:r>
            <a:r>
              <a:rPr lang="tr-TR" dirty="0"/>
              <a:t> vb.) ile aynıdır. Fakat tanrıların karakterleri, </a:t>
            </a:r>
            <a:r>
              <a:rPr lang="tr-TR" i="1" dirty="0" err="1"/>
              <a:t>Rigveda’daki</a:t>
            </a:r>
            <a:r>
              <a:rPr lang="tr-TR" dirty="0"/>
              <a:t> kadar belirgin değildir. İlahiler yani sihir formülleri, tanrılardan ziyade; ifritlere ve kötü ruhlara yazılmıştır…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6177029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I. </a:t>
            </a:r>
            <a:r>
              <a:rPr lang="tr-TR" dirty="0" err="1"/>
              <a:t>Samhitālar</a:t>
            </a:r>
            <a:r>
              <a:rPr lang="tr-TR" dirty="0"/>
              <a:t> (Rigveda, </a:t>
            </a:r>
            <a:r>
              <a:rPr lang="tr-TR" dirty="0" err="1">
                <a:solidFill>
                  <a:srgbClr val="FF0000"/>
                </a:solidFill>
              </a:rPr>
              <a:t>Sāmaveda</a:t>
            </a:r>
            <a:r>
              <a:rPr lang="tr-TR" dirty="0" err="1"/>
              <a:t>,</a:t>
            </a:r>
            <a:r>
              <a:rPr lang="tr-TR" dirty="0" err="1">
                <a:solidFill>
                  <a:srgbClr val="FF0000"/>
                </a:solidFill>
              </a:rPr>
              <a:t>Yacurveda</a:t>
            </a:r>
            <a:r>
              <a:rPr lang="tr-TR" dirty="0">
                <a:solidFill>
                  <a:srgbClr val="FF0000"/>
                </a:solidFill>
              </a:rPr>
              <a:t>, Atharvaveda</a:t>
            </a:r>
            <a:r>
              <a:rPr lang="tr-TR" dirty="0"/>
              <a:t>), </a:t>
            </a: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II. </a:t>
            </a:r>
            <a:r>
              <a:rPr lang="tr-TR" dirty="0" err="1"/>
              <a:t>Brāhmaṇalar</a:t>
            </a:r>
            <a:r>
              <a:rPr lang="tr-TR" dirty="0"/>
              <a:t>, </a:t>
            </a: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III. </a:t>
            </a:r>
            <a:r>
              <a:rPr lang="tr-TR" dirty="0" err="1"/>
              <a:t>Āraṇyakalar</a:t>
            </a:r>
            <a:r>
              <a:rPr lang="tr-TR" dirty="0"/>
              <a:t> ve </a:t>
            </a:r>
            <a:r>
              <a:rPr lang="tr-TR" dirty="0" err="1"/>
              <a:t>Upanishadlar</a:t>
            </a:r>
            <a:r>
              <a:rPr lang="tr-TR" dirty="0"/>
              <a:t> olarak sınıflandırır. </a:t>
            </a:r>
            <a:endParaRPr lang="tr-TR" b="1" dirty="0"/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157255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i="1" dirty="0"/>
              <a:t> </a:t>
            </a:r>
            <a:r>
              <a:rPr lang="tr-TR" i="1" dirty="0" err="1"/>
              <a:t>Samhitālar’ın</a:t>
            </a:r>
            <a:r>
              <a:rPr lang="tr-TR" dirty="0"/>
              <a:t> diğer bir koleksiyonu olan </a:t>
            </a:r>
            <a:r>
              <a:rPr lang="tr-TR" i="1" dirty="0" err="1"/>
              <a:t>Sāmaveda</a:t>
            </a:r>
            <a:r>
              <a:rPr lang="tr-TR" dirty="0"/>
              <a:t> ise, antik Hint kültürünün binlerce yıl süren sözlü geleneğinin en önemli parçalarından biridir. Geleneksel görüş, Vedalar olarak adlandırılan edebî eserlerin bir hecesinin dahi kaybolmadan yazıya aktarıldığını iddia etse de; farklı dini okul ve ekollerin oluşturduğu yazılı metinler, birbirinden farklı versiyonların ortaya çıkmasına sebep olmuştur.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041059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 err="1"/>
              <a:t>Macdonell</a:t>
            </a:r>
            <a:r>
              <a:rPr lang="tr-TR" dirty="0"/>
              <a:t>, 1549 kıta ve iki bölüm olarak tanımladığı </a:t>
            </a:r>
            <a:r>
              <a:rPr lang="tr-TR" i="1" dirty="0" err="1"/>
              <a:t>Sāmaveda’nın</a:t>
            </a:r>
            <a:r>
              <a:rPr lang="tr-TR" i="1" dirty="0"/>
              <a:t> </a:t>
            </a:r>
            <a:r>
              <a:rPr lang="tr-TR" dirty="0"/>
              <a:t>ilk bölümünün; her biri on onluktan (</a:t>
            </a:r>
            <a:r>
              <a:rPr lang="tr-TR" dirty="0" err="1"/>
              <a:t>daşat</a:t>
            </a:r>
            <a:r>
              <a:rPr lang="tr-TR" dirty="0"/>
              <a:t>) oluşan altı dersten (</a:t>
            </a:r>
            <a:r>
              <a:rPr lang="tr-TR" dirty="0" err="1"/>
              <a:t>prapāṭhaka</a:t>
            </a:r>
            <a:r>
              <a:rPr lang="tr-TR" dirty="0"/>
              <a:t>) meydana geldiğini bildirir. Ancak sadece altıncı ders, dokuz onluktan oluşmaktadır. İlk on iki onluk, tanrı </a:t>
            </a:r>
            <a:r>
              <a:rPr lang="tr-TR" dirty="0" err="1"/>
              <a:t>Agni’ye</a:t>
            </a:r>
            <a:r>
              <a:rPr lang="tr-TR" dirty="0"/>
              <a:t> atfedilirken; toplamda çeşitli yerlerde otuz altı onluk Soma içicisi büyük </a:t>
            </a:r>
            <a:r>
              <a:rPr lang="tr-TR" dirty="0" err="1"/>
              <a:t>İndra’ya</a:t>
            </a:r>
            <a:r>
              <a:rPr lang="tr-TR" dirty="0"/>
              <a:t> ve on bir onlukta ise doğrudan Soma’ya hitap edilmiştir</a:t>
            </a:r>
            <a:r>
              <a:rPr lang="tr-TR" i="1" dirty="0"/>
              <a:t>. </a:t>
            </a:r>
            <a:r>
              <a:rPr lang="tr-TR" i="1" dirty="0" err="1"/>
              <a:t>Sāmaveda’nın</a:t>
            </a:r>
            <a:r>
              <a:rPr lang="tr-TR" dirty="0"/>
              <a:t> ikinci bölümü, iki bazen de üç kısımdan oluşan dokuz dersten meydana gelir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327567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i="1" dirty="0" err="1"/>
              <a:t>Yacurveda’da</a:t>
            </a:r>
            <a:r>
              <a:rPr lang="tr-TR" i="1" dirty="0"/>
              <a:t>, </a:t>
            </a:r>
            <a:r>
              <a:rPr lang="tr-TR" i="1" dirty="0" err="1"/>
              <a:t>Rigveda’dan</a:t>
            </a:r>
            <a:r>
              <a:rPr lang="tr-TR" dirty="0"/>
              <a:t> farklı olarak; Hindistan’ın orta ve kuzey bölgelerine ait yerleşim yerlerinin isimlerinin geçmesi, Hindistan’daki dinî ve sosyal hayatın yeni bir döneme girdiğine ilişkin ipuçları verir.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737711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i="1" dirty="0" err="1"/>
              <a:t>Samāveda</a:t>
            </a:r>
            <a:r>
              <a:rPr lang="tr-TR" i="1" dirty="0"/>
              <a:t> </a:t>
            </a:r>
            <a:r>
              <a:rPr lang="tr-TR" i="1" dirty="0" err="1"/>
              <a:t>Samhitā</a:t>
            </a:r>
            <a:r>
              <a:rPr lang="tr-TR" i="1" dirty="0"/>
              <a:t>,</a:t>
            </a:r>
            <a:r>
              <a:rPr lang="tr-TR" dirty="0"/>
              <a:t> </a:t>
            </a:r>
            <a:r>
              <a:rPr lang="tr-TR" dirty="0" err="1"/>
              <a:t>Udgātar</a:t>
            </a:r>
            <a:r>
              <a:rPr lang="tr-TR" dirty="0"/>
              <a:t> rahibinin şarkı kitabıdır. </a:t>
            </a:r>
            <a:r>
              <a:rPr lang="tr-TR" i="1" dirty="0" err="1"/>
              <a:t>Yacurveda</a:t>
            </a:r>
            <a:r>
              <a:rPr lang="tr-TR" i="1" dirty="0"/>
              <a:t> </a:t>
            </a:r>
            <a:r>
              <a:rPr lang="tr-TR" i="1" dirty="0" err="1"/>
              <a:t>Samhitā</a:t>
            </a:r>
            <a:r>
              <a:rPr lang="tr-TR" i="1" dirty="0"/>
              <a:t> </a:t>
            </a:r>
            <a:r>
              <a:rPr lang="tr-TR" dirty="0"/>
              <a:t>ise </a:t>
            </a:r>
            <a:r>
              <a:rPr lang="tr-TR" dirty="0" err="1"/>
              <a:t>Adhvaryu</a:t>
            </a:r>
            <a:r>
              <a:rPr lang="tr-TR" dirty="0"/>
              <a:t> rahibinin dua kitabıdır. </a:t>
            </a:r>
          </a:p>
          <a:p>
            <a:pPr algn="ctr"/>
            <a:r>
              <a:rPr lang="tr-TR" dirty="0" err="1"/>
              <a:t>Winternitz</a:t>
            </a:r>
            <a:r>
              <a:rPr lang="tr-TR" dirty="0"/>
              <a:t> gibi Sanskrit Edebiyatı tarihçileri, </a:t>
            </a:r>
            <a:r>
              <a:rPr lang="tr-TR" i="1" dirty="0" err="1"/>
              <a:t>Yacurveda’nın</a:t>
            </a:r>
            <a:r>
              <a:rPr lang="tr-TR" i="1" dirty="0"/>
              <a:t> Beyaz </a:t>
            </a:r>
            <a:r>
              <a:rPr lang="tr-TR" i="1" dirty="0" err="1"/>
              <a:t>Yacurveda</a:t>
            </a:r>
            <a:r>
              <a:rPr lang="tr-TR" i="1" dirty="0"/>
              <a:t> ve Siyah </a:t>
            </a:r>
            <a:r>
              <a:rPr lang="tr-TR" i="1" dirty="0" err="1"/>
              <a:t>Yacurveda</a:t>
            </a:r>
            <a:r>
              <a:rPr lang="tr-TR" i="1" dirty="0"/>
              <a:t> </a:t>
            </a:r>
            <a:r>
              <a:rPr lang="tr-TR" dirty="0"/>
              <a:t>olmak üzere ikiye ayrıldığını ifade ederler.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907819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Genel olarak, kurban törenleri ile ilgili genel kuralların açıklandığı </a:t>
            </a:r>
            <a:r>
              <a:rPr lang="tr-TR" i="1" dirty="0" err="1"/>
              <a:t>Yacurveda’nın</a:t>
            </a:r>
            <a:r>
              <a:rPr lang="tr-TR" i="1" dirty="0"/>
              <a:t> </a:t>
            </a:r>
            <a:r>
              <a:rPr lang="tr-TR" dirty="0"/>
              <a:t>içeriği şu şekilde özetlenebilir: 1 ve 2. </a:t>
            </a:r>
            <a:r>
              <a:rPr lang="tr-TR" dirty="0" err="1"/>
              <a:t>Adhyāya’sı</a:t>
            </a:r>
            <a:r>
              <a:rPr lang="tr-TR" dirty="0"/>
              <a:t>; yeni ve dolunay kurbanları, 3. </a:t>
            </a:r>
            <a:r>
              <a:rPr lang="tr-TR" dirty="0" err="1"/>
              <a:t>Adhyāya</a:t>
            </a:r>
            <a:r>
              <a:rPr lang="tr-TR" dirty="0"/>
              <a:t>; sabah ve akşamları düzenlenen ateş kurbanları, 4-8. </a:t>
            </a:r>
            <a:r>
              <a:rPr lang="tr-TR" dirty="0" err="1"/>
              <a:t>Adhyāya</a:t>
            </a:r>
            <a:r>
              <a:rPr lang="tr-TR" dirty="0"/>
              <a:t>; Soma kurbanı; 9 ve 10. </a:t>
            </a:r>
            <a:r>
              <a:rPr lang="tr-TR" dirty="0" err="1"/>
              <a:t>Adhyāya</a:t>
            </a:r>
            <a:r>
              <a:rPr lang="tr-TR" dirty="0"/>
              <a:t>; Kurban törenleri ile ilgili birtakım detaylar; 11-18. </a:t>
            </a:r>
            <a:r>
              <a:rPr lang="tr-TR" dirty="0" err="1"/>
              <a:t>Adhyāya</a:t>
            </a:r>
            <a:r>
              <a:rPr lang="tr-TR" dirty="0"/>
              <a:t>; Kutsal ateşin yakıldığı sunakların yapısı;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3933253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19-21. </a:t>
            </a:r>
            <a:r>
              <a:rPr lang="tr-TR" dirty="0" err="1"/>
              <a:t>Adhyāya</a:t>
            </a:r>
            <a:r>
              <a:rPr lang="tr-TR" dirty="0"/>
              <a:t>; Düşkünlük düzeyinde Soma içmenin şeytani etkileri, 22-25; </a:t>
            </a:r>
            <a:r>
              <a:rPr lang="tr-TR" dirty="0" err="1"/>
              <a:t>Aşvamedha</a:t>
            </a:r>
            <a:r>
              <a:rPr lang="tr-TR" dirty="0"/>
              <a:t> (At Kurban Töreni), 26-29; Kurban formüllerinin tekrarı, 30-39; </a:t>
            </a:r>
            <a:r>
              <a:rPr lang="tr-TR" dirty="0" err="1"/>
              <a:t>Purushamedha</a:t>
            </a:r>
            <a:r>
              <a:rPr lang="tr-TR" dirty="0"/>
              <a:t> (İnsan Kurban Töreni), </a:t>
            </a:r>
            <a:r>
              <a:rPr lang="tr-TR" dirty="0" err="1"/>
              <a:t>Sarvamedha</a:t>
            </a:r>
            <a:r>
              <a:rPr lang="tr-TR" dirty="0"/>
              <a:t> (Her şeyin Kurban Töreni), </a:t>
            </a:r>
            <a:r>
              <a:rPr lang="tr-TR" dirty="0" err="1"/>
              <a:t>Pitṛmedha</a:t>
            </a:r>
            <a:r>
              <a:rPr lang="tr-TR" dirty="0"/>
              <a:t> (Cenaze Törenleri) ve </a:t>
            </a:r>
            <a:r>
              <a:rPr lang="tr-TR" dirty="0" err="1"/>
              <a:t>Pravargya</a:t>
            </a:r>
            <a:r>
              <a:rPr lang="tr-TR" dirty="0"/>
              <a:t> (Soma Kurban Töreni öncesi yapılan ön tören ya da hazırlık töreni, 40; </a:t>
            </a:r>
            <a:r>
              <a:rPr lang="tr-TR" dirty="0" err="1"/>
              <a:t>Īşāvāsyopanishad</a:t>
            </a:r>
            <a:r>
              <a:rPr lang="tr-TR" dirty="0"/>
              <a:t> (</a:t>
            </a:r>
            <a:r>
              <a:rPr lang="tr-TR" dirty="0" err="1"/>
              <a:t>Īşā</a:t>
            </a:r>
            <a:r>
              <a:rPr lang="tr-TR" dirty="0"/>
              <a:t> </a:t>
            </a:r>
            <a:r>
              <a:rPr lang="tr-TR" dirty="0" err="1"/>
              <a:t>Upanishad</a:t>
            </a:r>
            <a:r>
              <a:rPr lang="tr-TR" dirty="0"/>
              <a:t>).    </a:t>
            </a:r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4509156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Hint uygarlık tarihine kaynaklık etmesi bakımından, en az </a:t>
            </a:r>
            <a:r>
              <a:rPr lang="tr-TR" i="1" dirty="0"/>
              <a:t>Rigveda</a:t>
            </a:r>
            <a:r>
              <a:rPr lang="tr-TR" dirty="0"/>
              <a:t> kadar önemli görülen diğer bir koleksiyon ise </a:t>
            </a:r>
            <a:r>
              <a:rPr lang="tr-TR" i="1" dirty="0" err="1"/>
              <a:t>Atharvaveda’dır</a:t>
            </a:r>
            <a:r>
              <a:rPr lang="tr-TR" i="1" dirty="0"/>
              <a:t>. Atharvaveda </a:t>
            </a:r>
            <a:r>
              <a:rPr lang="tr-TR" dirty="0"/>
              <a:t>işlediği konular bakımından ilgili dönem Hint toplumunun batıl inanç, gelenek ve göreneklerine değinir.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5466388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645</Words>
  <Application>Microsoft Office PowerPoint</Application>
  <PresentationFormat>Ekran Gösterisi (4:3)</PresentationFormat>
  <Paragraphs>55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129  HİNT KÜLTÜRÜNE GİRİŞ  7. hafta  VEDİK KÜLTÜR II      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120</cp:revision>
  <dcterms:created xsi:type="dcterms:W3CDTF">2014-11-21T09:52:05Z</dcterms:created>
  <dcterms:modified xsi:type="dcterms:W3CDTF">2020-02-26T18:31:39Z</dcterms:modified>
</cp:coreProperties>
</file>