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3"/>
  </p:notesMasterIdLst>
  <p:handoutMasterIdLst>
    <p:handoutMasterId r:id="rId14"/>
  </p:handoutMasterIdLst>
  <p:sldIdLst>
    <p:sldId id="256" r:id="rId2"/>
    <p:sldId id="299" r:id="rId3"/>
    <p:sldId id="301" r:id="rId4"/>
    <p:sldId id="308" r:id="rId5"/>
    <p:sldId id="307" r:id="rId6"/>
    <p:sldId id="306" r:id="rId7"/>
    <p:sldId id="305" r:id="rId8"/>
    <p:sldId id="304" r:id="rId9"/>
    <p:sldId id="303" r:id="rId10"/>
    <p:sldId id="302" r:id="rId11"/>
    <p:sldId id="310" r:id="rId12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33" autoAdjust="0"/>
    <p:restoredTop sz="94660"/>
  </p:normalViewPr>
  <p:slideViewPr>
    <p:cSldViewPr>
      <p:cViewPr varScale="1">
        <p:scale>
          <a:sx n="108" d="100"/>
          <a:sy n="108" d="100"/>
        </p:scale>
        <p:origin x="1716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4212C95-84E5-479B-996E-A11D5EC8C7B9}" type="datetimeFigureOut">
              <a:rPr lang="tr-TR" smtClean="0"/>
              <a:pPr/>
              <a:t>26.02.2020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1A780D4-8079-4B27-A676-FF9BF299137B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A43FE18-38E3-4915-9A24-FD7BE7F9AF8E}" type="datetimeFigureOut">
              <a:rPr lang="en-US" smtClean="0"/>
              <a:pPr/>
              <a:t>2/26/2020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158E01A-7A81-4A50-BADA-B3DF7F87F41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58E01A-7A81-4A50-BADA-B3DF7F87F41F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58E01A-7A81-4A50-BADA-B3DF7F87F41F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994318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58E01A-7A81-4A50-BADA-B3DF7F87F41F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692443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58E01A-7A81-4A50-BADA-B3DF7F87F41F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834164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58E01A-7A81-4A50-BADA-B3DF7F87F41F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387583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58E01A-7A81-4A50-BADA-B3DF7F87F41F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550593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58E01A-7A81-4A50-BADA-B3DF7F87F41F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994183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58E01A-7A81-4A50-BADA-B3DF7F87F41F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549382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58E01A-7A81-4A50-BADA-B3DF7F87F41F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442668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58E01A-7A81-4A50-BADA-B3DF7F87F41F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450554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58E01A-7A81-4A50-BADA-B3DF7F87F41F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9099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D9F75050-0E15-4C5B-92B0-66D068882F1F}" type="datetimeFigureOut">
              <a:rPr lang="tr-TR" smtClean="0"/>
              <a:pPr/>
              <a:t>26.02.2020</a:t>
            </a:fld>
            <a:endParaRPr lang="tr-TR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tr-TR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26.02.2020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26.02.2020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D9F75050-0E15-4C5B-92B0-66D068882F1F}" type="datetimeFigureOut">
              <a:rPr lang="tr-TR" smtClean="0"/>
              <a:pPr/>
              <a:t>26.02.2020</a:t>
            </a:fld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D9F75050-0E15-4C5B-92B0-66D068882F1F}" type="datetimeFigureOut">
              <a:rPr lang="tr-TR" smtClean="0"/>
              <a:pPr/>
              <a:t>26.02.2020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tr-TR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26.02.2020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26.02.2020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D9F75050-0E15-4C5B-92B0-66D068882F1F}" type="datetimeFigureOut">
              <a:rPr lang="tr-TR" smtClean="0"/>
              <a:pPr/>
              <a:t>26.02.2020</a:t>
            </a:fld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26.02.2020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D9F75050-0E15-4C5B-92B0-66D068882F1F}" type="datetimeFigureOut">
              <a:rPr lang="tr-TR" smtClean="0"/>
              <a:pPr/>
              <a:t>26.02.2020</a:t>
            </a:fld>
            <a:endParaRPr lang="tr-TR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D9F75050-0E15-4C5B-92B0-66D068882F1F}" type="datetimeFigureOut">
              <a:rPr lang="tr-TR" smtClean="0"/>
              <a:pPr/>
              <a:t>26.02.2020</a:t>
            </a:fld>
            <a:endParaRPr lang="tr-TR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 bright="57000" contrast="-16000"/>
          </a:blip>
          <a:srcRect/>
          <a:stretch>
            <a:fillRect l="-27000" r="-2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26.02.2020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ransition>
    <p:wheel spokes="1"/>
  </p:transition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2286000" y="2564904"/>
            <a:ext cx="6172200" cy="2808312"/>
          </a:xfrm>
        </p:spPr>
        <p:txBody>
          <a:bodyPr>
            <a:normAutofit fontScale="90000"/>
          </a:bodyPr>
          <a:lstStyle/>
          <a:p>
            <a:pPr algn="ctr"/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129</a:t>
            </a: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HİNT KÜLTÜRÜNE GİRİŞ</a:t>
            </a: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7. hafta</a:t>
            </a: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VEDİK </a:t>
            </a:r>
            <a: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KÜLTÜR II</a:t>
            </a: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br>
              <a:rPr lang="tr-TR" sz="1600" dirty="0">
                <a:solidFill>
                  <a:schemeClr val="tx1"/>
                </a:solidFill>
              </a:rPr>
            </a:br>
            <a:br>
              <a:rPr lang="tr-TR" sz="1600" dirty="0">
                <a:solidFill>
                  <a:schemeClr val="tx1"/>
                </a:solidFill>
              </a:rPr>
            </a:br>
            <a:br>
              <a:rPr lang="tr-TR" sz="1600" dirty="0">
                <a:solidFill>
                  <a:schemeClr val="tx1"/>
                </a:solidFill>
              </a:rPr>
            </a:br>
            <a:br>
              <a:rPr lang="tr-TR" sz="1600" dirty="0">
                <a:solidFill>
                  <a:schemeClr val="tx1"/>
                </a:solidFill>
              </a:rPr>
            </a:br>
            <a:endParaRPr lang="tr-TR" sz="1600" dirty="0">
              <a:solidFill>
                <a:schemeClr val="tx1"/>
              </a:solidFill>
            </a:endParaRP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2286000" y="4005064"/>
            <a:ext cx="6172200" cy="2369858"/>
          </a:xfrm>
        </p:spPr>
        <p:txBody>
          <a:bodyPr>
            <a:normAutofit/>
          </a:bodyPr>
          <a:lstStyle/>
          <a:p>
            <a:pPr algn="r"/>
            <a:endParaRPr lang="tr-TR" sz="12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  <a:p>
            <a:pPr algn="r"/>
            <a:endParaRPr lang="tr-TR" sz="12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  <a:p>
            <a:pPr algn="r"/>
            <a:r>
              <a:rPr lang="tr-TR" sz="1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Dersin Sorumlusu:</a:t>
            </a:r>
          </a:p>
          <a:p>
            <a:pPr algn="r"/>
            <a:r>
              <a:rPr lang="tr-TR" sz="1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Doç. Dr. Yalçın Kayalı</a:t>
            </a:r>
          </a:p>
          <a:p>
            <a:pPr algn="r"/>
            <a:r>
              <a:rPr lang="tr-TR" sz="1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Ankara Üniversitesi</a:t>
            </a:r>
          </a:p>
          <a:p>
            <a:pPr algn="r"/>
            <a:r>
              <a:rPr lang="tr-TR" sz="1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Dil ve Tarih-Coğrafya Fakültesi</a:t>
            </a:r>
          </a:p>
          <a:p>
            <a:pPr algn="r"/>
            <a:r>
              <a:rPr lang="tr-TR" sz="1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Doğu Dilleri ve Edebiyatları Bölümü</a:t>
            </a:r>
          </a:p>
          <a:p>
            <a:pPr algn="r"/>
            <a:r>
              <a:rPr lang="tr-TR" sz="1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Hindoloji Anabilim Dalı</a:t>
            </a:r>
          </a:p>
        </p:txBody>
      </p:sp>
    </p:spTree>
  </p:cSld>
  <p:clrMapOvr>
    <a:masterClrMapping/>
  </p:clrMapOvr>
  <p:transition>
    <p:wheel spokes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1 Başlık"/>
          <p:cNvSpPr>
            <a:spLocks noGrp="1"/>
          </p:cNvSpPr>
          <p:nvPr>
            <p:ph type="title"/>
          </p:nvPr>
        </p:nvSpPr>
        <p:spPr>
          <a:xfrm>
            <a:off x="755576" y="476672"/>
            <a:ext cx="7467600" cy="1143000"/>
          </a:xfrm>
        </p:spPr>
        <p:txBody>
          <a:bodyPr>
            <a:noAutofit/>
          </a:bodyPr>
          <a:lstStyle/>
          <a:p>
            <a:pPr algn="ctr"/>
            <a:r>
              <a:rPr lang="tr-TR" sz="28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129</a:t>
            </a:r>
            <a:br>
              <a:rPr lang="tr-TR" sz="28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sz="28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HİNT KÜLTÜRÜNE GİRİŞ</a:t>
            </a:r>
            <a:endParaRPr lang="tr-TR" sz="28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ctr"/>
            <a:endParaRPr lang="tr-TR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tr-TR" dirty="0"/>
              <a:t>Sihirli formüller, büyüler ve dualar, aslında Hint-Avrupa’nın MÖ ikinci ve üçüncü bin yıldaki dinsel ve manevi kültür birikimlerinin yansıması olması açısından çok değerlidir. </a:t>
            </a:r>
            <a:r>
              <a:rPr lang="tr-TR" dirty="0" err="1"/>
              <a:t>Adalbert</a:t>
            </a:r>
            <a:r>
              <a:rPr lang="tr-TR" dirty="0"/>
              <a:t> </a:t>
            </a:r>
            <a:r>
              <a:rPr lang="tr-TR" dirty="0" err="1"/>
              <a:t>Kuhn</a:t>
            </a:r>
            <a:r>
              <a:rPr lang="tr-TR" dirty="0"/>
              <a:t> ise, </a:t>
            </a:r>
            <a:r>
              <a:rPr lang="tr-TR" i="1" dirty="0" err="1"/>
              <a:t>Atharvada’da</a:t>
            </a:r>
            <a:r>
              <a:rPr lang="tr-TR" dirty="0"/>
              <a:t> geçen bazı büyü formüllerinin, içerik ve amaç bakımından eski Alman, Leton ve Rus büyüleri ile benzerlik gösterdiğini iddia eder.</a:t>
            </a:r>
          </a:p>
          <a:p>
            <a:pPr algn="ctr"/>
            <a:endParaRPr lang="tr-TR" b="1" dirty="0"/>
          </a:p>
        </p:txBody>
      </p:sp>
      <p:sp>
        <p:nvSpPr>
          <p:cNvPr id="5" name="1 Başlık"/>
          <p:cNvSpPr txBox="1">
            <a:spLocks/>
          </p:cNvSpPr>
          <p:nvPr/>
        </p:nvSpPr>
        <p:spPr>
          <a:xfrm>
            <a:off x="611560" y="548680"/>
            <a:ext cx="7467600" cy="1143000"/>
          </a:xfrm>
          <a:prstGeom prst="rect">
            <a:avLst/>
          </a:prstGeom>
        </p:spPr>
        <p:txBody>
          <a:bodyPr vert="horz" anchor="b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2800" b="0" i="0" u="none" strike="noStrike" kern="1200" cap="small" spc="0" normalizeH="0" baseline="0" noProof="0" dirty="0">
              <a:ln>
                <a:noFill/>
              </a:ln>
              <a:solidFill>
                <a:schemeClr val="accent2">
                  <a:lumMod val="7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375529474"/>
      </p:ext>
    </p:extLst>
  </p:cSld>
  <p:clrMapOvr>
    <a:masterClrMapping/>
  </p:clrMapOvr>
  <p:transition>
    <p:wheel spokes="1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1 Başlık"/>
          <p:cNvSpPr>
            <a:spLocks noGrp="1"/>
          </p:cNvSpPr>
          <p:nvPr>
            <p:ph type="title"/>
          </p:nvPr>
        </p:nvSpPr>
        <p:spPr>
          <a:xfrm>
            <a:off x="755576" y="476672"/>
            <a:ext cx="7467600" cy="1143000"/>
          </a:xfrm>
        </p:spPr>
        <p:txBody>
          <a:bodyPr>
            <a:noAutofit/>
          </a:bodyPr>
          <a:lstStyle/>
          <a:p>
            <a:pPr algn="ctr"/>
            <a:r>
              <a:rPr lang="tr-TR" sz="28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129</a:t>
            </a:r>
            <a:br>
              <a:rPr lang="tr-TR" sz="28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sz="28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HİNT KÜLTÜRÜNE GİRİŞ</a:t>
            </a:r>
            <a:endParaRPr lang="tr-TR" sz="28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ctr"/>
            <a:endParaRPr lang="tr-TR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tr-TR" i="1" dirty="0"/>
              <a:t>Atharvaveda</a:t>
            </a:r>
            <a:r>
              <a:rPr lang="tr-TR" dirty="0"/>
              <a:t>, 20 </a:t>
            </a:r>
            <a:r>
              <a:rPr lang="tr-TR" dirty="0" err="1"/>
              <a:t>kāṇda</a:t>
            </a:r>
            <a:r>
              <a:rPr lang="tr-TR" dirty="0"/>
              <a:t> (kitap), 48 </a:t>
            </a:r>
            <a:r>
              <a:rPr lang="tr-TR" dirty="0" err="1"/>
              <a:t>prapāṭhaka</a:t>
            </a:r>
            <a:r>
              <a:rPr lang="tr-TR" dirty="0"/>
              <a:t> (alt bölüm), 6000 beyit ve 731 ilahiden meydana gelir. </a:t>
            </a:r>
            <a:r>
              <a:rPr lang="tr-TR" i="1" dirty="0" err="1"/>
              <a:t>Atharvada’daki</a:t>
            </a:r>
            <a:r>
              <a:rPr lang="tr-TR" i="1" dirty="0"/>
              <a:t> </a:t>
            </a:r>
            <a:r>
              <a:rPr lang="tr-TR" dirty="0"/>
              <a:t>tanrılar </a:t>
            </a:r>
            <a:r>
              <a:rPr lang="tr-TR" i="1" dirty="0" err="1"/>
              <a:t>Rigveda’dakilerle</a:t>
            </a:r>
            <a:r>
              <a:rPr lang="tr-TR" dirty="0"/>
              <a:t> (</a:t>
            </a:r>
            <a:r>
              <a:rPr lang="tr-TR" dirty="0" err="1"/>
              <a:t>İndra</a:t>
            </a:r>
            <a:r>
              <a:rPr lang="tr-TR" dirty="0"/>
              <a:t>, </a:t>
            </a:r>
            <a:r>
              <a:rPr lang="tr-TR" dirty="0" err="1"/>
              <a:t>Agni</a:t>
            </a:r>
            <a:r>
              <a:rPr lang="tr-TR" dirty="0"/>
              <a:t> vb.) ile aynıdır. Fakat tanrıların karakterleri, </a:t>
            </a:r>
            <a:r>
              <a:rPr lang="tr-TR" i="1" dirty="0" err="1"/>
              <a:t>Rigveda’daki</a:t>
            </a:r>
            <a:r>
              <a:rPr lang="tr-TR" dirty="0"/>
              <a:t> kadar belirgin değildir. İlahiler yani sihir formülleri, tanrılardan ziyade; ifritlere ve kötü ruhlara yazılmıştır…</a:t>
            </a:r>
            <a:endParaRPr lang="tr-TR" b="1" dirty="0"/>
          </a:p>
        </p:txBody>
      </p:sp>
      <p:sp>
        <p:nvSpPr>
          <p:cNvPr id="5" name="1 Başlık"/>
          <p:cNvSpPr txBox="1">
            <a:spLocks/>
          </p:cNvSpPr>
          <p:nvPr/>
        </p:nvSpPr>
        <p:spPr>
          <a:xfrm>
            <a:off x="611560" y="548680"/>
            <a:ext cx="7467600" cy="1143000"/>
          </a:xfrm>
          <a:prstGeom prst="rect">
            <a:avLst/>
          </a:prstGeom>
        </p:spPr>
        <p:txBody>
          <a:bodyPr vert="horz" anchor="b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2800" b="0" i="0" u="none" strike="noStrike" kern="1200" cap="small" spc="0" normalizeH="0" baseline="0" noProof="0" dirty="0">
              <a:ln>
                <a:noFill/>
              </a:ln>
              <a:solidFill>
                <a:schemeClr val="accent2">
                  <a:lumMod val="7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446177029"/>
      </p:ext>
    </p:extLst>
  </p:cSld>
  <p:clrMapOvr>
    <a:masterClrMapping/>
  </p:clrMapOvr>
  <p:transition>
    <p:wheel spokes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1 Başlık"/>
          <p:cNvSpPr>
            <a:spLocks noGrp="1"/>
          </p:cNvSpPr>
          <p:nvPr>
            <p:ph type="title"/>
          </p:nvPr>
        </p:nvSpPr>
        <p:spPr>
          <a:xfrm>
            <a:off x="755576" y="476672"/>
            <a:ext cx="7467600" cy="1143000"/>
          </a:xfrm>
        </p:spPr>
        <p:txBody>
          <a:bodyPr>
            <a:noAutofit/>
          </a:bodyPr>
          <a:lstStyle/>
          <a:p>
            <a:pPr algn="ctr"/>
            <a:r>
              <a:rPr lang="tr-TR" sz="28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129</a:t>
            </a:r>
            <a:br>
              <a:rPr lang="tr-TR" sz="28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sz="28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HİNT KÜLTÜRÜNE GİRİŞ</a:t>
            </a:r>
            <a:endParaRPr lang="tr-TR" sz="28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ctr"/>
            <a:endParaRPr lang="tr-TR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tr-TR" dirty="0"/>
              <a:t>I. </a:t>
            </a:r>
            <a:r>
              <a:rPr lang="tr-TR" dirty="0" err="1"/>
              <a:t>Samhitālar</a:t>
            </a:r>
            <a:r>
              <a:rPr lang="tr-TR" dirty="0"/>
              <a:t> (Rigveda, </a:t>
            </a:r>
            <a:r>
              <a:rPr lang="tr-TR" dirty="0" err="1">
                <a:solidFill>
                  <a:srgbClr val="FF0000"/>
                </a:solidFill>
              </a:rPr>
              <a:t>Sāmaveda</a:t>
            </a:r>
            <a:r>
              <a:rPr lang="tr-TR" dirty="0" err="1"/>
              <a:t>,</a:t>
            </a:r>
            <a:r>
              <a:rPr lang="tr-TR" dirty="0" err="1">
                <a:solidFill>
                  <a:srgbClr val="FF0000"/>
                </a:solidFill>
              </a:rPr>
              <a:t>Yacurveda</a:t>
            </a:r>
            <a:r>
              <a:rPr lang="tr-TR" dirty="0">
                <a:solidFill>
                  <a:srgbClr val="FF0000"/>
                </a:solidFill>
              </a:rPr>
              <a:t>, Atharvaveda</a:t>
            </a:r>
            <a:r>
              <a:rPr lang="tr-TR" dirty="0"/>
              <a:t>), </a:t>
            </a:r>
          </a:p>
          <a:p>
            <a:pPr algn="ctr"/>
            <a:endParaRPr lang="tr-TR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tr-TR" dirty="0"/>
              <a:t>II. </a:t>
            </a:r>
            <a:r>
              <a:rPr lang="tr-TR" dirty="0" err="1"/>
              <a:t>Brāhmaṇalar</a:t>
            </a:r>
            <a:r>
              <a:rPr lang="tr-TR" dirty="0"/>
              <a:t>, </a:t>
            </a:r>
          </a:p>
          <a:p>
            <a:pPr algn="ctr"/>
            <a:endParaRPr lang="tr-TR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tr-TR" dirty="0"/>
              <a:t>III. </a:t>
            </a:r>
            <a:r>
              <a:rPr lang="tr-TR" dirty="0" err="1"/>
              <a:t>Āraṇyakalar</a:t>
            </a:r>
            <a:r>
              <a:rPr lang="tr-TR" dirty="0"/>
              <a:t> ve </a:t>
            </a:r>
            <a:r>
              <a:rPr lang="tr-TR" dirty="0" err="1"/>
              <a:t>Upanishadlar</a:t>
            </a:r>
            <a:r>
              <a:rPr lang="tr-TR" dirty="0"/>
              <a:t> olarak sınıflandırır. </a:t>
            </a:r>
            <a:endParaRPr lang="tr-TR" b="1" dirty="0"/>
          </a:p>
          <a:p>
            <a:pPr algn="ctr"/>
            <a:endParaRPr lang="tr-TR" b="1" dirty="0"/>
          </a:p>
        </p:txBody>
      </p:sp>
      <p:sp>
        <p:nvSpPr>
          <p:cNvPr id="5" name="1 Başlık"/>
          <p:cNvSpPr txBox="1">
            <a:spLocks/>
          </p:cNvSpPr>
          <p:nvPr/>
        </p:nvSpPr>
        <p:spPr>
          <a:xfrm>
            <a:off x="611560" y="548680"/>
            <a:ext cx="7467600" cy="1143000"/>
          </a:xfrm>
          <a:prstGeom prst="rect">
            <a:avLst/>
          </a:prstGeom>
        </p:spPr>
        <p:txBody>
          <a:bodyPr vert="horz" anchor="b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2800" b="0" i="0" u="none" strike="noStrike" kern="1200" cap="small" spc="0" normalizeH="0" baseline="0" noProof="0" dirty="0">
              <a:ln>
                <a:noFill/>
              </a:ln>
              <a:solidFill>
                <a:schemeClr val="accent2">
                  <a:lumMod val="7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581572552"/>
      </p:ext>
    </p:extLst>
  </p:cSld>
  <p:clrMapOvr>
    <a:masterClrMapping/>
  </p:clrMapOvr>
  <p:transition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1 Başlık"/>
          <p:cNvSpPr>
            <a:spLocks noGrp="1"/>
          </p:cNvSpPr>
          <p:nvPr>
            <p:ph type="title"/>
          </p:nvPr>
        </p:nvSpPr>
        <p:spPr>
          <a:xfrm>
            <a:off x="755576" y="476672"/>
            <a:ext cx="7467600" cy="1143000"/>
          </a:xfrm>
        </p:spPr>
        <p:txBody>
          <a:bodyPr>
            <a:noAutofit/>
          </a:bodyPr>
          <a:lstStyle/>
          <a:p>
            <a:pPr algn="ctr"/>
            <a:r>
              <a:rPr lang="tr-TR" sz="28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129</a:t>
            </a:r>
            <a:br>
              <a:rPr lang="tr-TR" sz="28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sz="28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HİNT KÜLTÜRÜNE GİRİŞ</a:t>
            </a:r>
            <a:endParaRPr lang="tr-TR" sz="28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ctr"/>
            <a:endParaRPr lang="tr-TR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tr-TR" i="1" dirty="0"/>
              <a:t> </a:t>
            </a:r>
            <a:r>
              <a:rPr lang="tr-TR" i="1" dirty="0" err="1"/>
              <a:t>Samhitālar’ın</a:t>
            </a:r>
            <a:r>
              <a:rPr lang="tr-TR" dirty="0"/>
              <a:t> diğer bir koleksiyonu olan </a:t>
            </a:r>
            <a:r>
              <a:rPr lang="tr-TR" i="1" dirty="0" err="1"/>
              <a:t>Sāmaveda</a:t>
            </a:r>
            <a:r>
              <a:rPr lang="tr-TR" dirty="0"/>
              <a:t> ise, antik Hint kültürünün binlerce yıl süren sözlü geleneğinin en önemli parçalarından biridir. Geleneksel görüş, Vedalar olarak adlandırılan edebî eserlerin bir hecesinin dahi kaybolmadan yazıya aktarıldığını iddia etse de; farklı dini okul ve ekollerin oluşturduğu yazılı metinler, birbirinden farklı versiyonların ortaya çıkmasına sebep olmuştur. </a:t>
            </a:r>
            <a:endParaRPr lang="tr-TR" b="1" dirty="0"/>
          </a:p>
        </p:txBody>
      </p:sp>
      <p:sp>
        <p:nvSpPr>
          <p:cNvPr id="5" name="1 Başlık"/>
          <p:cNvSpPr txBox="1">
            <a:spLocks/>
          </p:cNvSpPr>
          <p:nvPr/>
        </p:nvSpPr>
        <p:spPr>
          <a:xfrm>
            <a:off x="611560" y="548680"/>
            <a:ext cx="7467600" cy="1143000"/>
          </a:xfrm>
          <a:prstGeom prst="rect">
            <a:avLst/>
          </a:prstGeom>
        </p:spPr>
        <p:txBody>
          <a:bodyPr vert="horz" anchor="b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2800" b="0" i="0" u="none" strike="noStrike" kern="1200" cap="small" spc="0" normalizeH="0" baseline="0" noProof="0" dirty="0">
              <a:ln>
                <a:noFill/>
              </a:ln>
              <a:solidFill>
                <a:schemeClr val="accent2">
                  <a:lumMod val="7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470410594"/>
      </p:ext>
    </p:extLst>
  </p:cSld>
  <p:clrMapOvr>
    <a:masterClrMapping/>
  </p:clrMapOvr>
  <p:transition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1 Başlık"/>
          <p:cNvSpPr>
            <a:spLocks noGrp="1"/>
          </p:cNvSpPr>
          <p:nvPr>
            <p:ph type="title"/>
          </p:nvPr>
        </p:nvSpPr>
        <p:spPr>
          <a:xfrm>
            <a:off x="755576" y="476672"/>
            <a:ext cx="7467600" cy="1143000"/>
          </a:xfrm>
        </p:spPr>
        <p:txBody>
          <a:bodyPr>
            <a:noAutofit/>
          </a:bodyPr>
          <a:lstStyle/>
          <a:p>
            <a:pPr algn="ctr"/>
            <a:r>
              <a:rPr lang="tr-TR" sz="28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129</a:t>
            </a:r>
            <a:br>
              <a:rPr lang="tr-TR" sz="28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sz="28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HİNT KÜLTÜRÜNE GİRİŞ</a:t>
            </a:r>
            <a:endParaRPr lang="tr-TR" sz="28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ctr"/>
            <a:endParaRPr lang="tr-TR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tr-TR" dirty="0" err="1"/>
              <a:t>Macdonell</a:t>
            </a:r>
            <a:r>
              <a:rPr lang="tr-TR" dirty="0"/>
              <a:t>, 1549 kıta ve iki bölüm olarak tanımladığı </a:t>
            </a:r>
            <a:r>
              <a:rPr lang="tr-TR" i="1" dirty="0" err="1"/>
              <a:t>Sāmaveda’nın</a:t>
            </a:r>
            <a:r>
              <a:rPr lang="tr-TR" i="1" dirty="0"/>
              <a:t> </a:t>
            </a:r>
            <a:r>
              <a:rPr lang="tr-TR" dirty="0"/>
              <a:t>ilk bölümünün; her biri on onluktan (</a:t>
            </a:r>
            <a:r>
              <a:rPr lang="tr-TR" dirty="0" err="1"/>
              <a:t>daşat</a:t>
            </a:r>
            <a:r>
              <a:rPr lang="tr-TR" dirty="0"/>
              <a:t>) oluşan altı dersten (</a:t>
            </a:r>
            <a:r>
              <a:rPr lang="tr-TR" dirty="0" err="1"/>
              <a:t>prapāṭhaka</a:t>
            </a:r>
            <a:r>
              <a:rPr lang="tr-TR" dirty="0"/>
              <a:t>) meydana geldiğini bildirir. Ancak sadece altıncı ders, dokuz onluktan oluşmaktadır. İlk on iki onluk, tanrı </a:t>
            </a:r>
            <a:r>
              <a:rPr lang="tr-TR" dirty="0" err="1"/>
              <a:t>Agni’ye</a:t>
            </a:r>
            <a:r>
              <a:rPr lang="tr-TR" dirty="0"/>
              <a:t> atfedilirken; toplamda çeşitli yerlerde otuz altı onluk Soma içicisi büyük </a:t>
            </a:r>
            <a:r>
              <a:rPr lang="tr-TR" dirty="0" err="1"/>
              <a:t>İndra’ya</a:t>
            </a:r>
            <a:r>
              <a:rPr lang="tr-TR" dirty="0"/>
              <a:t> ve on bir onlukta ise doğrudan Soma’ya hitap edilmiştir</a:t>
            </a:r>
            <a:r>
              <a:rPr lang="tr-TR" i="1" dirty="0"/>
              <a:t>. </a:t>
            </a:r>
            <a:r>
              <a:rPr lang="tr-TR" i="1" dirty="0" err="1"/>
              <a:t>Sāmaveda’nın</a:t>
            </a:r>
            <a:r>
              <a:rPr lang="tr-TR" dirty="0"/>
              <a:t> ikinci bölümü, iki bazen de üç kısımdan oluşan dokuz dersten meydana gelir</a:t>
            </a:r>
            <a:endParaRPr lang="tr-TR" b="1" dirty="0"/>
          </a:p>
        </p:txBody>
      </p:sp>
      <p:sp>
        <p:nvSpPr>
          <p:cNvPr id="5" name="1 Başlık"/>
          <p:cNvSpPr txBox="1">
            <a:spLocks/>
          </p:cNvSpPr>
          <p:nvPr/>
        </p:nvSpPr>
        <p:spPr>
          <a:xfrm>
            <a:off x="611560" y="548680"/>
            <a:ext cx="7467600" cy="1143000"/>
          </a:xfrm>
          <a:prstGeom prst="rect">
            <a:avLst/>
          </a:prstGeom>
        </p:spPr>
        <p:txBody>
          <a:bodyPr vert="horz" anchor="b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2800" b="0" i="0" u="none" strike="noStrike" kern="1200" cap="small" spc="0" normalizeH="0" baseline="0" noProof="0" dirty="0">
              <a:ln>
                <a:noFill/>
              </a:ln>
              <a:solidFill>
                <a:schemeClr val="accent2">
                  <a:lumMod val="7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283275674"/>
      </p:ext>
    </p:extLst>
  </p:cSld>
  <p:clrMapOvr>
    <a:masterClrMapping/>
  </p:clrMapOvr>
  <p:transition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1 Başlık"/>
          <p:cNvSpPr>
            <a:spLocks noGrp="1"/>
          </p:cNvSpPr>
          <p:nvPr>
            <p:ph type="title"/>
          </p:nvPr>
        </p:nvSpPr>
        <p:spPr>
          <a:xfrm>
            <a:off x="755576" y="476672"/>
            <a:ext cx="7467600" cy="1143000"/>
          </a:xfrm>
        </p:spPr>
        <p:txBody>
          <a:bodyPr>
            <a:noAutofit/>
          </a:bodyPr>
          <a:lstStyle/>
          <a:p>
            <a:pPr algn="ctr"/>
            <a:r>
              <a:rPr lang="tr-TR" sz="28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129</a:t>
            </a:r>
            <a:br>
              <a:rPr lang="tr-TR" sz="28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sz="28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HİNT KÜLTÜRÜNE GİRİŞ</a:t>
            </a:r>
            <a:endParaRPr lang="tr-TR" sz="28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ctr"/>
            <a:endParaRPr lang="tr-TR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tr-TR" i="1" dirty="0" err="1"/>
              <a:t>Yacurveda’da</a:t>
            </a:r>
            <a:r>
              <a:rPr lang="tr-TR" i="1" dirty="0"/>
              <a:t>, </a:t>
            </a:r>
            <a:r>
              <a:rPr lang="tr-TR" i="1" dirty="0" err="1"/>
              <a:t>Rigveda’dan</a:t>
            </a:r>
            <a:r>
              <a:rPr lang="tr-TR" dirty="0"/>
              <a:t> farklı olarak; Hindistan’ın orta ve kuzey bölgelerine ait yerleşim yerlerinin isimlerinin geçmesi, Hindistan’daki dinî ve sosyal hayatın yeni bir döneme girdiğine ilişkin ipuçları verir. </a:t>
            </a:r>
            <a:endParaRPr lang="tr-TR" b="1" dirty="0"/>
          </a:p>
        </p:txBody>
      </p:sp>
      <p:sp>
        <p:nvSpPr>
          <p:cNvPr id="5" name="1 Başlık"/>
          <p:cNvSpPr txBox="1">
            <a:spLocks/>
          </p:cNvSpPr>
          <p:nvPr/>
        </p:nvSpPr>
        <p:spPr>
          <a:xfrm>
            <a:off x="611560" y="548680"/>
            <a:ext cx="7467600" cy="1143000"/>
          </a:xfrm>
          <a:prstGeom prst="rect">
            <a:avLst/>
          </a:prstGeom>
        </p:spPr>
        <p:txBody>
          <a:bodyPr vert="horz" anchor="b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2800" b="0" i="0" u="none" strike="noStrike" kern="1200" cap="small" spc="0" normalizeH="0" baseline="0" noProof="0" dirty="0">
              <a:ln>
                <a:noFill/>
              </a:ln>
              <a:solidFill>
                <a:schemeClr val="accent2">
                  <a:lumMod val="7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387377113"/>
      </p:ext>
    </p:extLst>
  </p:cSld>
  <p:clrMapOvr>
    <a:masterClrMapping/>
  </p:clrMapOvr>
  <p:transition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1 Başlık"/>
          <p:cNvSpPr>
            <a:spLocks noGrp="1"/>
          </p:cNvSpPr>
          <p:nvPr>
            <p:ph type="title"/>
          </p:nvPr>
        </p:nvSpPr>
        <p:spPr>
          <a:xfrm>
            <a:off x="755576" y="476672"/>
            <a:ext cx="7467600" cy="1143000"/>
          </a:xfrm>
        </p:spPr>
        <p:txBody>
          <a:bodyPr>
            <a:noAutofit/>
          </a:bodyPr>
          <a:lstStyle/>
          <a:p>
            <a:pPr algn="ctr"/>
            <a:r>
              <a:rPr lang="tr-TR" sz="28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129</a:t>
            </a:r>
            <a:br>
              <a:rPr lang="tr-TR" sz="28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sz="28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HİNT KÜLTÜRÜNE GİRİŞ</a:t>
            </a:r>
            <a:endParaRPr lang="tr-TR" sz="28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ctr"/>
            <a:endParaRPr lang="tr-TR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tr-TR" i="1" dirty="0" err="1"/>
              <a:t>Samāveda</a:t>
            </a:r>
            <a:r>
              <a:rPr lang="tr-TR" i="1" dirty="0"/>
              <a:t> </a:t>
            </a:r>
            <a:r>
              <a:rPr lang="tr-TR" i="1" dirty="0" err="1"/>
              <a:t>Samhitā</a:t>
            </a:r>
            <a:r>
              <a:rPr lang="tr-TR" i="1" dirty="0"/>
              <a:t>,</a:t>
            </a:r>
            <a:r>
              <a:rPr lang="tr-TR" dirty="0"/>
              <a:t> </a:t>
            </a:r>
            <a:r>
              <a:rPr lang="tr-TR" dirty="0" err="1"/>
              <a:t>Udgātar</a:t>
            </a:r>
            <a:r>
              <a:rPr lang="tr-TR" dirty="0"/>
              <a:t> rahibinin şarkı kitabıdır. </a:t>
            </a:r>
            <a:r>
              <a:rPr lang="tr-TR" i="1" dirty="0" err="1"/>
              <a:t>Yacurveda</a:t>
            </a:r>
            <a:r>
              <a:rPr lang="tr-TR" i="1" dirty="0"/>
              <a:t> </a:t>
            </a:r>
            <a:r>
              <a:rPr lang="tr-TR" i="1" dirty="0" err="1"/>
              <a:t>Samhitā</a:t>
            </a:r>
            <a:r>
              <a:rPr lang="tr-TR" i="1" dirty="0"/>
              <a:t> </a:t>
            </a:r>
            <a:r>
              <a:rPr lang="tr-TR" dirty="0"/>
              <a:t>ise </a:t>
            </a:r>
            <a:r>
              <a:rPr lang="tr-TR" dirty="0" err="1"/>
              <a:t>Adhvaryu</a:t>
            </a:r>
            <a:r>
              <a:rPr lang="tr-TR" dirty="0"/>
              <a:t> rahibinin dua kitabıdır. </a:t>
            </a:r>
          </a:p>
          <a:p>
            <a:pPr algn="ctr"/>
            <a:r>
              <a:rPr lang="tr-TR" dirty="0" err="1"/>
              <a:t>Winternitz</a:t>
            </a:r>
            <a:r>
              <a:rPr lang="tr-TR" dirty="0"/>
              <a:t> gibi Sanskrit Edebiyatı tarihçileri, </a:t>
            </a:r>
            <a:r>
              <a:rPr lang="tr-TR" i="1" dirty="0" err="1"/>
              <a:t>Yacurveda’nın</a:t>
            </a:r>
            <a:r>
              <a:rPr lang="tr-TR" i="1" dirty="0"/>
              <a:t> Beyaz </a:t>
            </a:r>
            <a:r>
              <a:rPr lang="tr-TR" i="1" dirty="0" err="1"/>
              <a:t>Yacurveda</a:t>
            </a:r>
            <a:r>
              <a:rPr lang="tr-TR" i="1" dirty="0"/>
              <a:t> ve Siyah </a:t>
            </a:r>
            <a:r>
              <a:rPr lang="tr-TR" i="1" dirty="0" err="1"/>
              <a:t>Yacurveda</a:t>
            </a:r>
            <a:r>
              <a:rPr lang="tr-TR" i="1" dirty="0"/>
              <a:t> </a:t>
            </a:r>
            <a:r>
              <a:rPr lang="tr-TR" dirty="0"/>
              <a:t>olmak üzere ikiye ayrıldığını ifade ederler. </a:t>
            </a:r>
            <a:endParaRPr lang="tr-TR" b="1" dirty="0"/>
          </a:p>
        </p:txBody>
      </p:sp>
      <p:sp>
        <p:nvSpPr>
          <p:cNvPr id="5" name="1 Başlık"/>
          <p:cNvSpPr txBox="1">
            <a:spLocks/>
          </p:cNvSpPr>
          <p:nvPr/>
        </p:nvSpPr>
        <p:spPr>
          <a:xfrm>
            <a:off x="611560" y="548680"/>
            <a:ext cx="7467600" cy="1143000"/>
          </a:xfrm>
          <a:prstGeom prst="rect">
            <a:avLst/>
          </a:prstGeom>
        </p:spPr>
        <p:txBody>
          <a:bodyPr vert="horz" anchor="b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2800" b="0" i="0" u="none" strike="noStrike" kern="1200" cap="small" spc="0" normalizeH="0" baseline="0" noProof="0" dirty="0">
              <a:ln>
                <a:noFill/>
              </a:ln>
              <a:solidFill>
                <a:schemeClr val="accent2">
                  <a:lumMod val="7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529078196"/>
      </p:ext>
    </p:extLst>
  </p:cSld>
  <p:clrMapOvr>
    <a:masterClrMapping/>
  </p:clrMapOvr>
  <p:transition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1 Başlık"/>
          <p:cNvSpPr>
            <a:spLocks noGrp="1"/>
          </p:cNvSpPr>
          <p:nvPr>
            <p:ph type="title"/>
          </p:nvPr>
        </p:nvSpPr>
        <p:spPr>
          <a:xfrm>
            <a:off x="755576" y="476672"/>
            <a:ext cx="7467600" cy="1143000"/>
          </a:xfrm>
        </p:spPr>
        <p:txBody>
          <a:bodyPr>
            <a:noAutofit/>
          </a:bodyPr>
          <a:lstStyle/>
          <a:p>
            <a:pPr algn="ctr"/>
            <a:r>
              <a:rPr lang="tr-TR" sz="28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129</a:t>
            </a:r>
            <a:br>
              <a:rPr lang="tr-TR" sz="28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sz="28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HİNT KÜLTÜRÜNE GİRİŞ</a:t>
            </a:r>
            <a:endParaRPr lang="tr-TR" sz="28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ctr"/>
            <a:endParaRPr lang="tr-TR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tr-TR" dirty="0"/>
              <a:t>Genel olarak, kurban törenleri ile ilgili genel kuralların açıklandığı </a:t>
            </a:r>
            <a:r>
              <a:rPr lang="tr-TR" i="1" dirty="0" err="1"/>
              <a:t>Yacurveda’nın</a:t>
            </a:r>
            <a:r>
              <a:rPr lang="tr-TR" i="1" dirty="0"/>
              <a:t> </a:t>
            </a:r>
            <a:r>
              <a:rPr lang="tr-TR" dirty="0"/>
              <a:t>içeriği şu şekilde özetlenebilir: 1 ve 2. </a:t>
            </a:r>
            <a:r>
              <a:rPr lang="tr-TR" dirty="0" err="1"/>
              <a:t>Adhyāya’sı</a:t>
            </a:r>
            <a:r>
              <a:rPr lang="tr-TR" dirty="0"/>
              <a:t>; yeni ve dolunay kurbanları, 3. </a:t>
            </a:r>
            <a:r>
              <a:rPr lang="tr-TR" dirty="0" err="1"/>
              <a:t>Adhyāya</a:t>
            </a:r>
            <a:r>
              <a:rPr lang="tr-TR" dirty="0"/>
              <a:t>; sabah ve akşamları düzenlenen ateş kurbanları, 4-8. </a:t>
            </a:r>
            <a:r>
              <a:rPr lang="tr-TR" dirty="0" err="1"/>
              <a:t>Adhyāya</a:t>
            </a:r>
            <a:r>
              <a:rPr lang="tr-TR" dirty="0"/>
              <a:t>; Soma kurbanı; 9 ve 10. </a:t>
            </a:r>
            <a:r>
              <a:rPr lang="tr-TR" dirty="0" err="1"/>
              <a:t>Adhyāya</a:t>
            </a:r>
            <a:r>
              <a:rPr lang="tr-TR" dirty="0"/>
              <a:t>; Kurban törenleri ile ilgili birtakım detaylar; 11-18. </a:t>
            </a:r>
            <a:r>
              <a:rPr lang="tr-TR" dirty="0" err="1"/>
              <a:t>Adhyāya</a:t>
            </a:r>
            <a:r>
              <a:rPr lang="tr-TR" dirty="0"/>
              <a:t>; Kutsal ateşin yakıldığı sunakların yapısı; </a:t>
            </a:r>
            <a:endParaRPr lang="tr-TR" b="1" dirty="0"/>
          </a:p>
        </p:txBody>
      </p:sp>
      <p:sp>
        <p:nvSpPr>
          <p:cNvPr id="5" name="1 Başlık"/>
          <p:cNvSpPr txBox="1">
            <a:spLocks/>
          </p:cNvSpPr>
          <p:nvPr/>
        </p:nvSpPr>
        <p:spPr>
          <a:xfrm>
            <a:off x="611560" y="548680"/>
            <a:ext cx="7467600" cy="1143000"/>
          </a:xfrm>
          <a:prstGeom prst="rect">
            <a:avLst/>
          </a:prstGeom>
        </p:spPr>
        <p:txBody>
          <a:bodyPr vert="horz" anchor="b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2800" b="0" i="0" u="none" strike="noStrike" kern="1200" cap="small" spc="0" normalizeH="0" baseline="0" noProof="0" dirty="0">
              <a:ln>
                <a:noFill/>
              </a:ln>
              <a:solidFill>
                <a:schemeClr val="accent2">
                  <a:lumMod val="7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4103933253"/>
      </p:ext>
    </p:extLst>
  </p:cSld>
  <p:clrMapOvr>
    <a:masterClrMapping/>
  </p:clrMapOvr>
  <p:transition>
    <p:wheel spokes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1 Başlık"/>
          <p:cNvSpPr>
            <a:spLocks noGrp="1"/>
          </p:cNvSpPr>
          <p:nvPr>
            <p:ph type="title"/>
          </p:nvPr>
        </p:nvSpPr>
        <p:spPr>
          <a:xfrm>
            <a:off x="755576" y="476672"/>
            <a:ext cx="7467600" cy="1143000"/>
          </a:xfrm>
        </p:spPr>
        <p:txBody>
          <a:bodyPr>
            <a:noAutofit/>
          </a:bodyPr>
          <a:lstStyle/>
          <a:p>
            <a:pPr algn="ctr"/>
            <a:r>
              <a:rPr lang="tr-TR" sz="28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129</a:t>
            </a:r>
            <a:br>
              <a:rPr lang="tr-TR" sz="28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sz="28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HİNT KÜLTÜRÜNE GİRİŞ</a:t>
            </a:r>
            <a:endParaRPr lang="tr-TR" sz="28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ctr"/>
            <a:endParaRPr lang="tr-TR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tr-TR" dirty="0"/>
              <a:t>19-21. </a:t>
            </a:r>
            <a:r>
              <a:rPr lang="tr-TR" dirty="0" err="1"/>
              <a:t>Adhyāya</a:t>
            </a:r>
            <a:r>
              <a:rPr lang="tr-TR" dirty="0"/>
              <a:t>; Düşkünlük düzeyinde Soma içmenin şeytani etkileri, 22-25; </a:t>
            </a:r>
            <a:r>
              <a:rPr lang="tr-TR" dirty="0" err="1"/>
              <a:t>Aşvamedha</a:t>
            </a:r>
            <a:r>
              <a:rPr lang="tr-TR" dirty="0"/>
              <a:t> (At Kurban Töreni), 26-29; Kurban formüllerinin tekrarı, 30-39; </a:t>
            </a:r>
            <a:r>
              <a:rPr lang="tr-TR" dirty="0" err="1"/>
              <a:t>Purushamedha</a:t>
            </a:r>
            <a:r>
              <a:rPr lang="tr-TR" dirty="0"/>
              <a:t> (İnsan Kurban Töreni), </a:t>
            </a:r>
            <a:r>
              <a:rPr lang="tr-TR" dirty="0" err="1"/>
              <a:t>Sarvamedha</a:t>
            </a:r>
            <a:r>
              <a:rPr lang="tr-TR" dirty="0"/>
              <a:t> (Her şeyin Kurban Töreni), </a:t>
            </a:r>
            <a:r>
              <a:rPr lang="tr-TR" dirty="0" err="1"/>
              <a:t>Pitṛmedha</a:t>
            </a:r>
            <a:r>
              <a:rPr lang="tr-TR" dirty="0"/>
              <a:t> (Cenaze Törenleri) ve </a:t>
            </a:r>
            <a:r>
              <a:rPr lang="tr-TR" dirty="0" err="1"/>
              <a:t>Pravargya</a:t>
            </a:r>
            <a:r>
              <a:rPr lang="tr-TR" dirty="0"/>
              <a:t> (Soma Kurban Töreni öncesi yapılan ön tören ya da hazırlık töreni, 40; </a:t>
            </a:r>
            <a:r>
              <a:rPr lang="tr-TR" dirty="0" err="1"/>
              <a:t>Īşāvāsyopanishad</a:t>
            </a:r>
            <a:r>
              <a:rPr lang="tr-TR" dirty="0"/>
              <a:t> (</a:t>
            </a:r>
            <a:r>
              <a:rPr lang="tr-TR" dirty="0" err="1"/>
              <a:t>Īşā</a:t>
            </a:r>
            <a:r>
              <a:rPr lang="tr-TR" dirty="0"/>
              <a:t> </a:t>
            </a:r>
            <a:r>
              <a:rPr lang="tr-TR" dirty="0" err="1"/>
              <a:t>Upanishad</a:t>
            </a:r>
            <a:r>
              <a:rPr lang="tr-TR" dirty="0"/>
              <a:t>).    </a:t>
            </a:r>
          </a:p>
          <a:p>
            <a:pPr algn="ctr"/>
            <a:endParaRPr lang="tr-TR" b="1" dirty="0"/>
          </a:p>
        </p:txBody>
      </p:sp>
      <p:sp>
        <p:nvSpPr>
          <p:cNvPr id="5" name="1 Başlık"/>
          <p:cNvSpPr txBox="1">
            <a:spLocks/>
          </p:cNvSpPr>
          <p:nvPr/>
        </p:nvSpPr>
        <p:spPr>
          <a:xfrm>
            <a:off x="611560" y="548680"/>
            <a:ext cx="7467600" cy="1143000"/>
          </a:xfrm>
          <a:prstGeom prst="rect">
            <a:avLst/>
          </a:prstGeom>
        </p:spPr>
        <p:txBody>
          <a:bodyPr vert="horz" anchor="b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2800" b="0" i="0" u="none" strike="noStrike" kern="1200" cap="small" spc="0" normalizeH="0" baseline="0" noProof="0" dirty="0">
              <a:ln>
                <a:noFill/>
              </a:ln>
              <a:solidFill>
                <a:schemeClr val="accent2">
                  <a:lumMod val="7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654509156"/>
      </p:ext>
    </p:extLst>
  </p:cSld>
  <p:clrMapOvr>
    <a:masterClrMapping/>
  </p:clrMapOvr>
  <p:transition>
    <p:wheel spokes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1 Başlık"/>
          <p:cNvSpPr>
            <a:spLocks noGrp="1"/>
          </p:cNvSpPr>
          <p:nvPr>
            <p:ph type="title"/>
          </p:nvPr>
        </p:nvSpPr>
        <p:spPr>
          <a:xfrm>
            <a:off x="755576" y="476672"/>
            <a:ext cx="7467600" cy="1143000"/>
          </a:xfrm>
        </p:spPr>
        <p:txBody>
          <a:bodyPr>
            <a:noAutofit/>
          </a:bodyPr>
          <a:lstStyle/>
          <a:p>
            <a:pPr algn="ctr"/>
            <a:r>
              <a:rPr lang="tr-TR" sz="28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129</a:t>
            </a:r>
            <a:br>
              <a:rPr lang="tr-TR" sz="28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sz="28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HİNT KÜLTÜRÜNE GİRİŞ</a:t>
            </a:r>
            <a:endParaRPr lang="tr-TR" sz="28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ctr"/>
            <a:endParaRPr lang="tr-TR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tr-TR" dirty="0"/>
              <a:t>Hint uygarlık tarihine kaynaklık etmesi bakımından, en az </a:t>
            </a:r>
            <a:r>
              <a:rPr lang="tr-TR" i="1" dirty="0"/>
              <a:t>Rigveda</a:t>
            </a:r>
            <a:r>
              <a:rPr lang="tr-TR" dirty="0"/>
              <a:t> kadar önemli görülen diğer bir koleksiyon ise </a:t>
            </a:r>
            <a:r>
              <a:rPr lang="tr-TR" i="1" dirty="0" err="1"/>
              <a:t>Atharvaveda’dır</a:t>
            </a:r>
            <a:r>
              <a:rPr lang="tr-TR" i="1" dirty="0"/>
              <a:t>. Atharvaveda </a:t>
            </a:r>
            <a:r>
              <a:rPr lang="tr-TR" dirty="0"/>
              <a:t>işlediği konular bakımından ilgili dönem Hint toplumunun batıl inanç, gelenek ve göreneklerine değinir. </a:t>
            </a:r>
            <a:endParaRPr lang="tr-TR" b="1" dirty="0"/>
          </a:p>
        </p:txBody>
      </p:sp>
      <p:sp>
        <p:nvSpPr>
          <p:cNvPr id="5" name="1 Başlık"/>
          <p:cNvSpPr txBox="1">
            <a:spLocks/>
          </p:cNvSpPr>
          <p:nvPr/>
        </p:nvSpPr>
        <p:spPr>
          <a:xfrm>
            <a:off x="611560" y="548680"/>
            <a:ext cx="7467600" cy="1143000"/>
          </a:xfrm>
          <a:prstGeom prst="rect">
            <a:avLst/>
          </a:prstGeom>
        </p:spPr>
        <p:txBody>
          <a:bodyPr vert="horz" anchor="b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2800" b="0" i="0" u="none" strike="noStrike" kern="1200" cap="small" spc="0" normalizeH="0" baseline="0" noProof="0" dirty="0">
              <a:ln>
                <a:noFill/>
              </a:ln>
              <a:solidFill>
                <a:schemeClr val="accent2">
                  <a:lumMod val="7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285466388"/>
      </p:ext>
    </p:extLst>
  </p:cSld>
  <p:clrMapOvr>
    <a:masterClrMapping/>
  </p:clrMapOvr>
  <p:transition>
    <p:wheel spokes="1"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996</TotalTime>
  <Words>645</Words>
  <Application>Microsoft Office PowerPoint</Application>
  <PresentationFormat>Ekran Gösterisi (4:3)</PresentationFormat>
  <Paragraphs>55</Paragraphs>
  <Slides>11</Slides>
  <Notes>11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17" baseType="lpstr">
      <vt:lpstr>Calibri</vt:lpstr>
      <vt:lpstr>Century Schoolbook</vt:lpstr>
      <vt:lpstr>Comic Sans MS</vt:lpstr>
      <vt:lpstr>Wingdings</vt:lpstr>
      <vt:lpstr>Wingdings 2</vt:lpstr>
      <vt:lpstr>Oriel</vt:lpstr>
      <vt:lpstr>                     HİN 129  HİNT KÜLTÜRÜNE GİRİŞ  7. hafta  VEDİK KÜLTÜR II      </vt:lpstr>
      <vt:lpstr>HİN 129 HİNT KÜLTÜRÜNE GİRİŞ</vt:lpstr>
      <vt:lpstr>HİN 129 HİNT KÜLTÜRÜNE GİRİŞ</vt:lpstr>
      <vt:lpstr>HİN 129 HİNT KÜLTÜRÜNE GİRİŞ</vt:lpstr>
      <vt:lpstr>HİN 129 HİNT KÜLTÜRÜNE GİRİŞ</vt:lpstr>
      <vt:lpstr>HİN 129 HİNT KÜLTÜRÜNE GİRİŞ</vt:lpstr>
      <vt:lpstr>HİN 129 HİNT KÜLTÜRÜNE GİRİŞ</vt:lpstr>
      <vt:lpstr>HİN 129 HİNT KÜLTÜRÜNE GİRİŞ</vt:lpstr>
      <vt:lpstr>HİN 129 HİNT KÜLTÜRÜNE GİRİŞ</vt:lpstr>
      <vt:lpstr>HİN 129 HİNT KÜLTÜRÜNE GİRİŞ</vt:lpstr>
      <vt:lpstr>HİN 129 HİNT KÜLTÜRÜNE GİRİŞ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II. GENÇ AKADEMİSYENLER SEMPOZYUMU   GAZİ ÜNİVERSİTESİ, 24-25 Kasım 20114</dc:title>
  <dc:creator>Arş. Gör. Y.KAYALI</dc:creator>
  <cp:lastModifiedBy>casper</cp:lastModifiedBy>
  <cp:revision>120</cp:revision>
  <dcterms:created xsi:type="dcterms:W3CDTF">2014-11-21T09:52:05Z</dcterms:created>
  <dcterms:modified xsi:type="dcterms:W3CDTF">2020-02-26T18:31:39Z</dcterms:modified>
</cp:coreProperties>
</file>