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65" r:id="rId4"/>
    <p:sldId id="266" r:id="rId5"/>
    <p:sldId id="270" r:id="rId6"/>
    <p:sldId id="271" r:id="rId7"/>
    <p:sldId id="262" r:id="rId8"/>
    <p:sldId id="268" r:id="rId9"/>
    <p:sldId id="269" r:id="rId10"/>
    <p:sldId id="261" r:id="rId11"/>
    <p:sldId id="260" r:id="rId12"/>
    <p:sldId id="26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491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19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032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5538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26803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8625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8596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18484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309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0819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4622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74526-F5C7-4D6A-A409-A4C22074D84B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EC09-CC0C-4EFB-90BB-7DC054E70C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69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Fran%C3%A7ois_Fresnea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/index.php?title=Tanin&amp;action=edit&amp;redlink=1" TargetMode="External"/><Relationship Id="rId3" Type="http://schemas.openxmlformats.org/officeDocument/2006/relationships/hyperlink" Target="http://tr.wikipedia.org/wiki/Ni%C5%9Fasta" TargetMode="External"/><Relationship Id="rId7" Type="http://schemas.openxmlformats.org/officeDocument/2006/relationships/hyperlink" Target="http://tr.wikipedia.org/wiki/Sak%C4%B1z" TargetMode="External"/><Relationship Id="rId2" Type="http://schemas.openxmlformats.org/officeDocument/2006/relationships/hyperlink" Target="http://tr.wikipedia.org/wiki/Prote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Ya%C4%9F" TargetMode="External"/><Relationship Id="rId5" Type="http://schemas.openxmlformats.org/officeDocument/2006/relationships/hyperlink" Target="http://tr.wikipedia.org/wiki/%C5%9Eeker" TargetMode="External"/><Relationship Id="rId10" Type="http://schemas.openxmlformats.org/officeDocument/2006/relationships/hyperlink" Target="http://tr.wikipedia.org/wiki/Em%C3%BClsiyon" TargetMode="External"/><Relationship Id="rId4" Type="http://schemas.openxmlformats.org/officeDocument/2006/relationships/hyperlink" Target="http://tr.wikipedia.org/wiki/Alkaloid" TargetMode="External"/><Relationship Id="rId9" Type="http://schemas.openxmlformats.org/officeDocument/2006/relationships/hyperlink" Target="http://tr.wikipedia.org/wiki/Re%C3%A7in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8500" y="35829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734183"/>
              </p:ext>
            </p:extLst>
          </p:nvPr>
        </p:nvGraphicFramePr>
        <p:xfrm>
          <a:off x="248575" y="255986"/>
          <a:ext cx="7754471" cy="143125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133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41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3350"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KİM 432 –KAUÇUK KİMYASI- </a:t>
                      </a: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1-2</a:t>
                      </a:r>
                      <a:endParaRPr lang="tr-TR" sz="20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Hafta</a:t>
                      </a:r>
                      <a:endParaRPr lang="tr-TR" sz="20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165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3-4</a:t>
                      </a:r>
                      <a:endParaRPr lang="tr-TR" sz="2000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Kauçuk kavramı ve plastiklerden ayrılan özellikleri </a:t>
                      </a:r>
                      <a:endParaRPr lang="tr-TR" sz="20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Kauçuğun tarihçesi </a:t>
                      </a:r>
                      <a:endParaRPr lang="tr-TR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Dikdörtgen 9"/>
          <p:cNvSpPr/>
          <p:nvPr/>
        </p:nvSpPr>
        <p:spPr>
          <a:xfrm>
            <a:off x="248575" y="1720840"/>
            <a:ext cx="117007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>
                <a:ea typeface="Times New Roman" panose="02020603050405020304" pitchFamily="18" charset="0"/>
              </a:rPr>
              <a:t>KAUÇUK </a:t>
            </a:r>
            <a:endParaRPr lang="tr-TR" sz="2400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bağlanmamış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ancak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bağlanabilme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özelliğine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sahip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yani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vulkanize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olabilen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polimerlerdir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tr-TR" sz="2400" dirty="0" smtClean="0">
                <a:ea typeface="Times New Roman" panose="02020603050405020304" pitchFamily="18" charset="0"/>
              </a:rPr>
              <a:t>Üzerine mekanik kuvvet uygulandığında başlangıçtaki boyutunun </a:t>
            </a:r>
            <a:r>
              <a:rPr lang="en-US" sz="2400" dirty="0" smtClean="0">
                <a:ea typeface="Times New Roman" panose="02020603050405020304" pitchFamily="18" charset="0"/>
              </a:rPr>
              <a:t>5</a:t>
            </a:r>
            <a:r>
              <a:rPr lang="tr-TR" sz="2400" dirty="0" smtClean="0">
                <a:ea typeface="Times New Roman" panose="02020603050405020304" pitchFamily="18" charset="0"/>
              </a:rPr>
              <a:t>-10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Times New Roman" panose="02020603050405020304" pitchFamily="18" charset="0"/>
              </a:rPr>
              <a:t>katı</a:t>
            </a:r>
            <a:r>
              <a:rPr lang="tr-TR" sz="2400" dirty="0" err="1" smtClean="0">
                <a:ea typeface="Times New Roman" panose="02020603050405020304" pitchFamily="18" charset="0"/>
              </a:rPr>
              <a:t>na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kadar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Times New Roman" panose="02020603050405020304" pitchFamily="18" charset="0"/>
              </a:rPr>
              <a:t>uza</a:t>
            </a:r>
            <a:r>
              <a:rPr lang="tr-TR" sz="2400" dirty="0" err="1" smtClean="0">
                <a:ea typeface="Times New Roman" panose="02020603050405020304" pitchFamily="18" charset="0"/>
              </a:rPr>
              <a:t>yabilen</a:t>
            </a:r>
            <a:r>
              <a:rPr lang="en-US" sz="2400" dirty="0" smtClean="0">
                <a:ea typeface="Times New Roman" panose="02020603050405020304" pitchFamily="18" charset="0"/>
              </a:rPr>
              <a:t>, </a:t>
            </a:r>
            <a:r>
              <a:rPr lang="tr-TR" sz="2400" dirty="0" err="1" smtClean="0">
                <a:ea typeface="Times New Roman" panose="02020603050405020304" pitchFamily="18" charset="0"/>
              </a:rPr>
              <a:t>anak</a:t>
            </a:r>
            <a:r>
              <a:rPr lang="tr-TR" sz="2400" dirty="0" smtClean="0">
                <a:ea typeface="Times New Roman" panose="02020603050405020304" pitchFamily="18" charset="0"/>
              </a:rPr>
              <a:t> kuvvet kaldırıldığında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ea typeface="Times New Roman" panose="02020603050405020304" pitchFamily="18" charset="0"/>
              </a:rPr>
              <a:t>tekrar</a:t>
            </a:r>
            <a:r>
              <a:rPr lang="en-US" sz="2400" dirty="0" smtClean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başlangıçtaki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biçim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boyutlarını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alır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8630" y="5590577"/>
            <a:ext cx="16459200" cy="5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83851158"/>
              </p:ext>
            </p:extLst>
          </p:nvPr>
        </p:nvGraphicFramePr>
        <p:xfrm>
          <a:off x="234927" y="4312694"/>
          <a:ext cx="3645388" cy="2180962"/>
        </p:xfrm>
        <a:graphic>
          <a:graphicData uri="http://schemas.openxmlformats.org/presentationml/2006/ole">
            <p:oleObj spid="_x0000_s1036" r:id="rId3" imgW="1600200" imgH="1038225" progId="">
              <p:embed/>
            </p:oleObj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9699" y="4722125"/>
            <a:ext cx="7815562" cy="110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29633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" y="754669"/>
            <a:ext cx="115906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Kauçuk hakkında </a:t>
            </a:r>
            <a:r>
              <a:rPr lang="tr-TR" sz="2400" dirty="0" smtClean="0">
                <a:ea typeface="Times New Roman" panose="02020603050405020304" pitchFamily="18" charset="0"/>
              </a:rPr>
              <a:t>ilk bilgiler </a:t>
            </a:r>
            <a:r>
              <a:rPr lang="tr-TR" sz="2400" dirty="0" err="1">
                <a:ea typeface="Times New Roman" panose="02020603050405020304" pitchFamily="18" charset="0"/>
              </a:rPr>
              <a:t>Kristof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Kolomb’un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Amerika kıtasına yaptığı ikinci seyahatinde 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Avrupa’ ya getirilmiştir. A </a:t>
            </a:r>
            <a:r>
              <a:rPr lang="tr-TR" sz="2400" dirty="0">
                <a:ea typeface="Times New Roman" panose="02020603050405020304" pitchFamily="18" charset="0"/>
              </a:rPr>
              <a:t>Güney ve Orta Amerika’da Maya uygarlığından kalan kalıntılarda en az 900 yıllık ham kauçuk topakları bulunmuştur.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278296" y="2631377"/>
            <a:ext cx="11519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Kauçuk ağacını ilk tanıtan 1730’da </a:t>
            </a:r>
            <a:r>
              <a:rPr lang="tr-TR" sz="2400" dirty="0" err="1">
                <a:ea typeface="Times New Roman" panose="02020603050405020304" pitchFamily="18" charset="0"/>
              </a:rPr>
              <a:t>Fresneau</a:t>
            </a:r>
            <a:r>
              <a:rPr lang="tr-TR" sz="2400" dirty="0">
                <a:ea typeface="Times New Roman" panose="02020603050405020304" pitchFamily="18" charset="0"/>
              </a:rPr>
              <a:t> olmuştur. 1736’da La </a:t>
            </a:r>
            <a:r>
              <a:rPr lang="tr-TR" sz="2400" dirty="0" err="1">
                <a:ea typeface="Times New Roman" panose="02020603050405020304" pitchFamily="18" charset="0"/>
              </a:rPr>
              <a:t>Condamine</a:t>
            </a:r>
            <a:r>
              <a:rPr lang="tr-TR" sz="2400" dirty="0">
                <a:ea typeface="Times New Roman" panose="02020603050405020304" pitchFamily="18" charset="0"/>
              </a:rPr>
              <a:t>, Güney Amerika’dan Paris’e kauçuk örnekleri göndermiştir.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25287" y="4013065"/>
            <a:ext cx="116047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Kauçuk hakkında ilk akademik </a:t>
            </a:r>
            <a:r>
              <a:rPr lang="tr-TR" sz="2400" dirty="0" smtClean="0">
                <a:ea typeface="Times New Roman" panose="02020603050405020304" pitchFamily="18" charset="0"/>
              </a:rPr>
              <a:t>bilgiler 1751 de </a:t>
            </a:r>
            <a:r>
              <a:rPr lang="tr-TR" sz="2400" dirty="0" smtClean="0">
                <a:ea typeface="Times New Roman" panose="02020603050405020304" pitchFamily="18" charset="0"/>
              </a:rPr>
              <a:t>yine </a:t>
            </a:r>
            <a:r>
              <a:rPr lang="tr-TR" sz="2400" dirty="0" err="1" smtClean="0">
                <a:ea typeface="Times New Roman" panose="02020603050405020304" pitchFamily="18" charset="0"/>
                <a:hlinkClick r:id="rId2" tooltip="François Fresneau"/>
              </a:rPr>
              <a:t>François</a:t>
            </a:r>
            <a:r>
              <a:rPr lang="tr-TR" sz="2400" dirty="0" smtClean="0">
                <a:ea typeface="Times New Roman" panose="02020603050405020304" pitchFamily="18" charset="0"/>
                <a:hlinkClick r:id="rId2" tooltip="François Fresneau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hlinkClick r:id="rId2" tooltip="François Fresneau"/>
              </a:rPr>
              <a:t>Fresneau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tarafından, kauçuğun </a:t>
            </a:r>
            <a:r>
              <a:rPr lang="tr-TR" sz="2400" dirty="0">
                <a:ea typeface="Times New Roman" panose="02020603050405020304" pitchFamily="18" charset="0"/>
              </a:rPr>
              <a:t>birçok özelliklerini tarif eden bir </a:t>
            </a:r>
            <a:r>
              <a:rPr lang="tr-TR" sz="2400" dirty="0" smtClean="0">
                <a:ea typeface="Times New Roman" panose="02020603050405020304" pitchFamily="18" charset="0"/>
              </a:rPr>
              <a:t>bilgileri </a:t>
            </a:r>
            <a:r>
              <a:rPr lang="tr-TR" sz="2400" dirty="0" err="1">
                <a:ea typeface="Times New Roman" panose="02020603050405020304" pitchFamily="18" charset="0"/>
              </a:rPr>
              <a:t>Académie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sunmuşl</a:t>
            </a:r>
            <a:r>
              <a:rPr lang="tr-TR" sz="2400" dirty="0" smtClean="0">
                <a:ea typeface="Times New Roman" panose="02020603050405020304" pitchFamily="18" charset="0"/>
              </a:rPr>
              <a:t> ve 1755 </a:t>
            </a:r>
            <a:r>
              <a:rPr lang="tr-TR" sz="2400" dirty="0">
                <a:ea typeface="Times New Roman" panose="02020603050405020304" pitchFamily="18" charset="0"/>
              </a:rPr>
              <a:t>de yayınlanmıştır. Bu makale kauçuğun ilk bilimsel makalesi olarak literatüre </a:t>
            </a:r>
            <a:r>
              <a:rPr lang="tr-TR" sz="2400" dirty="0" smtClean="0">
                <a:ea typeface="Times New Roman" panose="02020603050405020304" pitchFamily="18" charset="0"/>
              </a:rPr>
              <a:t>geçmiştir. </a:t>
            </a:r>
            <a:endParaRPr lang="tr-TR" sz="2400" dirty="0">
              <a:ea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89611" y="-61492"/>
            <a:ext cx="5386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>
                <a:latin typeface="Calibri" panose="020F0502020204030204" pitchFamily="34" charset="0"/>
                <a:ea typeface="Times New Roman" panose="02020603050405020304" pitchFamily="18" charset="0"/>
              </a:rPr>
              <a:t>KAUÇUĞUN </a:t>
            </a:r>
            <a:r>
              <a:rPr lang="tr-TR" sz="24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TEKNOLOJİK TARİHÇESİ</a:t>
            </a:r>
            <a:endParaRPr lang="tr-T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01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8500" y="35829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29599" y="2102675"/>
            <a:ext cx="1158902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John </a:t>
            </a:r>
            <a:r>
              <a:rPr lang="tr-TR" sz="2400" dirty="0" err="1">
                <a:ea typeface="Times New Roman" panose="02020603050405020304" pitchFamily="18" charset="0"/>
              </a:rPr>
              <a:t>Boyd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Dunlop</a:t>
            </a:r>
            <a:r>
              <a:rPr lang="tr-TR" sz="2400" dirty="0">
                <a:ea typeface="Times New Roman" panose="02020603050405020304" pitchFamily="18" charset="0"/>
              </a:rPr>
              <a:t> tarafından ilk havalı bisiklet lastiği de 1888 yılında üretilmiştir. </a:t>
            </a:r>
            <a:endParaRPr lang="tr-TR" sz="2400" dirty="0" smtClean="0">
              <a:ea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43246" y="2895225"/>
            <a:ext cx="6301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ea typeface="Times New Roman" panose="02020603050405020304" pitchFamily="18" charset="0"/>
              </a:rPr>
              <a:t>1903 de Paris de ilk kauçuk </a:t>
            </a:r>
            <a:r>
              <a:rPr lang="tr-TR" sz="2400" dirty="0" err="1">
                <a:ea typeface="Times New Roman" panose="02020603050405020304" pitchFamily="18" charset="0"/>
              </a:rPr>
              <a:t>faprikası</a:t>
            </a:r>
            <a:r>
              <a:rPr lang="tr-TR" sz="2400" dirty="0">
                <a:ea typeface="Times New Roman" panose="02020603050405020304" pitchFamily="18" charset="0"/>
              </a:rPr>
              <a:t> kurulmuştur.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29599" y="215202"/>
            <a:ext cx="115890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1770'de </a:t>
            </a:r>
            <a:r>
              <a:rPr lang="tr-TR" sz="2400" dirty="0" smtClean="0">
                <a:ea typeface="Times New Roman" panose="02020603050405020304" pitchFamily="18" charset="0"/>
              </a:rPr>
              <a:t>Joseph </a:t>
            </a:r>
            <a:r>
              <a:rPr lang="tr-TR" sz="2400" dirty="0" err="1" smtClean="0">
                <a:ea typeface="Times New Roman" panose="02020603050405020304" pitchFamily="18" charset="0"/>
              </a:rPr>
              <a:t>Priestley</a:t>
            </a:r>
            <a:r>
              <a:rPr lang="tr-TR" sz="2400" dirty="0" smtClean="0">
                <a:ea typeface="Times New Roman" panose="02020603050405020304" pitchFamily="18" charset="0"/>
              </a:rPr>
              <a:t> kauçuk </a:t>
            </a:r>
            <a:r>
              <a:rPr lang="tr-TR" sz="2400" dirty="0" smtClean="0">
                <a:ea typeface="Times New Roman" panose="02020603050405020304" pitchFamily="18" charset="0"/>
              </a:rPr>
              <a:t>numunelerini </a:t>
            </a:r>
            <a:r>
              <a:rPr lang="tr-TR" sz="2400" dirty="0">
                <a:ea typeface="Times New Roman" panose="02020603050405020304" pitchFamily="18" charset="0"/>
              </a:rPr>
              <a:t>ilk </a:t>
            </a:r>
            <a:r>
              <a:rPr lang="tr-TR" sz="2400" dirty="0" smtClean="0">
                <a:ea typeface="Times New Roman" panose="02020603050405020304" pitchFamily="18" charset="0"/>
              </a:rPr>
              <a:t>kez İngiltere'ye getirmiş ve malzemenin kâğıt </a:t>
            </a:r>
            <a:r>
              <a:rPr lang="tr-TR" sz="2400" dirty="0">
                <a:ea typeface="Times New Roman" panose="02020603050405020304" pitchFamily="18" charset="0"/>
              </a:rPr>
              <a:t>üzerinde kurşun kalem izini çıkarttığı </a:t>
            </a:r>
            <a:r>
              <a:rPr lang="tr-TR" sz="2400" dirty="0" smtClean="0">
                <a:ea typeface="Times New Roman" panose="02020603050405020304" pitchFamily="18" charset="0"/>
              </a:rPr>
              <a:t>gözlemiştir. bu </a:t>
            </a:r>
            <a:r>
              <a:rPr lang="tr-TR" sz="2400" dirty="0">
                <a:ea typeface="Times New Roman" panose="02020603050405020304" pitchFamily="18" charset="0"/>
              </a:rPr>
              <a:t>malzemeye </a:t>
            </a:r>
            <a:r>
              <a:rPr lang="tr-TR" sz="2400" dirty="0" smtClean="0">
                <a:ea typeface="Times New Roman" panose="02020603050405020304" pitchFamily="18" charset="0"/>
              </a:rPr>
              <a:t>“</a:t>
            </a:r>
            <a:r>
              <a:rPr lang="tr-TR" sz="2400" dirty="0" err="1" smtClean="0">
                <a:ea typeface="Times New Roman" panose="02020603050405020304" pitchFamily="18" charset="0"/>
              </a:rPr>
              <a:t>rubbing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out</a:t>
            </a:r>
            <a:r>
              <a:rPr lang="tr-TR" sz="2400" dirty="0" smtClean="0">
                <a:ea typeface="Times New Roman" panose="02020603050405020304" pitchFamily="18" charset="0"/>
              </a:rPr>
              <a:t>” kelimesinden türetme olarak </a:t>
            </a:r>
            <a:r>
              <a:rPr lang="tr-TR" sz="2400" dirty="0">
                <a:ea typeface="Times New Roman" panose="02020603050405020304" pitchFamily="18" charset="0"/>
              </a:rPr>
              <a:t>“</a:t>
            </a:r>
            <a:r>
              <a:rPr lang="tr-TR" sz="2400" dirty="0" err="1">
                <a:ea typeface="Times New Roman" panose="02020603050405020304" pitchFamily="18" charset="0"/>
              </a:rPr>
              <a:t>rubber</a:t>
            </a:r>
            <a:r>
              <a:rPr lang="tr-TR" sz="2400" dirty="0">
                <a:ea typeface="Times New Roman" panose="02020603050405020304" pitchFamily="18" charset="0"/>
              </a:rPr>
              <a:t>” adını verdi.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245659" y="3564804"/>
            <a:ext cx="1160059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ea typeface="Times New Roman" panose="02020603050405020304" pitchFamily="18" charset="0"/>
              </a:rPr>
              <a:t>1909 da Almanya da </a:t>
            </a:r>
            <a:r>
              <a:rPr lang="tr-TR" sz="2400" dirty="0" err="1" smtClean="0">
                <a:ea typeface="Times New Roman" panose="02020603050405020304" pitchFamily="18" charset="0"/>
              </a:rPr>
              <a:t>Bayer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laboratubarlarında</a:t>
            </a:r>
            <a:r>
              <a:rPr lang="tr-TR" sz="2400" dirty="0" smtClean="0">
                <a:ea typeface="Times New Roman" panose="02020603050405020304" pitchFamily="18" charset="0"/>
              </a:rPr>
              <a:t> F. </a:t>
            </a:r>
            <a:r>
              <a:rPr lang="tr-TR" sz="2400" dirty="0" err="1" smtClean="0">
                <a:ea typeface="Times New Roman" panose="02020603050405020304" pitchFamily="18" charset="0"/>
              </a:rPr>
              <a:t>Holman</a:t>
            </a:r>
            <a:r>
              <a:rPr lang="tr-TR" sz="2400" dirty="0" smtClean="0">
                <a:ea typeface="Times New Roman" panose="02020603050405020304" pitchFamily="18" charset="0"/>
              </a:rPr>
              <a:t> tarafından da ilk sentetik kauçuk üretilerek dünyada ilk patenti alınmıştır. </a:t>
            </a:r>
            <a:endParaRPr lang="tr-TR" sz="2400" dirty="0">
              <a:ea typeface="Times New Roman" panose="02020603050405020304" pitchFamily="18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272955" y="5531605"/>
            <a:ext cx="11518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ea typeface="Times New Roman" panose="02020603050405020304" pitchFamily="18" charset="0"/>
              </a:rPr>
              <a:t>1929 </a:t>
            </a:r>
            <a:r>
              <a:rPr lang="tr-TR" sz="2400" dirty="0" smtClean="0">
                <a:ea typeface="Times New Roman" panose="02020603050405020304" pitchFamily="18" charset="0"/>
              </a:rPr>
              <a:t>da </a:t>
            </a:r>
            <a:r>
              <a:rPr lang="tr-TR" sz="2400" dirty="0" err="1" smtClean="0">
                <a:ea typeface="Times New Roman" panose="02020603050405020304" pitchFamily="18" charset="0"/>
              </a:rPr>
              <a:t>Hermann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Staudinger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Times New Roman" panose="02020603050405020304" pitchFamily="18" charset="0"/>
              </a:rPr>
              <a:t>Bütadienden</a:t>
            </a:r>
            <a:r>
              <a:rPr lang="tr-TR" sz="2400" dirty="0" smtClean="0">
                <a:ea typeface="Times New Roman" panose="02020603050405020304" pitchFamily="18" charset="0"/>
              </a:rPr>
              <a:t> SBR ve NBR kauçuklarını elde </a:t>
            </a:r>
            <a:r>
              <a:rPr lang="tr-TR" sz="2400" dirty="0" smtClean="0">
                <a:ea typeface="Times New Roman" panose="02020603050405020304" pitchFamily="18" charset="0"/>
              </a:rPr>
              <a:t>etmiş </a:t>
            </a:r>
            <a:endParaRPr lang="tr-TR" sz="2400" dirty="0" smtClean="0">
              <a:ea typeface="Times New Roman" panose="02020603050405020304" pitchFamily="18" charset="0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286602" y="4823431"/>
            <a:ext cx="11491415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ea typeface="Times New Roman" panose="02020603050405020304" pitchFamily="18" charset="0"/>
              </a:rPr>
              <a:t>1912 de Almanya da % 100 sentetik </a:t>
            </a:r>
            <a:r>
              <a:rPr lang="tr-TR" sz="2400" dirty="0" err="1" smtClean="0">
                <a:ea typeface="Times New Roman" panose="02020603050405020304" pitchFamily="18" charset="0"/>
              </a:rPr>
              <a:t>kuçukdan</a:t>
            </a:r>
            <a:r>
              <a:rPr lang="tr-TR" sz="2400" dirty="0" smtClean="0">
                <a:ea typeface="Times New Roman" panose="02020603050405020304" pitchFamily="18" charset="0"/>
              </a:rPr>
              <a:t> ilk otomobil lastiği üretilmiştir.  </a:t>
            </a:r>
            <a:endParaRPr lang="tr-TR" sz="2400" dirty="0" smtClean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545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7"/>
          <p:cNvSpPr/>
          <p:nvPr/>
        </p:nvSpPr>
        <p:spPr>
          <a:xfrm>
            <a:off x="244832" y="2198707"/>
            <a:ext cx="7480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ea typeface="Times New Roman" panose="02020603050405020304" pitchFamily="18" charset="0"/>
              </a:rPr>
              <a:t>1939 </a:t>
            </a:r>
            <a:r>
              <a:rPr lang="tr-TR" sz="2400" dirty="0">
                <a:ea typeface="Times New Roman" panose="02020603050405020304" pitchFamily="18" charset="0"/>
              </a:rPr>
              <a:t>da ise Charles </a:t>
            </a:r>
            <a:r>
              <a:rPr lang="tr-TR" sz="2400" dirty="0" err="1">
                <a:ea typeface="Times New Roman" panose="02020603050405020304" pitchFamily="18" charset="0"/>
              </a:rPr>
              <a:t>Goodyear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vulkanizasyonu</a:t>
            </a:r>
            <a:r>
              <a:rPr lang="tr-TR" sz="2400" dirty="0">
                <a:ea typeface="Times New Roman" panose="02020603050405020304" pitchFamily="18" charset="0"/>
              </a:rPr>
              <a:t> keşfetmiştir. </a:t>
            </a:r>
          </a:p>
        </p:txBody>
      </p:sp>
      <p:sp>
        <p:nvSpPr>
          <p:cNvPr id="6" name="5 Dikdörtgen"/>
          <p:cNvSpPr/>
          <p:nvPr/>
        </p:nvSpPr>
        <p:spPr>
          <a:xfrm>
            <a:off x="278295" y="283123"/>
            <a:ext cx="10707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ea typeface="Times New Roman" panose="02020603050405020304" pitchFamily="18" charset="0"/>
              </a:rPr>
              <a:t>1931 de </a:t>
            </a:r>
            <a:r>
              <a:rPr lang="tr-TR" sz="2400" dirty="0" smtClean="0">
                <a:ea typeface="Times New Roman" panose="02020603050405020304" pitchFamily="18" charset="0"/>
              </a:rPr>
              <a:t>ilk </a:t>
            </a:r>
            <a:r>
              <a:rPr lang="tr-TR" sz="2400" dirty="0" smtClean="0">
                <a:ea typeface="Times New Roman" panose="02020603050405020304" pitchFamily="18" charset="0"/>
              </a:rPr>
              <a:t>sentetik kauçuk </a:t>
            </a:r>
            <a:r>
              <a:rPr lang="tr-TR" sz="2400" dirty="0" smtClean="0">
                <a:ea typeface="Times New Roman" panose="02020603050405020304" pitchFamily="18" charset="0"/>
              </a:rPr>
              <a:t>olan </a:t>
            </a:r>
            <a:r>
              <a:rPr lang="tr-TR" sz="2400" dirty="0" err="1" smtClean="0">
                <a:ea typeface="Times New Roman" panose="02020603050405020304" pitchFamily="18" charset="0"/>
              </a:rPr>
              <a:t>neopren</a:t>
            </a:r>
            <a:r>
              <a:rPr lang="tr-TR" sz="2400" dirty="0" smtClean="0">
                <a:ea typeface="Times New Roman" panose="02020603050405020304" pitchFamily="18" charset="0"/>
              </a:rPr>
              <a:t> (</a:t>
            </a:r>
            <a:r>
              <a:rPr lang="tr-TR" sz="2400" dirty="0" err="1" smtClean="0">
                <a:ea typeface="Times New Roman" panose="02020603050405020304" pitchFamily="18" charset="0"/>
              </a:rPr>
              <a:t>polikloropen</a:t>
            </a:r>
            <a:r>
              <a:rPr lang="tr-TR" sz="2400" dirty="0" smtClean="0">
                <a:ea typeface="Times New Roman" panose="02020603050405020304" pitchFamily="18" charset="0"/>
              </a:rPr>
              <a:t>) </a:t>
            </a:r>
            <a:r>
              <a:rPr lang="tr-TR" sz="2400" dirty="0" smtClean="0">
                <a:ea typeface="Times New Roman" panose="02020603050405020304" pitchFamily="18" charset="0"/>
              </a:rPr>
              <a:t>üretilmiştir. </a:t>
            </a:r>
            <a:endParaRPr lang="tr-TR" sz="2400" dirty="0"/>
          </a:p>
        </p:txBody>
      </p:sp>
      <p:sp>
        <p:nvSpPr>
          <p:cNvPr id="7" name="Dikdörtgen 4"/>
          <p:cNvSpPr/>
          <p:nvPr/>
        </p:nvSpPr>
        <p:spPr>
          <a:xfrm>
            <a:off x="255064" y="867883"/>
            <a:ext cx="11660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ea typeface="Times New Roman" panose="02020603050405020304" pitchFamily="18" charset="0"/>
              </a:rPr>
              <a:t>1935 </a:t>
            </a:r>
            <a:r>
              <a:rPr lang="tr-TR" sz="2400" dirty="0">
                <a:ea typeface="Times New Roman" panose="02020603050405020304" pitchFamily="18" charset="0"/>
              </a:rPr>
              <a:t>de Alman kimyacılar “Buna kauçukları” olarak </a:t>
            </a:r>
            <a:r>
              <a:rPr lang="tr-TR" sz="2400" dirty="0" smtClean="0">
                <a:ea typeface="Times New Roman" panose="02020603050405020304" pitchFamily="18" charset="0"/>
              </a:rPr>
              <a:t>bilinen </a:t>
            </a:r>
            <a:r>
              <a:rPr lang="tr-TR" sz="2400" dirty="0">
                <a:ea typeface="Times New Roman" panose="02020603050405020304" pitchFamily="18" charset="0"/>
              </a:rPr>
              <a:t>bir seri sentetik kauçukları sentezlediler. </a:t>
            </a:r>
          </a:p>
        </p:txBody>
      </p:sp>
    </p:spTree>
    <p:extLst>
      <p:ext uri="{BB962C8B-B14F-4D97-AF65-F5344CB8AC3E}">
        <p14:creationId xmlns:p14="http://schemas.microsoft.com/office/powerpoint/2010/main" xmlns="" val="4015566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56117" y="414927"/>
            <a:ext cx="11608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50"/>
              </a:spcBef>
              <a:spcAft>
                <a:spcPts val="350"/>
              </a:spcAft>
              <a:tabLst>
                <a:tab pos="4500880" algn="r"/>
              </a:tabLst>
            </a:pPr>
            <a:r>
              <a:rPr lang="tr-TR" sz="2400" dirty="0" err="1">
                <a:ea typeface="Times New Roman" panose="02020603050405020304" pitchFamily="18" charset="0"/>
              </a:rPr>
              <a:t>Poliizoprenin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cis</a:t>
            </a:r>
            <a:r>
              <a:rPr lang="tr-TR" sz="2400" dirty="0">
                <a:ea typeface="Times New Roman" panose="02020603050405020304" pitchFamily="18" charset="0"/>
              </a:rPr>
              <a:t>- izomeri; yumuşak, amorf yapıdadır, gutta </a:t>
            </a:r>
            <a:r>
              <a:rPr lang="tr-TR" sz="2400" dirty="0" err="1">
                <a:ea typeface="Times New Roman" panose="02020603050405020304" pitchFamily="18" charset="0"/>
              </a:rPr>
              <a:t>percha</a:t>
            </a:r>
            <a:r>
              <a:rPr lang="tr-TR" sz="2400" dirty="0">
                <a:ea typeface="Times New Roman" panose="02020603050405020304" pitchFamily="18" charset="0"/>
              </a:rPr>
              <a:t> ağacından elde edilen </a:t>
            </a:r>
            <a:r>
              <a:rPr lang="tr-TR" sz="2400" dirty="0" err="1">
                <a:ea typeface="Times New Roman" panose="02020603050405020304" pitchFamily="18" charset="0"/>
              </a:rPr>
              <a:t>poliizoprenin</a:t>
            </a:r>
            <a:r>
              <a:rPr lang="tr-TR" sz="2400" dirty="0">
                <a:ea typeface="Times New Roman" panose="02020603050405020304" pitchFamily="18" charset="0"/>
              </a:rPr>
              <a:t> trans- izomeri (gutta </a:t>
            </a:r>
            <a:r>
              <a:rPr lang="tr-TR" sz="2400" dirty="0" err="1">
                <a:ea typeface="Times New Roman" panose="02020603050405020304" pitchFamily="18" charset="0"/>
              </a:rPr>
              <a:t>percha</a:t>
            </a:r>
            <a:r>
              <a:rPr lang="tr-TR" sz="2400" dirty="0">
                <a:ea typeface="Times New Roman" panose="02020603050405020304" pitchFamily="18" charset="0"/>
              </a:rPr>
              <a:t>) ise sert, kristalindir.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flipV="1">
            <a:off x="173849" y="3155793"/>
            <a:ext cx="14637349" cy="4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5949938"/>
              </p:ext>
            </p:extLst>
          </p:nvPr>
        </p:nvGraphicFramePr>
        <p:xfrm>
          <a:off x="481941" y="2635139"/>
          <a:ext cx="7731387" cy="3192455"/>
        </p:xfrm>
        <a:graphic>
          <a:graphicData uri="http://schemas.openxmlformats.org/presentationml/2006/ole">
            <p:oleObj spid="_x0000_s2059" r:id="rId3" imgW="3733800" imgH="154305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4652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裰矺ዀ矵ષ矶ꋍ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66177" y="565109"/>
            <a:ext cx="2686189" cy="224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91440" y="4300312"/>
            <a:ext cx="87468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ea typeface="Times New Roman" panose="02020603050405020304" pitchFamily="18" charset="0"/>
              </a:rPr>
              <a:t>Doğal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kauçuğun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orijinali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adına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denilen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sütsü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koloidal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süspansiyondur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termoplastikdir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Kauçuk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doğal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halinde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olmayan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ancak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bağlanabilme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özelliğine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sahip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polimerlerdir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1441" y="263784"/>
            <a:ext cx="87468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</a:rPr>
              <a:t>Doğal kauçuk </a:t>
            </a:r>
            <a:r>
              <a:rPr lang="tr-TR" sz="2400" dirty="0" err="1">
                <a:ea typeface="Times New Roman" panose="02020603050405020304" pitchFamily="18" charset="0"/>
              </a:rPr>
              <a:t>Hevea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Brasiliensis</a:t>
            </a:r>
            <a:r>
              <a:rPr lang="tr-TR" sz="2400" dirty="0">
                <a:ea typeface="Times New Roman" panose="02020603050405020304" pitchFamily="18" charset="0"/>
              </a:rPr>
              <a:t> isimli kauçuk ağacının </a:t>
            </a:r>
            <a:r>
              <a:rPr lang="tr-TR" sz="2400" dirty="0" err="1">
                <a:ea typeface="Times New Roman" panose="02020603050405020304" pitchFamily="18" charset="0"/>
              </a:rPr>
              <a:t>özsütü</a:t>
            </a:r>
            <a:r>
              <a:rPr lang="tr-TR" sz="2400" dirty="0">
                <a:ea typeface="Times New Roman" panose="02020603050405020304" pitchFamily="18" charset="0"/>
              </a:rPr>
              <a:t> olan lateksinden elde edilen maddedir. Ağacın kabuğu hafifçe yarılınca akan bu sütsü madde akarken hemen donduğu halde yumuşaklığını kaybetmiyor. Buradan elde edilen polimer </a:t>
            </a:r>
            <a:r>
              <a:rPr lang="tr-TR" sz="2400" dirty="0" err="1">
                <a:ea typeface="Times New Roman" panose="02020603050405020304" pitchFamily="18" charset="0"/>
              </a:rPr>
              <a:t>poli</a:t>
            </a:r>
            <a:r>
              <a:rPr lang="tr-TR" sz="2400" dirty="0">
                <a:ea typeface="Times New Roman" panose="02020603050405020304" pitchFamily="18" charset="0"/>
              </a:rPr>
              <a:t>(cis-1,4-izopren) polimeridir [</a:t>
            </a:r>
            <a:r>
              <a:rPr lang="tr-TR" sz="2400" dirty="0" err="1">
                <a:ea typeface="Times New Roman" panose="02020603050405020304" pitchFamily="18" charset="0"/>
              </a:rPr>
              <a:t>cis-poliizopren</a:t>
            </a:r>
            <a:r>
              <a:rPr lang="tr-TR" sz="2400" dirty="0">
                <a:ea typeface="Times New Roman" panose="02020603050405020304" pitchFamily="18" charset="0"/>
              </a:rPr>
              <a:t> veya </a:t>
            </a:r>
            <a:r>
              <a:rPr lang="tr-TR" sz="2400" dirty="0" err="1">
                <a:ea typeface="Times New Roman" panose="02020603050405020304" pitchFamily="18" charset="0"/>
              </a:rPr>
              <a:t>poli</a:t>
            </a:r>
            <a:r>
              <a:rPr lang="tr-TR" sz="2400" dirty="0">
                <a:ea typeface="Times New Roman" panose="02020603050405020304" pitchFamily="18" charset="0"/>
              </a:rPr>
              <a:t>(</a:t>
            </a:r>
            <a:r>
              <a:rPr lang="tr-TR" sz="2400" dirty="0" err="1">
                <a:ea typeface="Times New Roman" panose="02020603050405020304" pitchFamily="18" charset="0"/>
              </a:rPr>
              <a:t>cis-izopren</a:t>
            </a:r>
            <a:r>
              <a:rPr lang="tr-TR" sz="2400" dirty="0">
                <a:ea typeface="Times New Roman" panose="02020603050405020304" pitchFamily="18" charset="0"/>
              </a:rPr>
              <a:t>) de denir]. Bu nedenle doğal kauçuğun </a:t>
            </a:r>
            <a:r>
              <a:rPr lang="tr-TR" sz="2400" dirty="0" err="1">
                <a:ea typeface="Times New Roman" panose="02020603050405020304" pitchFamily="18" charset="0"/>
              </a:rPr>
              <a:t>monomeri</a:t>
            </a:r>
            <a:r>
              <a:rPr lang="tr-TR" sz="2400" dirty="0">
                <a:ea typeface="Times New Roman" panose="02020603050405020304" pitchFamily="18" charset="0"/>
              </a:rPr>
              <a:t> olan </a:t>
            </a:r>
            <a:r>
              <a:rPr lang="tr-TR" sz="2400" dirty="0" err="1">
                <a:ea typeface="Times New Roman" panose="02020603050405020304" pitchFamily="18" charset="0"/>
              </a:rPr>
              <a:t>izoprenden</a:t>
            </a:r>
            <a:r>
              <a:rPr lang="tr-TR" sz="2400" dirty="0">
                <a:ea typeface="Times New Roman" panose="02020603050405020304" pitchFamily="18" charset="0"/>
              </a:rPr>
              <a:t> çıkılarak sentetik yolla elde edilmektedir. 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099" name="Picture 3" descr="Tapping the bark of a Rubber Tree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1023" y="3317966"/>
            <a:ext cx="2591344" cy="259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95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4176" y="1819702"/>
            <a:ext cx="1171017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Kauçuk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ağaçlarının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plantasyonlardaki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ekonomik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yaşam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ömrü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yaklaşık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32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yıldır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Kauçuk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ağacının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optimum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büyümesi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için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iklim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şartları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aylık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25°C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ile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28°C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sıcaklığa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sahip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yaklaşık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20°C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ile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34°C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sıcaklık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aralığını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içerir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Yaklaşık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80%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kadar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yüksek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atmosferik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nem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içerir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Güçlü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rüzgarların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olmadığı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ve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çok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yüksek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oranda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parlak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güneş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alabilen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iklimlere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ihtiyaç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duymaktadır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endParaRPr kumimoji="0" lang="en-US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34176" y="370716"/>
            <a:ext cx="11573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>
                <a:ea typeface="Times New Roman" panose="02020603050405020304" pitchFamily="18" charset="0"/>
              </a:rPr>
              <a:t>Esnek, aşınmaya dayanıklı ve su geçirmez özelliklere sahiptir. </a:t>
            </a:r>
            <a:r>
              <a:rPr lang="en-US" sz="2400" dirty="0" err="1">
                <a:ea typeface="Times New Roman" panose="02020603050405020304" pitchFamily="18" charset="0"/>
              </a:rPr>
              <a:t>Vulkanizasyon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veya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bağlanma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öncesi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plastik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vulkanizasyon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sonrasında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elastik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özellik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gösterirler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endParaRPr lang="tr-TR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946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4175" y="244966"/>
            <a:ext cx="11786839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350"/>
              </a:spcBef>
              <a:spcAft>
                <a:spcPts val="350"/>
              </a:spcAft>
              <a:tabLst>
                <a:tab pos="4500880" algn="r"/>
              </a:tabLst>
            </a:pPr>
            <a:r>
              <a:rPr lang="en-US" sz="2400" b="1" dirty="0" err="1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	</a:t>
            </a:r>
            <a:endParaRPr lang="tr-TR" sz="2400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350"/>
              </a:spcBef>
              <a:spcAft>
                <a:spcPts val="350"/>
              </a:spcAft>
              <a:tabLst>
                <a:tab pos="4500880" algn="r"/>
              </a:tabLst>
            </a:pPr>
            <a:r>
              <a:rPr lang="en-US" sz="2400" dirty="0" err="1" smtClean="0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polimer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taneciklerinin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su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içinde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dağılmış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haline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verilen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addır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doğada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bulunan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birçok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bitkinin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salgıladığı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hava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ile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karşılaştığında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katılaşan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sütlü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bitki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özütüdür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Lateksin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rengi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beyazdır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ancak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bazı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bitkilerde</a:t>
            </a:r>
            <a:r>
              <a:rPr lang="en-US" sz="2400" dirty="0">
                <a:ea typeface="Times New Roman" panose="02020603050405020304" pitchFamily="18" charset="0"/>
              </a:rPr>
              <a:t> sarı, </a:t>
            </a:r>
            <a:r>
              <a:rPr lang="en-US" sz="2400" dirty="0" err="1">
                <a:ea typeface="Times New Roman" panose="02020603050405020304" pitchFamily="18" charset="0"/>
              </a:rPr>
              <a:t>turuncu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ya</a:t>
            </a:r>
            <a:r>
              <a:rPr lang="en-US" sz="2400" dirty="0">
                <a:ea typeface="Times New Roman" panose="02020603050405020304" pitchFamily="18" charset="0"/>
              </a:rPr>
              <a:t> da </a:t>
            </a:r>
            <a:r>
              <a:rPr lang="en-US" sz="2400" dirty="0" err="1">
                <a:ea typeface="Times New Roman" panose="02020603050405020304" pitchFamily="18" charset="0"/>
              </a:rPr>
              <a:t>kırmızı</a:t>
            </a:r>
            <a:r>
              <a:rPr lang="en-US" sz="2400" dirty="0">
                <a:ea typeface="Times New Roman" panose="02020603050405020304" pitchFamily="18" charset="0"/>
              </a:rPr>
              <a:t> da </a:t>
            </a:r>
            <a:r>
              <a:rPr lang="en-US" sz="2400" dirty="0" err="1">
                <a:ea typeface="Times New Roman" panose="02020603050405020304" pitchFamily="18" charset="0"/>
              </a:rPr>
              <a:t>olabilir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kauçuk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ağacının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kabuğu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çizildikten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sonra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ağaç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üzerine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tutturulan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kap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içerisinde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toplanır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karmaşık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sıvı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bileşimidir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içerisinde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>
                <a:ea typeface="Times New Roman" panose="02020603050405020304" pitchFamily="18" charset="0"/>
                <a:hlinkClick r:id="rId2" tooltip="Protein"/>
              </a:rPr>
              <a:t>protein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3" tooltip="Nişasta"/>
              </a:rPr>
              <a:t>nişasta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>
                <a:ea typeface="Times New Roman" panose="02020603050405020304" pitchFamily="18" charset="0"/>
                <a:hlinkClick r:id="rId4" tooltip="Alkaloid"/>
              </a:rPr>
              <a:t>alkaloid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5" tooltip="Şeker"/>
              </a:rPr>
              <a:t>şeker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6" tooltip="Yağ"/>
              </a:rPr>
              <a:t>yağ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7" tooltip="Sakız"/>
              </a:rPr>
              <a:t>sakız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8" tooltip="Tanin (henüz yazılmamış)"/>
              </a:rPr>
              <a:t>tanin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  <a:hlinkClick r:id="rId9" tooltip="Reçine"/>
              </a:rPr>
              <a:t>reçine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gibi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birçok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madde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bulunur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Ayrıca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Lateks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yüzey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aktif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maddelerin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varlığında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monomerlerin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hlinkClick r:id="rId10" tooltip="Emülsiyon"/>
              </a:rPr>
              <a:t>emülsiyon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polimerizasyonu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ile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sentetik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olarak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hazırlanabilir</a:t>
            </a:r>
            <a:r>
              <a:rPr lang="en-US" sz="2400" dirty="0">
                <a:ea typeface="Times New Roman" panose="02020603050405020304" pitchFamily="18" charset="0"/>
              </a:rPr>
              <a:t>.</a:t>
            </a:r>
            <a:endParaRPr lang="tr-TR" sz="2400" dirty="0">
              <a:ea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4175" y="5019160"/>
            <a:ext cx="11697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ea typeface="Times New Roman" panose="02020603050405020304" pitchFamily="18" charset="0"/>
              </a:rPr>
              <a:t>Lateksin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yaklaşık</a:t>
            </a:r>
            <a:r>
              <a:rPr lang="en-US" sz="2400" dirty="0">
                <a:ea typeface="Times New Roman" panose="02020603050405020304" pitchFamily="18" charset="0"/>
              </a:rPr>
              <a:t> % 35 </a:t>
            </a:r>
            <a:r>
              <a:rPr lang="en-US" sz="2400" dirty="0" err="1">
                <a:ea typeface="Times New Roman" panose="02020603050405020304" pitchFamily="18" charset="0"/>
              </a:rPr>
              <a:t>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doğal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kauçuktur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a typeface="Times New Roman" panose="02020603050405020304" pitchFamily="18" charset="0"/>
              </a:rPr>
              <a:t>Kauçuk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lateksi</a:t>
            </a:r>
            <a:r>
              <a:rPr lang="en-US" sz="2400" dirty="0"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a typeface="Times New Roman" panose="02020603050405020304" pitchFamily="18" charset="0"/>
              </a:rPr>
              <a:t>kauçuk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ağacından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elde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edildiği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hali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ile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bazı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uygulamalarda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doğrudan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kullanılmaktadır</a:t>
            </a:r>
            <a:r>
              <a:rPr lang="en-US" sz="2400" dirty="0">
                <a:ea typeface="Times New Roman" panose="02020603050405020304" pitchFamily="18" charset="0"/>
              </a:rPr>
              <a:t>. </a:t>
            </a:r>
            <a:endParaRPr lang="tr-TR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68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01444" y="309981"/>
            <a:ext cx="113519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%100 doğal doğal kauçuk ürünler </a:t>
            </a:r>
            <a:endParaRPr lang="tr-TR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tr-TR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içerisinde mikroorganizmalar yaşayamaz. Ayrıca alerjilere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yolaçan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mite'lar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da barınamaz, kendi özelliği olarak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sürekli bir havalandırma sağladığından terletme yapmaz. 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Doğal kauçuktan yapılan ürünlerin kullanımı sırasında hiçbir ses çıkarmadığından rahatsızlık vermez,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herhangi bir bakım masrafı yoktur,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ömrü çok uzun olup dayanıklılığını yıllarca sürdürür. Lateks yatak ve yastıkları dünyadaki gerçek ortopedik ürünlerdir. </a:t>
            </a:r>
            <a:endParaRPr lang="tr-TR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109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65462" y="167364"/>
            <a:ext cx="1159110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tr-TR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Kauçuğun Plastiklerden Ayrılması</a:t>
            </a:r>
            <a:endParaRPr lang="tr-TR" sz="24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sz="2400" dirty="0"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Plastik ve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elastomerler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en kolay mekanik özelliklerinin incelenmesi ile birbirinden ayırt edilebilirler. Bu amaçla uygulanabilecek en basit yöntem polimer örneklerinin </a:t>
            </a:r>
            <a:r>
              <a:rPr lang="tr-TR" sz="2400" dirty="0">
                <a:ea typeface="Times New Roman" panose="02020603050405020304" pitchFamily="18" charset="0"/>
              </a:rPr>
              <a:t>kopma noktasına kadar uzamalarını takip etmektir. 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463" y="2852450"/>
            <a:ext cx="1169943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Young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modülü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açısından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termoplastikler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ile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kauçuklar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karşılaştırıldığında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termoplastikler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kauçuklardan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yaklaşık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1000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kat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büyüktür</a:t>
            </a:r>
            <a:r>
              <a:rPr lang="en-US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tr-TR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Doğal kauçuk (</a:t>
            </a:r>
            <a:r>
              <a:rPr lang="tr-TR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poliizopren</a:t>
            </a:r>
            <a:r>
              <a:rPr lang="tr-TR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)  tipik </a:t>
            </a:r>
            <a:r>
              <a:rPr lang="tr-TR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elastomer</a:t>
            </a:r>
            <a:r>
              <a:rPr lang="tr-TR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özellik gösterir. Bu polimer -73 C </a:t>
            </a:r>
            <a:r>
              <a:rPr lang="tr-TR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Tg</a:t>
            </a:r>
            <a:r>
              <a:rPr lang="tr-TR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sıcaklığına sahiptir ve kolayca çapraz bağlanabilir yapıya sahiptir. Doğal kauçuğun gerilme-gerinim eğrileri incelendiğinde, uygulana kuvvet doğrultusunda zincirleri yönlenmesi ile bir miktar </a:t>
            </a:r>
            <a:r>
              <a:rPr lang="tr-TR" alt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kristallenme</a:t>
            </a:r>
            <a:r>
              <a:rPr lang="tr-TR" alt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gerçekleşir. Böylece uzamaya karşı artan bir direnç gösterir. </a:t>
            </a:r>
          </a:p>
        </p:txBody>
      </p:sp>
    </p:spTree>
    <p:extLst>
      <p:ext uri="{BB962C8B-B14F-4D97-AF65-F5344CB8AC3E}">
        <p14:creationId xmlns:p14="http://schemas.microsoft.com/office/powerpoint/2010/main" xmlns="" val="55921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5481" y="490653"/>
            <a:ext cx="115526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Bir amorf polimerin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termoplastik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veya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elastomer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olup olmadığını anlamak için camsı geçiş sıcaklığına bağlıdır. Bütün amorf polimerler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elastomer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değildir, bazıları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termoplastiklerdir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Eğer 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amorf bir polimer oda sıcaklığı aşağısında bir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Tg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ye sahip ise polimer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elastomer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olacaktır, çünkü o oda sıcaklığında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yumşak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ve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kauçuksudur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ea typeface="Times New Roman" panose="02020603050405020304" pitchFamily="18" charset="0"/>
              </a:rPr>
              <a:t>Eğer </a:t>
            </a:r>
            <a:r>
              <a:rPr lang="tr-TR" sz="2400" dirty="0">
                <a:ea typeface="Times New Roman" panose="02020603050405020304" pitchFamily="18" charset="0"/>
              </a:rPr>
              <a:t>amorf polimer oda sıcaklığı üzerinde bir </a:t>
            </a:r>
            <a:r>
              <a:rPr lang="tr-TR" sz="2400" dirty="0" err="1">
                <a:ea typeface="Times New Roman" panose="02020603050405020304" pitchFamily="18" charset="0"/>
              </a:rPr>
              <a:t>Tg’e</a:t>
            </a:r>
            <a:r>
              <a:rPr lang="tr-TR" sz="2400" dirty="0">
                <a:ea typeface="Times New Roman" panose="02020603050405020304" pitchFamily="18" charset="0"/>
              </a:rPr>
              <a:t> sahip ise o zaman polimer </a:t>
            </a:r>
            <a:r>
              <a:rPr lang="tr-TR" sz="2400" dirty="0" err="1">
                <a:ea typeface="Times New Roman" panose="02020603050405020304" pitchFamily="18" charset="0"/>
              </a:rPr>
              <a:t>termoplastik</a:t>
            </a:r>
            <a:r>
              <a:rPr lang="tr-TR" sz="2400" dirty="0">
                <a:ea typeface="Times New Roman" panose="02020603050405020304" pitchFamily="18" charset="0"/>
              </a:rPr>
              <a:t> olacaktır, çünkü o oda sıcaklığında sert ve camsıdır. Amorf polimerler için genel kural şudur ki </a:t>
            </a:r>
            <a:r>
              <a:rPr lang="tr-TR" sz="2400" dirty="0" err="1">
                <a:ea typeface="Times New Roman" panose="02020603050405020304" pitchFamily="18" charset="0"/>
              </a:rPr>
              <a:t>elastomerler</a:t>
            </a:r>
            <a:r>
              <a:rPr lang="tr-TR" sz="2400" dirty="0">
                <a:ea typeface="Times New Roman" panose="02020603050405020304" pitchFamily="18" charset="0"/>
              </a:rPr>
              <a:t> düşük </a:t>
            </a:r>
            <a:r>
              <a:rPr lang="tr-TR" sz="2400" dirty="0" err="1">
                <a:ea typeface="Times New Roman" panose="02020603050405020304" pitchFamily="18" charset="0"/>
              </a:rPr>
              <a:t>Tg</a:t>
            </a:r>
            <a:r>
              <a:rPr lang="tr-TR" sz="2400" dirty="0">
                <a:ea typeface="Times New Roman" panose="02020603050405020304" pitchFamily="18" charset="0"/>
              </a:rPr>
              <a:t> e sahip, </a:t>
            </a:r>
            <a:r>
              <a:rPr lang="tr-TR" sz="2400" dirty="0" err="1">
                <a:ea typeface="Times New Roman" panose="02020603050405020304" pitchFamily="18" charset="0"/>
              </a:rPr>
              <a:t>termoplastikler</a:t>
            </a:r>
            <a:r>
              <a:rPr lang="tr-TR" sz="2400" dirty="0">
                <a:ea typeface="Times New Roman" panose="02020603050405020304" pitchFamily="18" charset="0"/>
              </a:rPr>
              <a:t> yüksek </a:t>
            </a:r>
            <a:r>
              <a:rPr lang="tr-TR" sz="2400" dirty="0" err="1">
                <a:ea typeface="Times New Roman" panose="02020603050405020304" pitchFamily="18" charset="0"/>
              </a:rPr>
              <a:t>Tg</a:t>
            </a:r>
            <a:r>
              <a:rPr lang="tr-TR" sz="2400" dirty="0">
                <a:ea typeface="Times New Roman" panose="02020603050405020304" pitchFamily="18" charset="0"/>
              </a:rPr>
              <a:t> e sahiptir. Ancak bu açıklama, yalnızca, amorf polimerler için geçerlidir, kristalin polimerler için değil.  </a:t>
            </a:r>
          </a:p>
        </p:txBody>
      </p:sp>
    </p:spTree>
    <p:extLst>
      <p:ext uri="{BB962C8B-B14F-4D97-AF65-F5344CB8AC3E}">
        <p14:creationId xmlns:p14="http://schemas.microsoft.com/office/powerpoint/2010/main" xmlns="" val="2512754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9725" y="261060"/>
            <a:ext cx="11638625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5400" algn="just">
              <a:lnSpc>
                <a:spcPct val="150000"/>
              </a:lnSpc>
              <a:spcAft>
                <a:spcPts val="0"/>
              </a:spcAft>
            </a:pPr>
            <a:r>
              <a:rPr lang="en-US" sz="2400" dirty="0" err="1">
                <a:ea typeface="Times New Roman" panose="02020603050405020304" pitchFamily="18" charset="0"/>
              </a:rPr>
              <a:t>Sentetik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polimerlerin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kauçuğa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benzer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yüksek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elastikiyet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gösterebilmesi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için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aşağıdaki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temel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özellikleri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taşıması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gerekir</a:t>
            </a:r>
            <a:r>
              <a:rPr lang="en-US" sz="2400" dirty="0">
                <a:ea typeface="Times New Roman" panose="02020603050405020304" pitchFamily="18" charset="0"/>
              </a:rPr>
              <a:t>.</a:t>
            </a:r>
            <a:endParaRPr lang="tr-TR" sz="2400" dirty="0">
              <a:ea typeface="Times New Roman" panose="02020603050405020304" pitchFamily="18" charset="0"/>
            </a:endParaRPr>
          </a:p>
          <a:p>
            <a:pPr marL="342900" marR="254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400" dirty="0" err="1">
                <a:ea typeface="Times New Roman" panose="02020603050405020304" pitchFamily="18" charset="0"/>
              </a:rPr>
              <a:t>camsı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geçiş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sıcaklığı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üzerinde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bulunması</a:t>
            </a:r>
            <a:endParaRPr lang="tr-TR" sz="2400" dirty="0">
              <a:ea typeface="Times New Roman" panose="02020603050405020304" pitchFamily="18" charset="0"/>
            </a:endParaRPr>
          </a:p>
          <a:p>
            <a:pPr marL="342900" marR="254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400" dirty="0" err="1">
                <a:ea typeface="Times New Roman" panose="02020603050405020304" pitchFamily="18" charset="0"/>
              </a:rPr>
              <a:t>ana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zincir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üzerindeki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etrafında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dönme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kolaylılığının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bulunması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yani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esnek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zincirlere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sahip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olması</a:t>
            </a:r>
            <a:endParaRPr lang="tr-TR" sz="2400" dirty="0">
              <a:ea typeface="Times New Roman" panose="02020603050405020304" pitchFamily="18" charset="0"/>
            </a:endParaRPr>
          </a:p>
          <a:p>
            <a:pPr marL="342900" marR="254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400" dirty="0" err="1">
                <a:ea typeface="Times New Roman" panose="02020603050405020304" pitchFamily="18" charset="0"/>
              </a:rPr>
              <a:t>kolay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kristallenmeme</a:t>
            </a:r>
            <a:endParaRPr lang="tr-TR" sz="2400" dirty="0">
              <a:ea typeface="Times New Roman" panose="02020603050405020304" pitchFamily="18" charset="0"/>
            </a:endParaRPr>
          </a:p>
          <a:p>
            <a:pPr marL="342900" marR="254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400" dirty="0" err="1">
                <a:ea typeface="Times New Roman" panose="02020603050405020304" pitchFamily="18" charset="0"/>
              </a:rPr>
              <a:t>yüksek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gerilimlerde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plastik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deformasyona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dayanımının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oranda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çapraz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bağlarla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karşılanabilmesi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</a:rPr>
              <a:t>gerekir</a:t>
            </a:r>
            <a:r>
              <a:rPr lang="en-US" sz="2400" dirty="0">
                <a:ea typeface="Times New Roman" panose="02020603050405020304" pitchFamily="18" charset="0"/>
              </a:rPr>
              <a:t> </a:t>
            </a:r>
            <a:endParaRPr lang="tr-TR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43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774</Words>
  <Application>Microsoft Office PowerPoint</Application>
  <PresentationFormat>Özel</PresentationFormat>
  <Paragraphs>48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0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21</cp:revision>
  <dcterms:created xsi:type="dcterms:W3CDTF">2018-03-28T05:50:53Z</dcterms:created>
  <dcterms:modified xsi:type="dcterms:W3CDTF">2018-03-31T21:05:27Z</dcterms:modified>
</cp:coreProperties>
</file>