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89" r:id="rId4"/>
    <p:sldId id="292" r:id="rId5"/>
    <p:sldId id="291" r:id="rId6"/>
    <p:sldId id="293" r:id="rId7"/>
    <p:sldId id="294" r:id="rId8"/>
    <p:sldId id="295" r:id="rId9"/>
    <p:sldId id="296" r:id="rId10"/>
    <p:sldId id="297" r:id="rId11"/>
    <p:sldId id="298" r:id="rId12"/>
    <p:sldId id="299" r:id="rId13"/>
    <p:sldId id="276" r:id="rId14"/>
    <p:sldId id="290" r:id="rId1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0" d="100"/>
          <a:sy n="70" d="100"/>
        </p:scale>
        <p:origin x="660"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AD60EAFD-F097-4D67-BA6D-5D5CFFD185DC}" type="datetimeFigureOut">
              <a:rPr lang="tr-TR" smtClean="0"/>
              <a:t>20.04.2018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C1919E4-1D2B-43C2-B9B2-66C932573403}" type="slidenum">
              <a:rPr lang="tr-TR" smtClean="0"/>
              <a:t>‹#›</a:t>
            </a:fld>
            <a:endParaRPr lang="tr-TR"/>
          </a:p>
        </p:txBody>
      </p:sp>
    </p:spTree>
    <p:extLst>
      <p:ext uri="{BB962C8B-B14F-4D97-AF65-F5344CB8AC3E}">
        <p14:creationId xmlns:p14="http://schemas.microsoft.com/office/powerpoint/2010/main" val="25743250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D60EAFD-F097-4D67-BA6D-5D5CFFD185DC}" type="datetimeFigureOut">
              <a:rPr lang="tr-TR" smtClean="0"/>
              <a:t>20.04.2018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C1919E4-1D2B-43C2-B9B2-66C932573403}" type="slidenum">
              <a:rPr lang="tr-TR" smtClean="0"/>
              <a:t>‹#›</a:t>
            </a:fld>
            <a:endParaRPr lang="tr-TR"/>
          </a:p>
        </p:txBody>
      </p:sp>
    </p:spTree>
    <p:extLst>
      <p:ext uri="{BB962C8B-B14F-4D97-AF65-F5344CB8AC3E}">
        <p14:creationId xmlns:p14="http://schemas.microsoft.com/office/powerpoint/2010/main" val="19400015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D60EAFD-F097-4D67-BA6D-5D5CFFD185DC}" type="datetimeFigureOut">
              <a:rPr lang="tr-TR" smtClean="0"/>
              <a:t>20.04.2018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C1919E4-1D2B-43C2-B9B2-66C932573403}" type="slidenum">
              <a:rPr lang="tr-TR" smtClean="0"/>
              <a:t>‹#›</a:t>
            </a:fld>
            <a:endParaRPr lang="tr-TR"/>
          </a:p>
        </p:txBody>
      </p:sp>
    </p:spTree>
    <p:extLst>
      <p:ext uri="{BB962C8B-B14F-4D97-AF65-F5344CB8AC3E}">
        <p14:creationId xmlns:p14="http://schemas.microsoft.com/office/powerpoint/2010/main" val="20567322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D60EAFD-F097-4D67-BA6D-5D5CFFD185DC}" type="datetimeFigureOut">
              <a:rPr lang="tr-TR" smtClean="0"/>
              <a:t>20.04.2018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C1919E4-1D2B-43C2-B9B2-66C932573403}" type="slidenum">
              <a:rPr lang="tr-TR" smtClean="0"/>
              <a:t>‹#›</a:t>
            </a:fld>
            <a:endParaRPr lang="tr-TR"/>
          </a:p>
        </p:txBody>
      </p:sp>
    </p:spTree>
    <p:extLst>
      <p:ext uri="{BB962C8B-B14F-4D97-AF65-F5344CB8AC3E}">
        <p14:creationId xmlns:p14="http://schemas.microsoft.com/office/powerpoint/2010/main" val="26844355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AD60EAFD-F097-4D67-BA6D-5D5CFFD185DC}" type="datetimeFigureOut">
              <a:rPr lang="tr-TR" smtClean="0"/>
              <a:t>20.04.2018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C1919E4-1D2B-43C2-B9B2-66C932573403}" type="slidenum">
              <a:rPr lang="tr-TR" smtClean="0"/>
              <a:t>‹#›</a:t>
            </a:fld>
            <a:endParaRPr lang="tr-TR"/>
          </a:p>
        </p:txBody>
      </p:sp>
    </p:spTree>
    <p:extLst>
      <p:ext uri="{BB962C8B-B14F-4D97-AF65-F5344CB8AC3E}">
        <p14:creationId xmlns:p14="http://schemas.microsoft.com/office/powerpoint/2010/main" val="22831695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AD60EAFD-F097-4D67-BA6D-5D5CFFD185DC}" type="datetimeFigureOut">
              <a:rPr lang="tr-TR" smtClean="0"/>
              <a:t>20.04.2018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C1919E4-1D2B-43C2-B9B2-66C932573403}" type="slidenum">
              <a:rPr lang="tr-TR" smtClean="0"/>
              <a:t>‹#›</a:t>
            </a:fld>
            <a:endParaRPr lang="tr-TR"/>
          </a:p>
        </p:txBody>
      </p:sp>
    </p:spTree>
    <p:extLst>
      <p:ext uri="{BB962C8B-B14F-4D97-AF65-F5344CB8AC3E}">
        <p14:creationId xmlns:p14="http://schemas.microsoft.com/office/powerpoint/2010/main" val="25292831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AD60EAFD-F097-4D67-BA6D-5D5CFFD185DC}" type="datetimeFigureOut">
              <a:rPr lang="tr-TR" smtClean="0"/>
              <a:t>20.04.2018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DC1919E4-1D2B-43C2-B9B2-66C932573403}" type="slidenum">
              <a:rPr lang="tr-TR" smtClean="0"/>
              <a:t>‹#›</a:t>
            </a:fld>
            <a:endParaRPr lang="tr-TR"/>
          </a:p>
        </p:txBody>
      </p:sp>
    </p:spTree>
    <p:extLst>
      <p:ext uri="{BB962C8B-B14F-4D97-AF65-F5344CB8AC3E}">
        <p14:creationId xmlns:p14="http://schemas.microsoft.com/office/powerpoint/2010/main" val="35503691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AD60EAFD-F097-4D67-BA6D-5D5CFFD185DC}" type="datetimeFigureOut">
              <a:rPr lang="tr-TR" smtClean="0"/>
              <a:t>20.04.2018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DC1919E4-1D2B-43C2-B9B2-66C932573403}" type="slidenum">
              <a:rPr lang="tr-TR" smtClean="0"/>
              <a:t>‹#›</a:t>
            </a:fld>
            <a:endParaRPr lang="tr-TR"/>
          </a:p>
        </p:txBody>
      </p:sp>
    </p:spTree>
    <p:extLst>
      <p:ext uri="{BB962C8B-B14F-4D97-AF65-F5344CB8AC3E}">
        <p14:creationId xmlns:p14="http://schemas.microsoft.com/office/powerpoint/2010/main" val="24372255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D60EAFD-F097-4D67-BA6D-5D5CFFD185DC}" type="datetimeFigureOut">
              <a:rPr lang="tr-TR" smtClean="0"/>
              <a:t>20.04.2018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DC1919E4-1D2B-43C2-B9B2-66C932573403}" type="slidenum">
              <a:rPr lang="tr-TR" smtClean="0"/>
              <a:t>‹#›</a:t>
            </a:fld>
            <a:endParaRPr lang="tr-TR"/>
          </a:p>
        </p:txBody>
      </p:sp>
    </p:spTree>
    <p:extLst>
      <p:ext uri="{BB962C8B-B14F-4D97-AF65-F5344CB8AC3E}">
        <p14:creationId xmlns:p14="http://schemas.microsoft.com/office/powerpoint/2010/main" val="39364611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AD60EAFD-F097-4D67-BA6D-5D5CFFD185DC}" type="datetimeFigureOut">
              <a:rPr lang="tr-TR" smtClean="0"/>
              <a:t>20.04.2018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C1919E4-1D2B-43C2-B9B2-66C932573403}" type="slidenum">
              <a:rPr lang="tr-TR" smtClean="0"/>
              <a:t>‹#›</a:t>
            </a:fld>
            <a:endParaRPr lang="tr-TR"/>
          </a:p>
        </p:txBody>
      </p:sp>
    </p:spTree>
    <p:extLst>
      <p:ext uri="{BB962C8B-B14F-4D97-AF65-F5344CB8AC3E}">
        <p14:creationId xmlns:p14="http://schemas.microsoft.com/office/powerpoint/2010/main" val="501187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AD60EAFD-F097-4D67-BA6D-5D5CFFD185DC}" type="datetimeFigureOut">
              <a:rPr lang="tr-TR" smtClean="0"/>
              <a:t>20.04.2018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C1919E4-1D2B-43C2-B9B2-66C932573403}" type="slidenum">
              <a:rPr lang="tr-TR" smtClean="0"/>
              <a:t>‹#›</a:t>
            </a:fld>
            <a:endParaRPr lang="tr-TR"/>
          </a:p>
        </p:txBody>
      </p:sp>
    </p:spTree>
    <p:extLst>
      <p:ext uri="{BB962C8B-B14F-4D97-AF65-F5344CB8AC3E}">
        <p14:creationId xmlns:p14="http://schemas.microsoft.com/office/powerpoint/2010/main" val="38079393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D60EAFD-F097-4D67-BA6D-5D5CFFD185DC}" type="datetimeFigureOut">
              <a:rPr lang="tr-TR" smtClean="0"/>
              <a:t>20.04.2018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1919E4-1D2B-43C2-B9B2-66C932573403}" type="slidenum">
              <a:rPr lang="tr-TR" smtClean="0"/>
              <a:t>‹#›</a:t>
            </a:fld>
            <a:endParaRPr lang="tr-TR"/>
          </a:p>
        </p:txBody>
      </p:sp>
    </p:spTree>
    <p:extLst>
      <p:ext uri="{BB962C8B-B14F-4D97-AF65-F5344CB8AC3E}">
        <p14:creationId xmlns:p14="http://schemas.microsoft.com/office/powerpoint/2010/main" val="22475647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VATANDAŞLIK</a:t>
            </a:r>
            <a:endParaRPr lang="tr-TR" dirty="0"/>
          </a:p>
        </p:txBody>
      </p:sp>
      <p:sp>
        <p:nvSpPr>
          <p:cNvPr id="3" name="Alt Başlık 2"/>
          <p:cNvSpPr>
            <a:spLocks noGrp="1"/>
          </p:cNvSpPr>
          <p:nvPr>
            <p:ph type="subTitle" idx="1"/>
          </p:nvPr>
        </p:nvSpPr>
        <p:spPr/>
        <p:txBody>
          <a:bodyPr/>
          <a:lstStyle/>
          <a:p>
            <a:r>
              <a:rPr lang="tr-TR" dirty="0" smtClean="0"/>
              <a:t>9. HAFTA:</a:t>
            </a:r>
          </a:p>
          <a:p>
            <a:r>
              <a:rPr lang="tr-TR" dirty="0" smtClean="0"/>
              <a:t>1982 TARİHLİ TÜRKİYE CUMHURİYETİ ANAYASASI</a:t>
            </a:r>
            <a:endParaRPr lang="tr-TR" dirty="0"/>
          </a:p>
        </p:txBody>
      </p:sp>
    </p:spTree>
    <p:extLst>
      <p:ext uri="{BB962C8B-B14F-4D97-AF65-F5344CB8AC3E}">
        <p14:creationId xmlns:p14="http://schemas.microsoft.com/office/powerpoint/2010/main" val="319099368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0" y="0"/>
            <a:ext cx="12192000" cy="597408"/>
          </a:xfrm>
        </p:spPr>
        <p:txBody>
          <a:bodyPr>
            <a:noAutofit/>
          </a:bodyPr>
          <a:lstStyle/>
          <a:p>
            <a:pPr>
              <a:lnSpc>
                <a:spcPct val="100000"/>
              </a:lnSpc>
            </a:pPr>
            <a:r>
              <a:rPr lang="tr-TR" sz="3000" b="1" dirty="0" smtClean="0">
                <a:effectLst>
                  <a:outerShdw blurRad="38100" dist="38100" dir="2700000" algn="tl">
                    <a:srgbClr val="000000">
                      <a:alpha val="43137"/>
                    </a:srgbClr>
                  </a:outerShdw>
                </a:effectLst>
              </a:rPr>
              <a:t>TEMEL HAKLARIN VE ÖZGÜRLÜKLERİN NİTELİKLERİ</a:t>
            </a:r>
            <a:endParaRPr lang="tr-TR" sz="3000" b="1" dirty="0">
              <a:effectLst>
                <a:outerShdw blurRad="38100" dist="38100" dir="2700000" algn="tl">
                  <a:srgbClr val="000000">
                    <a:alpha val="43137"/>
                  </a:srgbClr>
                </a:outerShdw>
              </a:effectLst>
            </a:endParaRPr>
          </a:p>
        </p:txBody>
      </p:sp>
      <p:sp>
        <p:nvSpPr>
          <p:cNvPr id="3" name="İçerik Yer Tutucusu 2"/>
          <p:cNvSpPr>
            <a:spLocks noGrp="1"/>
          </p:cNvSpPr>
          <p:nvPr>
            <p:ph idx="1"/>
          </p:nvPr>
        </p:nvSpPr>
        <p:spPr>
          <a:xfrm>
            <a:off x="867635" y="597408"/>
            <a:ext cx="10699844" cy="6130938"/>
          </a:xfrm>
        </p:spPr>
        <p:txBody>
          <a:bodyPr>
            <a:normAutofit/>
          </a:bodyPr>
          <a:lstStyle/>
          <a:p>
            <a:pPr marL="0" indent="0" algn="ctr">
              <a:lnSpc>
                <a:spcPct val="150000"/>
              </a:lnSpc>
              <a:spcBef>
                <a:spcPts val="0"/>
              </a:spcBef>
              <a:buNone/>
            </a:pPr>
            <a:r>
              <a:rPr lang="tr-TR" dirty="0" smtClean="0">
                <a:effectLst>
                  <a:outerShdw blurRad="38100" dist="38100" dir="2700000" algn="tl">
                    <a:srgbClr val="000000">
                      <a:alpha val="43137"/>
                    </a:srgbClr>
                  </a:outerShdw>
                </a:effectLst>
              </a:rPr>
              <a:t>TEMEL HAK VE ÖZGÜRLÜKLERİN SINIRLANMASI</a:t>
            </a:r>
          </a:p>
          <a:p>
            <a:pPr marL="0" indent="0" algn="just">
              <a:lnSpc>
                <a:spcPct val="150000"/>
              </a:lnSpc>
              <a:spcBef>
                <a:spcPts val="0"/>
              </a:spcBef>
              <a:buNone/>
            </a:pPr>
            <a:r>
              <a:rPr lang="tr-TR" dirty="0" smtClean="0">
                <a:effectLst>
                  <a:outerShdw blurRad="38100" dist="38100" dir="2700000" algn="tl">
                    <a:srgbClr val="000000">
                      <a:alpha val="43137"/>
                    </a:srgbClr>
                  </a:outerShdw>
                </a:effectLst>
              </a:rPr>
              <a:t>Temel Haklar ve Özgürlerin Kötüye Kullanılmaması</a:t>
            </a:r>
            <a:endParaRPr lang="tr-TR" dirty="0" smtClean="0"/>
          </a:p>
          <a:p>
            <a:pPr marL="0" indent="0" algn="just">
              <a:lnSpc>
                <a:spcPct val="150000"/>
              </a:lnSpc>
              <a:spcBef>
                <a:spcPts val="0"/>
              </a:spcBef>
              <a:buNone/>
            </a:pPr>
            <a:r>
              <a:rPr lang="tr-TR" dirty="0" smtClean="0"/>
              <a:t>1982 Anayasası, temel hak ve özgürlüklerin kötüye kullanılmamasını </a:t>
            </a:r>
            <a:r>
              <a:rPr lang="tr-TR" dirty="0" err="1" smtClean="0"/>
              <a:t>md.</a:t>
            </a:r>
            <a:r>
              <a:rPr lang="tr-TR" dirty="0" smtClean="0"/>
              <a:t> 14’de düzenlemiştir.</a:t>
            </a:r>
          </a:p>
          <a:p>
            <a:pPr marL="0" indent="0" algn="just">
              <a:lnSpc>
                <a:spcPct val="150000"/>
              </a:lnSpc>
              <a:spcBef>
                <a:spcPts val="0"/>
              </a:spcBef>
              <a:buNone/>
            </a:pPr>
            <a:r>
              <a:rPr lang="tr-TR" dirty="0" smtClean="0"/>
              <a:t>Her özgürlük, anayasada hakkında hiçbir sınırlayıcı hüküm bulunmasa bile, ancak hak ve özgürlüklerin kendi doğalarından kaynaklanan somut sınırlar içerisinde kullanılabilir.</a:t>
            </a:r>
          </a:p>
          <a:p>
            <a:pPr marL="0" indent="0" algn="ctr">
              <a:lnSpc>
                <a:spcPct val="150000"/>
              </a:lnSpc>
              <a:spcBef>
                <a:spcPts val="0"/>
              </a:spcBef>
              <a:buNone/>
            </a:pPr>
            <a:endParaRPr lang="tr-TR" dirty="0" smtClean="0"/>
          </a:p>
        </p:txBody>
      </p:sp>
    </p:spTree>
    <p:extLst>
      <p:ext uri="{BB962C8B-B14F-4D97-AF65-F5344CB8AC3E}">
        <p14:creationId xmlns:p14="http://schemas.microsoft.com/office/powerpoint/2010/main" val="179605771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0" y="0"/>
            <a:ext cx="12192000" cy="597408"/>
          </a:xfrm>
        </p:spPr>
        <p:txBody>
          <a:bodyPr>
            <a:noAutofit/>
          </a:bodyPr>
          <a:lstStyle/>
          <a:p>
            <a:pPr>
              <a:lnSpc>
                <a:spcPct val="100000"/>
              </a:lnSpc>
            </a:pPr>
            <a:r>
              <a:rPr lang="tr-TR" sz="3000" b="1" dirty="0" smtClean="0">
                <a:effectLst>
                  <a:outerShdw blurRad="38100" dist="38100" dir="2700000" algn="tl">
                    <a:srgbClr val="000000">
                      <a:alpha val="43137"/>
                    </a:srgbClr>
                  </a:outerShdw>
                </a:effectLst>
              </a:rPr>
              <a:t>TEMEL HAKLARIN VE ÖZGÜRLÜKLERİN NİTELİKLERİ</a:t>
            </a:r>
            <a:endParaRPr lang="tr-TR" sz="3000" b="1" dirty="0">
              <a:effectLst>
                <a:outerShdw blurRad="38100" dist="38100" dir="2700000" algn="tl">
                  <a:srgbClr val="000000">
                    <a:alpha val="43137"/>
                  </a:srgbClr>
                </a:outerShdw>
              </a:effectLst>
            </a:endParaRPr>
          </a:p>
        </p:txBody>
      </p:sp>
      <p:sp>
        <p:nvSpPr>
          <p:cNvPr id="3" name="İçerik Yer Tutucusu 2"/>
          <p:cNvSpPr>
            <a:spLocks noGrp="1"/>
          </p:cNvSpPr>
          <p:nvPr>
            <p:ph idx="1"/>
          </p:nvPr>
        </p:nvSpPr>
        <p:spPr>
          <a:xfrm>
            <a:off x="867635" y="597408"/>
            <a:ext cx="10699844" cy="6130938"/>
          </a:xfrm>
        </p:spPr>
        <p:txBody>
          <a:bodyPr>
            <a:normAutofit/>
          </a:bodyPr>
          <a:lstStyle/>
          <a:p>
            <a:pPr marL="0" indent="0" algn="ctr">
              <a:lnSpc>
                <a:spcPct val="150000"/>
              </a:lnSpc>
              <a:spcBef>
                <a:spcPts val="0"/>
              </a:spcBef>
              <a:buNone/>
            </a:pPr>
            <a:r>
              <a:rPr lang="tr-TR" dirty="0" smtClean="0">
                <a:effectLst>
                  <a:outerShdw blurRad="38100" dist="38100" dir="2700000" algn="tl">
                    <a:srgbClr val="000000">
                      <a:alpha val="43137"/>
                    </a:srgbClr>
                  </a:outerShdw>
                </a:effectLst>
              </a:rPr>
              <a:t>TEMEL HAK VE ÖZGÜRLÜKLERİN SINIRLANMASI</a:t>
            </a:r>
          </a:p>
          <a:p>
            <a:pPr marL="0" indent="0" algn="just">
              <a:lnSpc>
                <a:spcPct val="150000"/>
              </a:lnSpc>
              <a:spcBef>
                <a:spcPts val="0"/>
              </a:spcBef>
              <a:buNone/>
            </a:pPr>
            <a:r>
              <a:rPr lang="tr-TR" dirty="0" smtClean="0">
                <a:effectLst>
                  <a:outerShdw blurRad="38100" dist="38100" dir="2700000" algn="tl">
                    <a:srgbClr val="000000">
                      <a:alpha val="43137"/>
                    </a:srgbClr>
                  </a:outerShdw>
                </a:effectLst>
              </a:rPr>
              <a:t>Temel Haklar ve Özgürlerin Kullanılmasının Durdurulması</a:t>
            </a:r>
          </a:p>
          <a:p>
            <a:pPr marL="0" indent="0" algn="just">
              <a:lnSpc>
                <a:spcPct val="150000"/>
              </a:lnSpc>
              <a:spcBef>
                <a:spcPts val="0"/>
              </a:spcBef>
              <a:buNone/>
            </a:pPr>
            <a:r>
              <a:rPr lang="tr-TR" dirty="0" smtClean="0"/>
              <a:t>Anayasa’nın 15. maddesine göre</a:t>
            </a:r>
          </a:p>
          <a:p>
            <a:pPr marL="0" indent="0" algn="just">
              <a:lnSpc>
                <a:spcPct val="150000"/>
              </a:lnSpc>
              <a:spcBef>
                <a:spcPts val="0"/>
              </a:spcBef>
              <a:buNone/>
            </a:pPr>
            <a:r>
              <a:rPr lang="tr-TR" dirty="0" smtClean="0"/>
              <a:t>«Savaş</a:t>
            </a:r>
            <a:r>
              <a:rPr lang="tr-TR" dirty="0"/>
              <a:t>, seferberlik, sıkıyönetim veya olağanüstü hallerde, milletlerarası hukuktan doğan yükümlülükler ihlâl edilmemek kaydıyla, durumun gerektirdiği ölçüde temel hak ve hürriyetlerin kullanılması kısmen veya tamamen durdurulabilir veya bunlar için Anayasada öngörülen güvencelere aykırı tedbirler alınabilir</a:t>
            </a:r>
            <a:r>
              <a:rPr lang="tr-TR" dirty="0" smtClean="0"/>
              <a:t>.»</a:t>
            </a:r>
          </a:p>
        </p:txBody>
      </p:sp>
    </p:spTree>
    <p:extLst>
      <p:ext uri="{BB962C8B-B14F-4D97-AF65-F5344CB8AC3E}">
        <p14:creationId xmlns:p14="http://schemas.microsoft.com/office/powerpoint/2010/main" val="9095800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0" y="0"/>
            <a:ext cx="12192000" cy="597408"/>
          </a:xfrm>
        </p:spPr>
        <p:txBody>
          <a:bodyPr>
            <a:noAutofit/>
          </a:bodyPr>
          <a:lstStyle/>
          <a:p>
            <a:pPr>
              <a:lnSpc>
                <a:spcPct val="100000"/>
              </a:lnSpc>
            </a:pPr>
            <a:r>
              <a:rPr lang="tr-TR" sz="3000" b="1" dirty="0" smtClean="0">
                <a:effectLst>
                  <a:outerShdw blurRad="38100" dist="38100" dir="2700000" algn="tl">
                    <a:srgbClr val="000000">
                      <a:alpha val="43137"/>
                    </a:srgbClr>
                  </a:outerShdw>
                </a:effectLst>
              </a:rPr>
              <a:t>TEMEL HAKLARIN VE ÖZGÜRLÜKLERİN NİTELİKLERİ</a:t>
            </a:r>
            <a:endParaRPr lang="tr-TR" sz="3000" b="1" dirty="0">
              <a:effectLst>
                <a:outerShdw blurRad="38100" dist="38100" dir="2700000" algn="tl">
                  <a:srgbClr val="000000">
                    <a:alpha val="43137"/>
                  </a:srgbClr>
                </a:outerShdw>
              </a:effectLst>
            </a:endParaRPr>
          </a:p>
        </p:txBody>
      </p:sp>
      <p:sp>
        <p:nvSpPr>
          <p:cNvPr id="3" name="İçerik Yer Tutucusu 2"/>
          <p:cNvSpPr>
            <a:spLocks noGrp="1"/>
          </p:cNvSpPr>
          <p:nvPr>
            <p:ph idx="1"/>
          </p:nvPr>
        </p:nvSpPr>
        <p:spPr>
          <a:xfrm>
            <a:off x="867635" y="597408"/>
            <a:ext cx="10699844" cy="6130938"/>
          </a:xfrm>
        </p:spPr>
        <p:txBody>
          <a:bodyPr>
            <a:normAutofit/>
          </a:bodyPr>
          <a:lstStyle/>
          <a:p>
            <a:pPr marL="0" indent="0" algn="ctr">
              <a:lnSpc>
                <a:spcPct val="150000"/>
              </a:lnSpc>
              <a:spcBef>
                <a:spcPts val="0"/>
              </a:spcBef>
              <a:buNone/>
            </a:pPr>
            <a:r>
              <a:rPr lang="tr-TR" dirty="0" smtClean="0">
                <a:effectLst>
                  <a:outerShdw blurRad="38100" dist="38100" dir="2700000" algn="tl">
                    <a:srgbClr val="000000">
                      <a:alpha val="43137"/>
                    </a:srgbClr>
                  </a:outerShdw>
                </a:effectLst>
              </a:rPr>
              <a:t>TEMEL HAK VE ÖZGÜRLÜKLERİN SINIRLANMASI</a:t>
            </a:r>
          </a:p>
          <a:p>
            <a:pPr marL="0" indent="0" algn="just">
              <a:lnSpc>
                <a:spcPct val="150000"/>
              </a:lnSpc>
              <a:spcBef>
                <a:spcPts val="0"/>
              </a:spcBef>
              <a:buNone/>
            </a:pPr>
            <a:r>
              <a:rPr lang="tr-TR" dirty="0" smtClean="0">
                <a:effectLst>
                  <a:outerShdw blurRad="38100" dist="38100" dir="2700000" algn="tl">
                    <a:srgbClr val="000000">
                      <a:alpha val="43137"/>
                    </a:srgbClr>
                  </a:outerShdw>
                </a:effectLst>
              </a:rPr>
              <a:t>Temel Haklar ve Özgürler Açısından Yabancıların Durumu</a:t>
            </a:r>
          </a:p>
          <a:p>
            <a:pPr marL="0" indent="0" algn="just">
              <a:lnSpc>
                <a:spcPct val="150000"/>
              </a:lnSpc>
              <a:spcBef>
                <a:spcPts val="0"/>
              </a:spcBef>
              <a:buNone/>
            </a:pPr>
            <a:r>
              <a:rPr lang="tr-TR" dirty="0" smtClean="0"/>
              <a:t>Anayasa’nın 16. maddesine göre,</a:t>
            </a:r>
          </a:p>
          <a:p>
            <a:pPr marL="0" indent="0" algn="just">
              <a:lnSpc>
                <a:spcPct val="150000"/>
              </a:lnSpc>
              <a:spcBef>
                <a:spcPts val="0"/>
              </a:spcBef>
              <a:buNone/>
            </a:pPr>
            <a:r>
              <a:rPr lang="tr-TR" dirty="0" smtClean="0"/>
              <a:t>«Temel </a:t>
            </a:r>
            <a:r>
              <a:rPr lang="tr-TR" dirty="0"/>
              <a:t>hak ve hürriyetler, yabancılar için, milletlerarası hukuka uygun olarak kanunla sınırlanabilir</a:t>
            </a:r>
            <a:r>
              <a:rPr lang="tr-TR" dirty="0" smtClean="0"/>
              <a:t>.»</a:t>
            </a:r>
          </a:p>
        </p:txBody>
      </p:sp>
    </p:spTree>
    <p:extLst>
      <p:ext uri="{BB962C8B-B14F-4D97-AF65-F5344CB8AC3E}">
        <p14:creationId xmlns:p14="http://schemas.microsoft.com/office/powerpoint/2010/main" val="178857620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842447" y="1310186"/>
            <a:ext cx="8147713" cy="1337480"/>
          </a:xfrm>
        </p:spPr>
        <p:txBody>
          <a:bodyPr>
            <a:normAutofit/>
          </a:bodyPr>
          <a:lstStyle/>
          <a:p>
            <a:pPr marL="0" indent="0">
              <a:lnSpc>
                <a:spcPct val="100000"/>
              </a:lnSpc>
              <a:spcBef>
                <a:spcPts val="0"/>
              </a:spcBef>
              <a:buNone/>
            </a:pPr>
            <a:r>
              <a:rPr lang="tr-TR" sz="2000" dirty="0" smtClean="0">
                <a:effectLst>
                  <a:outerShdw blurRad="38100" dist="38100" dir="2700000" algn="tl">
                    <a:srgbClr val="000000">
                      <a:alpha val="43137"/>
                    </a:srgbClr>
                  </a:outerShdw>
                </a:effectLst>
              </a:rPr>
              <a:t>YARARLANILAN KAYNAK: </a:t>
            </a:r>
          </a:p>
          <a:p>
            <a:pPr marL="0" indent="0">
              <a:lnSpc>
                <a:spcPct val="100000"/>
              </a:lnSpc>
              <a:spcBef>
                <a:spcPts val="0"/>
              </a:spcBef>
              <a:buNone/>
            </a:pPr>
            <a:r>
              <a:rPr lang="tr-TR" sz="2000" dirty="0"/>
              <a:t>	</a:t>
            </a:r>
            <a:r>
              <a:rPr lang="tr-TR" sz="2000" dirty="0" smtClean="0"/>
              <a:t>PROF.DR. YASEMİN KARAMAN KEPENEKCİ (2014). EĞİTİMCİLER İÇİN İNSAN HAKLARI VE VATANDAŞLIK.  ANKARA: SİYASAL KİTABEVİ</a:t>
            </a:r>
          </a:p>
        </p:txBody>
      </p:sp>
    </p:spTree>
    <p:extLst>
      <p:ext uri="{BB962C8B-B14F-4D97-AF65-F5344CB8AC3E}">
        <p14:creationId xmlns:p14="http://schemas.microsoft.com/office/powerpoint/2010/main" val="76219791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67635" y="597408"/>
            <a:ext cx="10699844" cy="5900928"/>
          </a:xfrm>
        </p:spPr>
        <p:txBody>
          <a:bodyPr>
            <a:normAutofit/>
          </a:bodyPr>
          <a:lstStyle/>
          <a:p>
            <a:pPr marL="0" indent="0" algn="ctr">
              <a:lnSpc>
                <a:spcPct val="150000"/>
              </a:lnSpc>
              <a:spcBef>
                <a:spcPts val="0"/>
              </a:spcBef>
              <a:buNone/>
            </a:pPr>
            <a:endParaRPr lang="tr-TR" sz="4400" dirty="0" smtClean="0"/>
          </a:p>
          <a:p>
            <a:pPr marL="0" indent="0" algn="ctr">
              <a:lnSpc>
                <a:spcPct val="150000"/>
              </a:lnSpc>
              <a:spcBef>
                <a:spcPts val="0"/>
              </a:spcBef>
              <a:buNone/>
            </a:pPr>
            <a:endParaRPr lang="tr-TR" sz="4400" dirty="0"/>
          </a:p>
          <a:p>
            <a:pPr marL="0" indent="0" algn="ctr">
              <a:lnSpc>
                <a:spcPct val="150000"/>
              </a:lnSpc>
              <a:spcBef>
                <a:spcPts val="0"/>
              </a:spcBef>
              <a:buNone/>
            </a:pPr>
            <a:r>
              <a:rPr lang="tr-TR" sz="4400" smtClean="0"/>
              <a:t>TEŞEKKÜRLER</a:t>
            </a:r>
            <a:endParaRPr lang="tr-TR" sz="4400" dirty="0" smtClean="0"/>
          </a:p>
        </p:txBody>
      </p:sp>
      <p:sp>
        <p:nvSpPr>
          <p:cNvPr id="4" name="Unvan 3"/>
          <p:cNvSpPr>
            <a:spLocks noGrp="1"/>
          </p:cNvSpPr>
          <p:nvPr>
            <p:ph type="title"/>
          </p:nvPr>
        </p:nvSpPr>
        <p:spPr/>
        <p:txBody>
          <a:bodyPr/>
          <a:lstStyle/>
          <a:p>
            <a:endParaRPr lang="en-US"/>
          </a:p>
        </p:txBody>
      </p:sp>
    </p:spTree>
    <p:extLst>
      <p:ext uri="{BB962C8B-B14F-4D97-AF65-F5344CB8AC3E}">
        <p14:creationId xmlns:p14="http://schemas.microsoft.com/office/powerpoint/2010/main" val="136456868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214999"/>
            <a:ext cx="10515600" cy="1325563"/>
          </a:xfrm>
        </p:spPr>
        <p:txBody>
          <a:bodyPr/>
          <a:lstStyle/>
          <a:p>
            <a:r>
              <a:rPr lang="tr-TR" b="1" dirty="0" smtClean="0">
                <a:effectLst>
                  <a:outerShdw blurRad="38100" dist="38100" dir="2700000" algn="tl">
                    <a:srgbClr val="000000">
                      <a:alpha val="43137"/>
                    </a:srgbClr>
                  </a:outerShdw>
                </a:effectLst>
              </a:rPr>
              <a:t>BU HAFTA NELER ÖĞRENECEĞİZ</a:t>
            </a:r>
            <a:r>
              <a:rPr lang="tr-TR" dirty="0" smtClean="0">
                <a:effectLst>
                  <a:outerShdw blurRad="38100" dist="38100" dir="2700000" algn="tl">
                    <a:srgbClr val="000000">
                      <a:alpha val="43137"/>
                    </a:srgbClr>
                  </a:outerShdw>
                </a:effectLst>
              </a:rPr>
              <a:t>?</a:t>
            </a:r>
            <a:endParaRPr lang="tr-TR" dirty="0">
              <a:effectLst>
                <a:outerShdw blurRad="38100" dist="38100" dir="2700000" algn="tl">
                  <a:srgbClr val="000000">
                    <a:alpha val="43137"/>
                  </a:srgbClr>
                </a:outerShdw>
              </a:effectLst>
            </a:endParaRPr>
          </a:p>
        </p:txBody>
      </p:sp>
      <p:sp>
        <p:nvSpPr>
          <p:cNvPr id="3" name="İçerik Yer Tutucusu 2"/>
          <p:cNvSpPr>
            <a:spLocks noGrp="1"/>
          </p:cNvSpPr>
          <p:nvPr>
            <p:ph idx="1"/>
          </p:nvPr>
        </p:nvSpPr>
        <p:spPr>
          <a:xfrm>
            <a:off x="838199" y="1211475"/>
            <a:ext cx="8483221" cy="5257563"/>
          </a:xfrm>
        </p:spPr>
        <p:txBody>
          <a:bodyPr>
            <a:normAutofit/>
          </a:bodyPr>
          <a:lstStyle/>
          <a:p>
            <a:pPr>
              <a:buFont typeface="Wingdings" panose="05000000000000000000" pitchFamily="2" charset="2"/>
              <a:buChar char="Ø"/>
            </a:pPr>
            <a:r>
              <a:rPr lang="tr-TR" dirty="0" smtClean="0"/>
              <a:t>TEMEL HAKLARIN VE ÖZGÜRLÜKLERİN </a:t>
            </a:r>
            <a:r>
              <a:rPr lang="tr-TR" dirty="0" smtClean="0"/>
              <a:t>NİTELİĞİ</a:t>
            </a:r>
          </a:p>
          <a:p>
            <a:pPr>
              <a:buFont typeface="Wingdings" panose="05000000000000000000" pitchFamily="2" charset="2"/>
              <a:buChar char="Ø"/>
            </a:pPr>
            <a:r>
              <a:rPr lang="tr-TR" dirty="0" smtClean="0"/>
              <a:t>TEMEL HAK VE ÖZGÜRLÜKLERİN SINIRLANMASI</a:t>
            </a:r>
          </a:p>
          <a:p>
            <a:pPr lvl="1">
              <a:buFont typeface="Wingdings" panose="05000000000000000000" pitchFamily="2" charset="2"/>
              <a:buChar char="Ø"/>
            </a:pPr>
            <a:r>
              <a:rPr lang="tr-TR" dirty="0" smtClean="0"/>
              <a:t>GENEL SINIRLAMA</a:t>
            </a:r>
          </a:p>
          <a:p>
            <a:pPr lvl="1">
              <a:buFont typeface="Wingdings" panose="05000000000000000000" pitchFamily="2" charset="2"/>
              <a:buChar char="Ø"/>
            </a:pPr>
            <a:r>
              <a:rPr lang="tr-TR" dirty="0" smtClean="0"/>
              <a:t>TEMEL HAK VE ÖZGÜRLÜKLERİN KÖTÜYE KULLANILMASI</a:t>
            </a:r>
          </a:p>
          <a:p>
            <a:pPr lvl="1">
              <a:buFont typeface="Wingdings" panose="05000000000000000000" pitchFamily="2" charset="2"/>
              <a:buChar char="Ø"/>
            </a:pPr>
            <a:r>
              <a:rPr lang="tr-TR" dirty="0" smtClean="0"/>
              <a:t>TEMEL HAKLAR VE ÖZGÜRLÜKLERİN KULLANILMASININ DURDURULMASI</a:t>
            </a:r>
          </a:p>
          <a:p>
            <a:pPr lvl="1">
              <a:buFont typeface="Wingdings" panose="05000000000000000000" pitchFamily="2" charset="2"/>
              <a:buChar char="Ø"/>
            </a:pPr>
            <a:r>
              <a:rPr lang="tr-TR" dirty="0" smtClean="0"/>
              <a:t>TEMEL HAKLAR VE ÖZGÜRLÜKLER AÇISINDA YABANCILARIN DURUMU</a:t>
            </a:r>
          </a:p>
          <a:p>
            <a:pPr marL="457200" lvl="1" indent="0">
              <a:buNone/>
            </a:pPr>
            <a:endParaRPr lang="tr-TR" dirty="0" smtClean="0"/>
          </a:p>
          <a:p>
            <a:pPr>
              <a:buFont typeface="Wingdings" panose="05000000000000000000" pitchFamily="2" charset="2"/>
              <a:buChar char="Ø"/>
            </a:pPr>
            <a:endParaRPr lang="tr-TR" dirty="0" smtClean="0"/>
          </a:p>
          <a:p>
            <a:pPr marL="0" indent="0">
              <a:buNone/>
            </a:pPr>
            <a:r>
              <a:rPr lang="tr-TR" dirty="0" smtClean="0"/>
              <a:t> </a:t>
            </a:r>
            <a:endParaRPr lang="tr-TR" sz="2400" dirty="0" smtClean="0"/>
          </a:p>
          <a:p>
            <a:pPr marL="725488" lvl="2">
              <a:buFont typeface="Wingdings" panose="05000000000000000000" pitchFamily="2" charset="2"/>
              <a:buChar char="Ø"/>
            </a:pPr>
            <a:endParaRPr lang="tr-TR" sz="2400" dirty="0" smtClean="0"/>
          </a:p>
        </p:txBody>
      </p:sp>
    </p:spTree>
    <p:extLst>
      <p:ext uri="{BB962C8B-B14F-4D97-AF65-F5344CB8AC3E}">
        <p14:creationId xmlns:p14="http://schemas.microsoft.com/office/powerpoint/2010/main" val="124304120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0" y="0"/>
            <a:ext cx="12192000" cy="597408"/>
          </a:xfrm>
        </p:spPr>
        <p:txBody>
          <a:bodyPr>
            <a:noAutofit/>
          </a:bodyPr>
          <a:lstStyle/>
          <a:p>
            <a:pPr>
              <a:lnSpc>
                <a:spcPct val="100000"/>
              </a:lnSpc>
            </a:pPr>
            <a:r>
              <a:rPr lang="tr-TR" sz="3000" b="1" dirty="0" smtClean="0">
                <a:effectLst>
                  <a:outerShdw blurRad="38100" dist="38100" dir="2700000" algn="tl">
                    <a:srgbClr val="000000">
                      <a:alpha val="43137"/>
                    </a:srgbClr>
                  </a:outerShdw>
                </a:effectLst>
              </a:rPr>
              <a:t>TEMEL HAKLARIN VE ÖZGÜRLÜKLERİN NİTELİKLERİ</a:t>
            </a:r>
            <a:endParaRPr lang="tr-TR" sz="3000" b="1" dirty="0">
              <a:effectLst>
                <a:outerShdw blurRad="38100" dist="38100" dir="2700000" algn="tl">
                  <a:srgbClr val="000000">
                    <a:alpha val="43137"/>
                  </a:srgbClr>
                </a:outerShdw>
              </a:effectLst>
            </a:endParaRPr>
          </a:p>
        </p:txBody>
      </p:sp>
      <p:sp>
        <p:nvSpPr>
          <p:cNvPr id="3" name="İçerik Yer Tutucusu 2"/>
          <p:cNvSpPr>
            <a:spLocks noGrp="1"/>
          </p:cNvSpPr>
          <p:nvPr>
            <p:ph idx="1"/>
          </p:nvPr>
        </p:nvSpPr>
        <p:spPr>
          <a:xfrm>
            <a:off x="867635" y="597408"/>
            <a:ext cx="10699844" cy="5900928"/>
          </a:xfrm>
        </p:spPr>
        <p:txBody>
          <a:bodyPr>
            <a:normAutofit/>
          </a:bodyPr>
          <a:lstStyle/>
          <a:p>
            <a:pPr marL="0" indent="0" algn="just">
              <a:lnSpc>
                <a:spcPct val="150000"/>
              </a:lnSpc>
              <a:spcBef>
                <a:spcPts val="0"/>
              </a:spcBef>
              <a:buNone/>
            </a:pPr>
            <a:r>
              <a:rPr lang="tr-TR" dirty="0" smtClean="0"/>
              <a:t>1982 Anayasası’nın 12. maddesine göre herkes, kişiliğine bağlı, dokunulmaz, devredilmez, vazgeçilmez, temel haklara ve özgürlüklere sahiptir.</a:t>
            </a:r>
          </a:p>
          <a:p>
            <a:pPr marL="0" indent="0" algn="just">
              <a:lnSpc>
                <a:spcPct val="150000"/>
              </a:lnSpc>
              <a:spcBef>
                <a:spcPts val="0"/>
              </a:spcBef>
              <a:buNone/>
            </a:pPr>
            <a:r>
              <a:rPr lang="tr-TR" dirty="0" smtClean="0"/>
              <a:t>Temel haklar ve özgürlükler, kişinin topluma, ailesine ve diğer kişilere karşı ödev ve sorumluluklarını da içerir.</a:t>
            </a:r>
          </a:p>
          <a:p>
            <a:pPr marL="0" indent="0" algn="just">
              <a:lnSpc>
                <a:spcPct val="150000"/>
              </a:lnSpc>
              <a:spcBef>
                <a:spcPts val="0"/>
              </a:spcBef>
              <a:buNone/>
            </a:pPr>
            <a:r>
              <a:rPr lang="tr-TR" dirty="0" smtClean="0"/>
              <a:t>1982 Anayasası, Alman hukukçu </a:t>
            </a:r>
            <a:r>
              <a:rPr lang="tr-TR" dirty="0" err="1" smtClean="0"/>
              <a:t>Jellinek’in</a:t>
            </a:r>
            <a:r>
              <a:rPr lang="tr-TR" dirty="0" smtClean="0"/>
              <a:t> sınıflamasını benimseyerek temel hakları ve ödevleri üç bölümde ele almıştır:</a:t>
            </a:r>
            <a:endParaRPr lang="tr-TR" dirty="0" smtClean="0"/>
          </a:p>
        </p:txBody>
      </p:sp>
    </p:spTree>
    <p:extLst>
      <p:ext uri="{BB962C8B-B14F-4D97-AF65-F5344CB8AC3E}">
        <p14:creationId xmlns:p14="http://schemas.microsoft.com/office/powerpoint/2010/main" val="315655437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0" y="0"/>
            <a:ext cx="12192000" cy="597408"/>
          </a:xfrm>
        </p:spPr>
        <p:txBody>
          <a:bodyPr>
            <a:noAutofit/>
          </a:bodyPr>
          <a:lstStyle/>
          <a:p>
            <a:pPr>
              <a:lnSpc>
                <a:spcPct val="100000"/>
              </a:lnSpc>
            </a:pPr>
            <a:r>
              <a:rPr lang="tr-TR" sz="3000" b="1" dirty="0" smtClean="0">
                <a:effectLst>
                  <a:outerShdw blurRad="38100" dist="38100" dir="2700000" algn="tl">
                    <a:srgbClr val="000000">
                      <a:alpha val="43137"/>
                    </a:srgbClr>
                  </a:outerShdw>
                </a:effectLst>
              </a:rPr>
              <a:t>TEMEL HAKLARIN VE ÖZGÜRLÜKLERİN NİTELİKLERİ</a:t>
            </a:r>
            <a:endParaRPr lang="tr-TR" sz="3000" b="1" dirty="0">
              <a:effectLst>
                <a:outerShdw blurRad="38100" dist="38100" dir="2700000" algn="tl">
                  <a:srgbClr val="000000">
                    <a:alpha val="43137"/>
                  </a:srgbClr>
                </a:outerShdw>
              </a:effectLst>
            </a:endParaRPr>
          </a:p>
        </p:txBody>
      </p:sp>
      <p:sp>
        <p:nvSpPr>
          <p:cNvPr id="3" name="İçerik Yer Tutucusu 2"/>
          <p:cNvSpPr>
            <a:spLocks noGrp="1"/>
          </p:cNvSpPr>
          <p:nvPr>
            <p:ph idx="1"/>
          </p:nvPr>
        </p:nvSpPr>
        <p:spPr>
          <a:xfrm>
            <a:off x="867635" y="597408"/>
            <a:ext cx="10699844" cy="6130938"/>
          </a:xfrm>
        </p:spPr>
        <p:txBody>
          <a:bodyPr>
            <a:normAutofit/>
          </a:bodyPr>
          <a:lstStyle/>
          <a:p>
            <a:pPr marL="0" indent="0" algn="ctr">
              <a:lnSpc>
                <a:spcPct val="150000"/>
              </a:lnSpc>
              <a:spcBef>
                <a:spcPts val="0"/>
              </a:spcBef>
              <a:buNone/>
            </a:pPr>
            <a:r>
              <a:rPr lang="tr-TR" dirty="0">
                <a:effectLst>
                  <a:outerShdw blurRad="38100" dist="38100" dir="2700000" algn="tl">
                    <a:srgbClr val="000000">
                      <a:alpha val="43137"/>
                    </a:srgbClr>
                  </a:outerShdw>
                </a:effectLst>
              </a:rPr>
              <a:t>Kişinin Temel Hak ve Ödevleri (Negatif Statü Hakları)</a:t>
            </a:r>
          </a:p>
          <a:p>
            <a:pPr marL="0" indent="0" algn="just">
              <a:lnSpc>
                <a:spcPct val="150000"/>
              </a:lnSpc>
              <a:spcBef>
                <a:spcPts val="0"/>
              </a:spcBef>
              <a:buNone/>
            </a:pPr>
            <a:r>
              <a:rPr lang="tr-TR" dirty="0" smtClean="0"/>
              <a:t>1)Kişinin </a:t>
            </a:r>
            <a:r>
              <a:rPr lang="tr-TR" dirty="0"/>
              <a:t>dokunulmazlığı, maddi ve manevi varlığı</a:t>
            </a:r>
          </a:p>
          <a:p>
            <a:pPr marL="0" indent="0" algn="just">
              <a:lnSpc>
                <a:spcPct val="150000"/>
              </a:lnSpc>
              <a:spcBef>
                <a:spcPts val="0"/>
              </a:spcBef>
              <a:buNone/>
            </a:pPr>
            <a:r>
              <a:rPr lang="tr-TR" dirty="0" smtClean="0"/>
              <a:t>2)Zorla </a:t>
            </a:r>
            <a:r>
              <a:rPr lang="tr-TR" dirty="0"/>
              <a:t>çalıştırma yasağı</a:t>
            </a:r>
          </a:p>
          <a:p>
            <a:pPr marL="0" indent="0" algn="just">
              <a:lnSpc>
                <a:spcPct val="150000"/>
              </a:lnSpc>
              <a:spcBef>
                <a:spcPts val="0"/>
              </a:spcBef>
              <a:buNone/>
            </a:pPr>
            <a:r>
              <a:rPr lang="tr-TR" dirty="0" smtClean="0"/>
              <a:t>3)Kişi </a:t>
            </a:r>
            <a:r>
              <a:rPr lang="tr-TR" dirty="0"/>
              <a:t>hürriyeti ve güvenliği</a:t>
            </a:r>
          </a:p>
          <a:p>
            <a:pPr marL="0" indent="0" algn="just">
              <a:lnSpc>
                <a:spcPct val="150000"/>
              </a:lnSpc>
              <a:spcBef>
                <a:spcPts val="0"/>
              </a:spcBef>
              <a:buNone/>
            </a:pPr>
            <a:r>
              <a:rPr lang="tr-TR" dirty="0" smtClean="0"/>
              <a:t>4)Özel </a:t>
            </a:r>
            <a:r>
              <a:rPr lang="tr-TR" dirty="0"/>
              <a:t>hayatın gizliliği ve korunması (Özel hayatın gizliliği - Konut dokunulmazlığı - Haberleşme hürriyeti)</a:t>
            </a:r>
          </a:p>
          <a:p>
            <a:pPr marL="0" indent="0" algn="just">
              <a:lnSpc>
                <a:spcPct val="150000"/>
              </a:lnSpc>
              <a:spcBef>
                <a:spcPts val="0"/>
              </a:spcBef>
              <a:buNone/>
            </a:pPr>
            <a:r>
              <a:rPr lang="tr-TR" dirty="0" smtClean="0"/>
              <a:t>5)Yerleşme </a:t>
            </a:r>
            <a:r>
              <a:rPr lang="tr-TR" dirty="0"/>
              <a:t>ve seyahat hürriyeti</a:t>
            </a:r>
          </a:p>
          <a:p>
            <a:pPr marL="0" indent="0" algn="just">
              <a:lnSpc>
                <a:spcPct val="150000"/>
              </a:lnSpc>
              <a:spcBef>
                <a:spcPts val="0"/>
              </a:spcBef>
              <a:buNone/>
            </a:pPr>
            <a:r>
              <a:rPr lang="tr-TR" dirty="0" smtClean="0"/>
              <a:t>6)Din </a:t>
            </a:r>
            <a:r>
              <a:rPr lang="tr-TR" dirty="0"/>
              <a:t>ve vicdan hürriyeti</a:t>
            </a:r>
          </a:p>
          <a:p>
            <a:pPr marL="0" indent="0" algn="just">
              <a:lnSpc>
                <a:spcPct val="150000"/>
              </a:lnSpc>
              <a:spcBef>
                <a:spcPts val="0"/>
              </a:spcBef>
              <a:buNone/>
            </a:pPr>
            <a:r>
              <a:rPr lang="tr-TR" dirty="0" smtClean="0"/>
              <a:t>7)Düşünce </a:t>
            </a:r>
            <a:r>
              <a:rPr lang="tr-TR" dirty="0"/>
              <a:t>ve kanaat </a:t>
            </a:r>
            <a:r>
              <a:rPr lang="tr-TR" dirty="0" smtClean="0"/>
              <a:t>hürriyeti</a:t>
            </a:r>
            <a:endParaRPr lang="tr-TR" dirty="0"/>
          </a:p>
        </p:txBody>
      </p:sp>
    </p:spTree>
    <p:extLst>
      <p:ext uri="{BB962C8B-B14F-4D97-AF65-F5344CB8AC3E}">
        <p14:creationId xmlns:p14="http://schemas.microsoft.com/office/powerpoint/2010/main" val="349401877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0" y="0"/>
            <a:ext cx="12192000" cy="597408"/>
          </a:xfrm>
        </p:spPr>
        <p:txBody>
          <a:bodyPr>
            <a:noAutofit/>
          </a:bodyPr>
          <a:lstStyle/>
          <a:p>
            <a:pPr>
              <a:lnSpc>
                <a:spcPct val="100000"/>
              </a:lnSpc>
            </a:pPr>
            <a:r>
              <a:rPr lang="tr-TR" sz="3000" b="1" dirty="0" smtClean="0">
                <a:effectLst>
                  <a:outerShdw blurRad="38100" dist="38100" dir="2700000" algn="tl">
                    <a:srgbClr val="000000">
                      <a:alpha val="43137"/>
                    </a:srgbClr>
                  </a:outerShdw>
                </a:effectLst>
              </a:rPr>
              <a:t>TEMEL HAKLARIN VE ÖZGÜRLÜKLERİN NİTELİKLERİ</a:t>
            </a:r>
            <a:endParaRPr lang="tr-TR" sz="3000" b="1" dirty="0">
              <a:effectLst>
                <a:outerShdw blurRad="38100" dist="38100" dir="2700000" algn="tl">
                  <a:srgbClr val="000000">
                    <a:alpha val="43137"/>
                  </a:srgbClr>
                </a:outerShdw>
              </a:effectLst>
            </a:endParaRPr>
          </a:p>
        </p:txBody>
      </p:sp>
      <p:sp>
        <p:nvSpPr>
          <p:cNvPr id="3" name="İçerik Yer Tutucusu 2"/>
          <p:cNvSpPr>
            <a:spLocks noGrp="1"/>
          </p:cNvSpPr>
          <p:nvPr>
            <p:ph idx="1"/>
          </p:nvPr>
        </p:nvSpPr>
        <p:spPr>
          <a:xfrm>
            <a:off x="867635" y="597408"/>
            <a:ext cx="10699844" cy="6130938"/>
          </a:xfrm>
        </p:spPr>
        <p:txBody>
          <a:bodyPr>
            <a:normAutofit fontScale="77500" lnSpcReduction="20000"/>
          </a:bodyPr>
          <a:lstStyle/>
          <a:p>
            <a:pPr marL="0" indent="0" algn="ctr">
              <a:lnSpc>
                <a:spcPct val="150000"/>
              </a:lnSpc>
              <a:spcBef>
                <a:spcPts val="0"/>
              </a:spcBef>
              <a:buNone/>
            </a:pPr>
            <a:r>
              <a:rPr lang="tr-TR" dirty="0">
                <a:effectLst>
                  <a:outerShdw blurRad="38100" dist="38100" dir="2700000" algn="tl">
                    <a:srgbClr val="000000">
                      <a:alpha val="43137"/>
                    </a:srgbClr>
                  </a:outerShdw>
                </a:effectLst>
              </a:rPr>
              <a:t>Kişinin Temel Hak ve Ödevleri (Negatif Statü Hakları)</a:t>
            </a:r>
          </a:p>
          <a:p>
            <a:pPr marL="0" indent="0" algn="just">
              <a:lnSpc>
                <a:spcPct val="150000"/>
              </a:lnSpc>
              <a:spcBef>
                <a:spcPts val="0"/>
              </a:spcBef>
              <a:buNone/>
            </a:pPr>
            <a:r>
              <a:rPr lang="tr-TR" dirty="0" smtClean="0"/>
              <a:t>8)Düşünceyi </a:t>
            </a:r>
            <a:r>
              <a:rPr lang="tr-TR" dirty="0"/>
              <a:t>açıklama ve yayma hürriyeti</a:t>
            </a:r>
          </a:p>
          <a:p>
            <a:pPr marL="0" indent="0" algn="just">
              <a:lnSpc>
                <a:spcPct val="150000"/>
              </a:lnSpc>
              <a:spcBef>
                <a:spcPts val="0"/>
              </a:spcBef>
              <a:buNone/>
            </a:pPr>
            <a:r>
              <a:rPr lang="tr-TR" dirty="0" smtClean="0"/>
              <a:t>9)Bilim </a:t>
            </a:r>
            <a:r>
              <a:rPr lang="tr-TR" dirty="0"/>
              <a:t>ve sanat hürriyeti</a:t>
            </a:r>
          </a:p>
          <a:p>
            <a:pPr marL="0" indent="0" algn="just">
              <a:lnSpc>
                <a:spcPct val="150000"/>
              </a:lnSpc>
              <a:spcBef>
                <a:spcPts val="0"/>
              </a:spcBef>
              <a:buNone/>
            </a:pPr>
            <a:r>
              <a:rPr lang="tr-TR" dirty="0" smtClean="0"/>
              <a:t>10)Basın </a:t>
            </a:r>
            <a:r>
              <a:rPr lang="tr-TR" dirty="0"/>
              <a:t>yayınla ilgili hükümler (Basın hürriyeti - Süreli ve süresiz yayın hakkı - Basın araçlarının korunması - Kamu tüzel kişiliklerinin elindeki basın dışı kitle haberleşme araçlarından yararlanma hakkı - Düzeltme ve cevap hakkı)</a:t>
            </a:r>
          </a:p>
          <a:p>
            <a:pPr marL="0" indent="0" algn="just">
              <a:lnSpc>
                <a:spcPct val="150000"/>
              </a:lnSpc>
              <a:spcBef>
                <a:spcPts val="0"/>
              </a:spcBef>
              <a:buNone/>
            </a:pPr>
            <a:r>
              <a:rPr lang="tr-TR" dirty="0" smtClean="0"/>
              <a:t>11)Toplantı </a:t>
            </a:r>
            <a:r>
              <a:rPr lang="tr-TR" dirty="0"/>
              <a:t>hak ve hürriyetleri (Dernek kurma hürriyeti - Toplantı ve gösteri yürüyüşü düzenleme hakkı)</a:t>
            </a:r>
          </a:p>
          <a:p>
            <a:pPr marL="0" indent="0" algn="just">
              <a:lnSpc>
                <a:spcPct val="150000"/>
              </a:lnSpc>
              <a:spcBef>
                <a:spcPts val="0"/>
              </a:spcBef>
              <a:buNone/>
            </a:pPr>
            <a:r>
              <a:rPr lang="tr-TR" dirty="0" smtClean="0"/>
              <a:t>12)Mülkiyet </a:t>
            </a:r>
            <a:r>
              <a:rPr lang="tr-TR" dirty="0"/>
              <a:t>hakkı</a:t>
            </a:r>
          </a:p>
          <a:p>
            <a:pPr marL="0" indent="0" algn="just">
              <a:lnSpc>
                <a:spcPct val="150000"/>
              </a:lnSpc>
              <a:spcBef>
                <a:spcPts val="0"/>
              </a:spcBef>
              <a:buNone/>
            </a:pPr>
            <a:r>
              <a:rPr lang="tr-TR" dirty="0" smtClean="0"/>
              <a:t>13)Hakların </a:t>
            </a:r>
            <a:r>
              <a:rPr lang="tr-TR" dirty="0"/>
              <a:t>korunması ile ilgili hükümler (Hak arama hürriyeti - Kanuni hâkim güvencesi - Suç ve cezalara ilişkin esaslar)</a:t>
            </a:r>
          </a:p>
          <a:p>
            <a:pPr marL="0" indent="0" algn="just">
              <a:lnSpc>
                <a:spcPct val="150000"/>
              </a:lnSpc>
              <a:spcBef>
                <a:spcPts val="0"/>
              </a:spcBef>
              <a:buNone/>
            </a:pPr>
            <a:r>
              <a:rPr lang="tr-TR" dirty="0" smtClean="0"/>
              <a:t>14)İspat </a:t>
            </a:r>
            <a:r>
              <a:rPr lang="tr-TR" dirty="0"/>
              <a:t>hakkı</a:t>
            </a:r>
          </a:p>
          <a:p>
            <a:pPr marL="0" indent="0" algn="just">
              <a:lnSpc>
                <a:spcPct val="150000"/>
              </a:lnSpc>
              <a:spcBef>
                <a:spcPts val="0"/>
              </a:spcBef>
              <a:buNone/>
            </a:pPr>
            <a:r>
              <a:rPr lang="tr-TR" dirty="0" smtClean="0"/>
              <a:t>15)Temel </a:t>
            </a:r>
            <a:r>
              <a:rPr lang="tr-TR" dirty="0"/>
              <a:t>hak ve hürriyetlerin korunması</a:t>
            </a:r>
            <a:endParaRPr lang="tr-TR" dirty="0" smtClean="0"/>
          </a:p>
        </p:txBody>
      </p:sp>
    </p:spTree>
    <p:extLst>
      <p:ext uri="{BB962C8B-B14F-4D97-AF65-F5344CB8AC3E}">
        <p14:creationId xmlns:p14="http://schemas.microsoft.com/office/powerpoint/2010/main" val="195807727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0" y="0"/>
            <a:ext cx="12192000" cy="597408"/>
          </a:xfrm>
        </p:spPr>
        <p:txBody>
          <a:bodyPr>
            <a:noAutofit/>
          </a:bodyPr>
          <a:lstStyle/>
          <a:p>
            <a:pPr>
              <a:lnSpc>
                <a:spcPct val="100000"/>
              </a:lnSpc>
            </a:pPr>
            <a:r>
              <a:rPr lang="tr-TR" sz="3000" b="1" dirty="0" smtClean="0">
                <a:effectLst>
                  <a:outerShdw blurRad="38100" dist="38100" dir="2700000" algn="tl">
                    <a:srgbClr val="000000">
                      <a:alpha val="43137"/>
                    </a:srgbClr>
                  </a:outerShdw>
                </a:effectLst>
              </a:rPr>
              <a:t>TEMEL HAKLARIN VE ÖZGÜRLÜKLERİN NİTELİKLERİ</a:t>
            </a:r>
            <a:endParaRPr lang="tr-TR" sz="3000" b="1" dirty="0">
              <a:effectLst>
                <a:outerShdw blurRad="38100" dist="38100" dir="2700000" algn="tl">
                  <a:srgbClr val="000000">
                    <a:alpha val="43137"/>
                  </a:srgbClr>
                </a:outerShdw>
              </a:effectLst>
            </a:endParaRPr>
          </a:p>
        </p:txBody>
      </p:sp>
      <p:sp>
        <p:nvSpPr>
          <p:cNvPr id="3" name="İçerik Yer Tutucusu 2"/>
          <p:cNvSpPr>
            <a:spLocks noGrp="1"/>
          </p:cNvSpPr>
          <p:nvPr>
            <p:ph idx="1"/>
          </p:nvPr>
        </p:nvSpPr>
        <p:spPr>
          <a:xfrm>
            <a:off x="867635" y="597408"/>
            <a:ext cx="10699844" cy="6130938"/>
          </a:xfrm>
        </p:spPr>
        <p:txBody>
          <a:bodyPr>
            <a:normAutofit fontScale="92500" lnSpcReduction="20000"/>
          </a:bodyPr>
          <a:lstStyle/>
          <a:p>
            <a:pPr marL="0" indent="0" algn="ctr">
              <a:lnSpc>
                <a:spcPct val="150000"/>
              </a:lnSpc>
              <a:spcBef>
                <a:spcPts val="0"/>
              </a:spcBef>
              <a:buNone/>
            </a:pPr>
            <a:r>
              <a:rPr lang="tr-TR" dirty="0">
                <a:effectLst>
                  <a:outerShdw blurRad="38100" dist="38100" dir="2700000" algn="tl">
                    <a:srgbClr val="000000">
                      <a:alpha val="43137"/>
                    </a:srgbClr>
                  </a:outerShdw>
                </a:effectLst>
              </a:rPr>
              <a:t>Sosyal ve Ekonomik Haklar ve Ödevler (Pozitif Statü Hakları)</a:t>
            </a:r>
          </a:p>
          <a:p>
            <a:pPr marL="0" indent="0" algn="just">
              <a:lnSpc>
                <a:spcPct val="150000"/>
              </a:lnSpc>
              <a:spcBef>
                <a:spcPts val="0"/>
              </a:spcBef>
              <a:buNone/>
            </a:pPr>
            <a:r>
              <a:rPr lang="tr-TR" dirty="0" smtClean="0"/>
              <a:t>1)Ailenin </a:t>
            </a:r>
            <a:r>
              <a:rPr lang="tr-TR" dirty="0"/>
              <a:t>korunması</a:t>
            </a:r>
          </a:p>
          <a:p>
            <a:pPr marL="0" indent="0" algn="just">
              <a:lnSpc>
                <a:spcPct val="150000"/>
              </a:lnSpc>
              <a:spcBef>
                <a:spcPts val="0"/>
              </a:spcBef>
              <a:buNone/>
            </a:pPr>
            <a:r>
              <a:rPr lang="tr-TR" dirty="0" smtClean="0"/>
              <a:t>2)Eğitim </a:t>
            </a:r>
            <a:r>
              <a:rPr lang="tr-TR" dirty="0"/>
              <a:t>ve öğrenim hakkı ve ödevi</a:t>
            </a:r>
          </a:p>
          <a:p>
            <a:pPr marL="0" indent="0" algn="just">
              <a:lnSpc>
                <a:spcPct val="150000"/>
              </a:lnSpc>
              <a:spcBef>
                <a:spcPts val="0"/>
              </a:spcBef>
              <a:buNone/>
            </a:pPr>
            <a:r>
              <a:rPr lang="tr-TR" dirty="0" smtClean="0"/>
              <a:t>3)Kamu </a:t>
            </a:r>
            <a:r>
              <a:rPr lang="tr-TR" dirty="0"/>
              <a:t>yararı (Kıyılardan yararlanma - Toprak mülkiyeti - Tarım, hayvancılık ve bu üretim dallarında çalışanların korunması – Kamulaştırma - Devletleştirme ve özelleştirme)</a:t>
            </a:r>
          </a:p>
          <a:p>
            <a:pPr marL="0" indent="0" algn="just">
              <a:lnSpc>
                <a:spcPct val="150000"/>
              </a:lnSpc>
              <a:spcBef>
                <a:spcPts val="0"/>
              </a:spcBef>
              <a:buNone/>
            </a:pPr>
            <a:r>
              <a:rPr lang="tr-TR" dirty="0" smtClean="0"/>
              <a:t>4)Çalışma </a:t>
            </a:r>
            <a:r>
              <a:rPr lang="tr-TR" dirty="0"/>
              <a:t>ve sözleşme hürriyeti</a:t>
            </a:r>
          </a:p>
          <a:p>
            <a:pPr marL="0" indent="0" algn="just">
              <a:lnSpc>
                <a:spcPct val="150000"/>
              </a:lnSpc>
              <a:spcBef>
                <a:spcPts val="0"/>
              </a:spcBef>
              <a:buNone/>
            </a:pPr>
            <a:r>
              <a:rPr lang="tr-TR" dirty="0" smtClean="0"/>
              <a:t>5)Çalışma </a:t>
            </a:r>
            <a:r>
              <a:rPr lang="tr-TR" dirty="0"/>
              <a:t>ile ilgili hükümler (Çalışma hakkı ve ödevi - Çalışma şartları ve dinlenme hakkı - Sendika kurma hakkı - Sendikal faaliyette bulunma hakkı)</a:t>
            </a:r>
          </a:p>
          <a:p>
            <a:pPr marL="0" indent="0" algn="just">
              <a:lnSpc>
                <a:spcPct val="150000"/>
              </a:lnSpc>
              <a:spcBef>
                <a:spcPts val="0"/>
              </a:spcBef>
              <a:buNone/>
            </a:pPr>
            <a:r>
              <a:rPr lang="tr-TR" dirty="0" smtClean="0"/>
              <a:t>6)Toplu </a:t>
            </a:r>
            <a:r>
              <a:rPr lang="tr-TR" dirty="0"/>
              <a:t>iş sözleşmesi, grev hakkı ve lokavt (Toplu iş sözleşmesi hakkı - Grev hakkı ve lokavt)</a:t>
            </a:r>
          </a:p>
          <a:p>
            <a:pPr marL="0" indent="0" algn="just">
              <a:lnSpc>
                <a:spcPct val="150000"/>
              </a:lnSpc>
              <a:spcBef>
                <a:spcPts val="0"/>
              </a:spcBef>
              <a:buNone/>
            </a:pPr>
            <a:endParaRPr lang="tr-TR" dirty="0" smtClean="0"/>
          </a:p>
        </p:txBody>
      </p:sp>
    </p:spTree>
    <p:extLst>
      <p:ext uri="{BB962C8B-B14F-4D97-AF65-F5344CB8AC3E}">
        <p14:creationId xmlns:p14="http://schemas.microsoft.com/office/powerpoint/2010/main" val="261343090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0" y="0"/>
            <a:ext cx="12192000" cy="597408"/>
          </a:xfrm>
        </p:spPr>
        <p:txBody>
          <a:bodyPr>
            <a:noAutofit/>
          </a:bodyPr>
          <a:lstStyle/>
          <a:p>
            <a:pPr>
              <a:lnSpc>
                <a:spcPct val="100000"/>
              </a:lnSpc>
            </a:pPr>
            <a:r>
              <a:rPr lang="tr-TR" sz="3000" b="1" dirty="0" smtClean="0">
                <a:effectLst>
                  <a:outerShdw blurRad="38100" dist="38100" dir="2700000" algn="tl">
                    <a:srgbClr val="000000">
                      <a:alpha val="43137"/>
                    </a:srgbClr>
                  </a:outerShdw>
                </a:effectLst>
              </a:rPr>
              <a:t>TEMEL HAKLARIN VE ÖZGÜRLÜKLERİN NİTELİKLERİ</a:t>
            </a:r>
            <a:endParaRPr lang="tr-TR" sz="3000" b="1" dirty="0">
              <a:effectLst>
                <a:outerShdw blurRad="38100" dist="38100" dir="2700000" algn="tl">
                  <a:srgbClr val="000000">
                    <a:alpha val="43137"/>
                  </a:srgbClr>
                </a:outerShdw>
              </a:effectLst>
            </a:endParaRPr>
          </a:p>
        </p:txBody>
      </p:sp>
      <p:sp>
        <p:nvSpPr>
          <p:cNvPr id="3" name="İçerik Yer Tutucusu 2"/>
          <p:cNvSpPr>
            <a:spLocks noGrp="1"/>
          </p:cNvSpPr>
          <p:nvPr>
            <p:ph idx="1"/>
          </p:nvPr>
        </p:nvSpPr>
        <p:spPr>
          <a:xfrm>
            <a:off x="867635" y="597408"/>
            <a:ext cx="10699844" cy="6130938"/>
          </a:xfrm>
        </p:spPr>
        <p:txBody>
          <a:bodyPr>
            <a:normAutofit fontScale="92500"/>
          </a:bodyPr>
          <a:lstStyle/>
          <a:p>
            <a:pPr marL="0" indent="0" algn="ctr">
              <a:lnSpc>
                <a:spcPct val="150000"/>
              </a:lnSpc>
              <a:spcBef>
                <a:spcPts val="0"/>
              </a:spcBef>
              <a:buNone/>
            </a:pPr>
            <a:r>
              <a:rPr lang="tr-TR" dirty="0">
                <a:effectLst>
                  <a:outerShdw blurRad="38100" dist="38100" dir="2700000" algn="tl">
                    <a:srgbClr val="000000">
                      <a:alpha val="43137"/>
                    </a:srgbClr>
                  </a:outerShdw>
                </a:effectLst>
              </a:rPr>
              <a:t>Sosyal ve Ekonomik Haklar ve Ödevler (Pozitif Statü Hakları)</a:t>
            </a:r>
          </a:p>
          <a:p>
            <a:pPr marL="0" indent="0" algn="just">
              <a:lnSpc>
                <a:spcPct val="150000"/>
              </a:lnSpc>
              <a:spcBef>
                <a:spcPts val="0"/>
              </a:spcBef>
              <a:buNone/>
            </a:pPr>
            <a:r>
              <a:rPr lang="tr-TR" dirty="0" smtClean="0"/>
              <a:t>7)Ücrette </a:t>
            </a:r>
            <a:r>
              <a:rPr lang="tr-TR" dirty="0"/>
              <a:t>adalet sağlanması</a:t>
            </a:r>
          </a:p>
          <a:p>
            <a:pPr marL="0" indent="0" algn="just">
              <a:lnSpc>
                <a:spcPct val="150000"/>
              </a:lnSpc>
              <a:spcBef>
                <a:spcPts val="0"/>
              </a:spcBef>
              <a:buNone/>
            </a:pPr>
            <a:r>
              <a:rPr lang="tr-TR" dirty="0" smtClean="0"/>
              <a:t>8)Sağlık</a:t>
            </a:r>
            <a:r>
              <a:rPr lang="tr-TR" dirty="0"/>
              <a:t>, çevre ve konut (Sağlık hizmetleri ve çevrenin korunması - Konut hakkı)</a:t>
            </a:r>
          </a:p>
          <a:p>
            <a:pPr marL="0" indent="0" algn="just">
              <a:lnSpc>
                <a:spcPct val="150000"/>
              </a:lnSpc>
              <a:spcBef>
                <a:spcPts val="0"/>
              </a:spcBef>
              <a:buNone/>
            </a:pPr>
            <a:r>
              <a:rPr lang="tr-TR" dirty="0" smtClean="0"/>
              <a:t>9)Gençlik </a:t>
            </a:r>
            <a:r>
              <a:rPr lang="tr-TR" dirty="0"/>
              <a:t>ve spor (Gençliğin korunması - Sporun geliştirilmesi)</a:t>
            </a:r>
          </a:p>
          <a:p>
            <a:pPr marL="0" indent="0" algn="just">
              <a:lnSpc>
                <a:spcPct val="150000"/>
              </a:lnSpc>
              <a:spcBef>
                <a:spcPts val="0"/>
              </a:spcBef>
              <a:buNone/>
            </a:pPr>
            <a:r>
              <a:rPr lang="tr-TR" dirty="0" smtClean="0"/>
              <a:t>10)Sosyal </a:t>
            </a:r>
            <a:r>
              <a:rPr lang="tr-TR" dirty="0"/>
              <a:t>güvenlik hakları (Sosyal güvenlik hakkı - Sosyal güvenlik bakımından özel olarak korunması gere­kenler - Yabancı ülkelerde çalışan Türk vatandaşları)</a:t>
            </a:r>
          </a:p>
          <a:p>
            <a:pPr marL="0" indent="0" algn="just">
              <a:lnSpc>
                <a:spcPct val="150000"/>
              </a:lnSpc>
              <a:spcBef>
                <a:spcPts val="0"/>
              </a:spcBef>
              <a:buNone/>
            </a:pPr>
            <a:r>
              <a:rPr lang="tr-TR" dirty="0" smtClean="0"/>
              <a:t>11)Tarih</a:t>
            </a:r>
            <a:r>
              <a:rPr lang="tr-TR" dirty="0"/>
              <a:t>, kültür ve tabiat varlıklarının korunması</a:t>
            </a:r>
          </a:p>
          <a:p>
            <a:pPr marL="0" indent="0" algn="just">
              <a:lnSpc>
                <a:spcPct val="150000"/>
              </a:lnSpc>
              <a:spcBef>
                <a:spcPts val="0"/>
              </a:spcBef>
              <a:buNone/>
            </a:pPr>
            <a:r>
              <a:rPr lang="tr-TR" dirty="0" smtClean="0"/>
              <a:t>12)Sanatın </a:t>
            </a:r>
            <a:r>
              <a:rPr lang="tr-TR" dirty="0"/>
              <a:t>ve sanatçının korunması</a:t>
            </a:r>
          </a:p>
          <a:p>
            <a:pPr marL="0" indent="0" algn="just">
              <a:lnSpc>
                <a:spcPct val="150000"/>
              </a:lnSpc>
              <a:spcBef>
                <a:spcPts val="0"/>
              </a:spcBef>
              <a:buNone/>
            </a:pPr>
            <a:r>
              <a:rPr lang="tr-TR" dirty="0" smtClean="0"/>
              <a:t>13)Devletin </a:t>
            </a:r>
            <a:r>
              <a:rPr lang="tr-TR" dirty="0"/>
              <a:t>iktisadi ve sosyal ödevlerin sınırları</a:t>
            </a:r>
          </a:p>
          <a:p>
            <a:pPr marL="0" indent="0" algn="just">
              <a:lnSpc>
                <a:spcPct val="150000"/>
              </a:lnSpc>
              <a:spcBef>
                <a:spcPts val="0"/>
              </a:spcBef>
              <a:buNone/>
            </a:pPr>
            <a:endParaRPr lang="tr-TR" dirty="0" smtClean="0"/>
          </a:p>
        </p:txBody>
      </p:sp>
    </p:spTree>
    <p:extLst>
      <p:ext uri="{BB962C8B-B14F-4D97-AF65-F5344CB8AC3E}">
        <p14:creationId xmlns:p14="http://schemas.microsoft.com/office/powerpoint/2010/main" val="207999779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0" y="0"/>
            <a:ext cx="12192000" cy="597408"/>
          </a:xfrm>
        </p:spPr>
        <p:txBody>
          <a:bodyPr>
            <a:noAutofit/>
          </a:bodyPr>
          <a:lstStyle/>
          <a:p>
            <a:pPr>
              <a:lnSpc>
                <a:spcPct val="100000"/>
              </a:lnSpc>
            </a:pPr>
            <a:r>
              <a:rPr lang="tr-TR" sz="3000" b="1" dirty="0" smtClean="0">
                <a:effectLst>
                  <a:outerShdw blurRad="38100" dist="38100" dir="2700000" algn="tl">
                    <a:srgbClr val="000000">
                      <a:alpha val="43137"/>
                    </a:srgbClr>
                  </a:outerShdw>
                </a:effectLst>
              </a:rPr>
              <a:t>TEMEL HAKLARIN VE ÖZGÜRLÜKLERİN NİTELİKLERİ</a:t>
            </a:r>
            <a:endParaRPr lang="tr-TR" sz="3000" b="1" dirty="0">
              <a:effectLst>
                <a:outerShdw blurRad="38100" dist="38100" dir="2700000" algn="tl">
                  <a:srgbClr val="000000">
                    <a:alpha val="43137"/>
                  </a:srgbClr>
                </a:outerShdw>
              </a:effectLst>
            </a:endParaRPr>
          </a:p>
        </p:txBody>
      </p:sp>
      <p:sp>
        <p:nvSpPr>
          <p:cNvPr id="3" name="İçerik Yer Tutucusu 2"/>
          <p:cNvSpPr>
            <a:spLocks noGrp="1"/>
          </p:cNvSpPr>
          <p:nvPr>
            <p:ph idx="1"/>
          </p:nvPr>
        </p:nvSpPr>
        <p:spPr>
          <a:xfrm>
            <a:off x="867635" y="597408"/>
            <a:ext cx="10699844" cy="6130938"/>
          </a:xfrm>
        </p:spPr>
        <p:txBody>
          <a:bodyPr>
            <a:normAutofit/>
          </a:bodyPr>
          <a:lstStyle/>
          <a:p>
            <a:pPr marL="0" indent="0" algn="ctr">
              <a:lnSpc>
                <a:spcPct val="150000"/>
              </a:lnSpc>
              <a:spcBef>
                <a:spcPts val="0"/>
              </a:spcBef>
              <a:buNone/>
            </a:pPr>
            <a:r>
              <a:rPr lang="tr-TR" dirty="0" smtClean="0">
                <a:effectLst>
                  <a:outerShdw blurRad="38100" dist="38100" dir="2700000" algn="tl">
                    <a:srgbClr val="000000">
                      <a:alpha val="43137"/>
                    </a:srgbClr>
                  </a:outerShdw>
                </a:effectLst>
              </a:rPr>
              <a:t>Siyasi </a:t>
            </a:r>
            <a:r>
              <a:rPr lang="tr-TR" dirty="0">
                <a:effectLst>
                  <a:outerShdw blurRad="38100" dist="38100" dir="2700000" algn="tl">
                    <a:srgbClr val="000000">
                      <a:alpha val="43137"/>
                    </a:srgbClr>
                  </a:outerShdw>
                </a:effectLst>
              </a:rPr>
              <a:t>Haklar ve Ödevler (Aktif Statü Hakları)</a:t>
            </a:r>
          </a:p>
          <a:p>
            <a:pPr marL="0" indent="0" algn="just">
              <a:lnSpc>
                <a:spcPct val="150000"/>
              </a:lnSpc>
              <a:spcBef>
                <a:spcPts val="0"/>
              </a:spcBef>
              <a:buNone/>
            </a:pPr>
            <a:r>
              <a:rPr lang="tr-TR" dirty="0" smtClean="0"/>
              <a:t>1)Türk </a:t>
            </a:r>
            <a:r>
              <a:rPr lang="tr-TR" dirty="0"/>
              <a:t>vatandaşlığı</a:t>
            </a:r>
          </a:p>
          <a:p>
            <a:pPr marL="0" indent="0" algn="just">
              <a:lnSpc>
                <a:spcPct val="150000"/>
              </a:lnSpc>
              <a:spcBef>
                <a:spcPts val="0"/>
              </a:spcBef>
              <a:buNone/>
            </a:pPr>
            <a:r>
              <a:rPr lang="tr-TR" dirty="0" smtClean="0"/>
              <a:t>2)Seçme</a:t>
            </a:r>
            <a:r>
              <a:rPr lang="tr-TR" dirty="0"/>
              <a:t>, seçilme ve siyasi faaliyette bulunma hakları</a:t>
            </a:r>
          </a:p>
          <a:p>
            <a:pPr marL="0" indent="0" algn="just">
              <a:lnSpc>
                <a:spcPct val="150000"/>
              </a:lnSpc>
              <a:spcBef>
                <a:spcPts val="0"/>
              </a:spcBef>
              <a:buNone/>
            </a:pPr>
            <a:r>
              <a:rPr lang="tr-TR" dirty="0" smtClean="0"/>
              <a:t>3)Siyasi </a:t>
            </a:r>
            <a:r>
              <a:rPr lang="tr-TR" dirty="0"/>
              <a:t>partilerle ilgili hükümler (Parti kurma, partilere girme ve partilerden ayrılma - Siyasi partilerin uyacakları esaslar)</a:t>
            </a:r>
          </a:p>
          <a:p>
            <a:pPr marL="0" indent="0" algn="just">
              <a:lnSpc>
                <a:spcPct val="150000"/>
              </a:lnSpc>
              <a:spcBef>
                <a:spcPts val="0"/>
              </a:spcBef>
              <a:buNone/>
            </a:pPr>
            <a:r>
              <a:rPr lang="tr-TR" dirty="0" smtClean="0"/>
              <a:t>4)Kamu </a:t>
            </a:r>
            <a:r>
              <a:rPr lang="tr-TR" dirty="0"/>
              <a:t>hizmetlerine girme hakkı (Hizmete girme - Mal bildirimi)</a:t>
            </a:r>
          </a:p>
          <a:p>
            <a:pPr marL="0" indent="0" algn="just">
              <a:lnSpc>
                <a:spcPct val="150000"/>
              </a:lnSpc>
              <a:spcBef>
                <a:spcPts val="0"/>
              </a:spcBef>
              <a:buNone/>
            </a:pPr>
            <a:r>
              <a:rPr lang="tr-TR" dirty="0" smtClean="0"/>
              <a:t>5)Vatan </a:t>
            </a:r>
            <a:r>
              <a:rPr lang="tr-TR" dirty="0"/>
              <a:t>hizmeti</a:t>
            </a:r>
          </a:p>
          <a:p>
            <a:pPr marL="0" indent="0" algn="just">
              <a:lnSpc>
                <a:spcPct val="150000"/>
              </a:lnSpc>
              <a:spcBef>
                <a:spcPts val="0"/>
              </a:spcBef>
              <a:buNone/>
            </a:pPr>
            <a:r>
              <a:rPr lang="tr-TR" dirty="0" smtClean="0"/>
              <a:t>6)Vergi </a:t>
            </a:r>
            <a:r>
              <a:rPr lang="tr-TR" dirty="0"/>
              <a:t>ödevi</a:t>
            </a:r>
          </a:p>
          <a:p>
            <a:pPr marL="0" indent="0" algn="just">
              <a:lnSpc>
                <a:spcPct val="150000"/>
              </a:lnSpc>
              <a:spcBef>
                <a:spcPts val="0"/>
              </a:spcBef>
              <a:buNone/>
            </a:pPr>
            <a:r>
              <a:rPr lang="tr-TR" dirty="0" smtClean="0"/>
              <a:t>7)Dilekçe </a:t>
            </a:r>
            <a:r>
              <a:rPr lang="tr-TR" dirty="0"/>
              <a:t>hakkı</a:t>
            </a:r>
            <a:endParaRPr lang="tr-TR" dirty="0" smtClean="0"/>
          </a:p>
        </p:txBody>
      </p:sp>
    </p:spTree>
    <p:extLst>
      <p:ext uri="{BB962C8B-B14F-4D97-AF65-F5344CB8AC3E}">
        <p14:creationId xmlns:p14="http://schemas.microsoft.com/office/powerpoint/2010/main" val="381079027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0" y="0"/>
            <a:ext cx="12192000" cy="597408"/>
          </a:xfrm>
        </p:spPr>
        <p:txBody>
          <a:bodyPr>
            <a:noAutofit/>
          </a:bodyPr>
          <a:lstStyle/>
          <a:p>
            <a:pPr>
              <a:lnSpc>
                <a:spcPct val="100000"/>
              </a:lnSpc>
            </a:pPr>
            <a:r>
              <a:rPr lang="tr-TR" sz="3000" b="1" dirty="0" smtClean="0">
                <a:effectLst>
                  <a:outerShdw blurRad="38100" dist="38100" dir="2700000" algn="tl">
                    <a:srgbClr val="000000">
                      <a:alpha val="43137"/>
                    </a:srgbClr>
                  </a:outerShdw>
                </a:effectLst>
              </a:rPr>
              <a:t>TEMEL HAKLARIN VE ÖZGÜRLÜKLERİN NİTELİKLERİ</a:t>
            </a:r>
            <a:endParaRPr lang="tr-TR" sz="3000" b="1" dirty="0">
              <a:effectLst>
                <a:outerShdw blurRad="38100" dist="38100" dir="2700000" algn="tl">
                  <a:srgbClr val="000000">
                    <a:alpha val="43137"/>
                  </a:srgbClr>
                </a:outerShdw>
              </a:effectLst>
            </a:endParaRPr>
          </a:p>
        </p:txBody>
      </p:sp>
      <p:sp>
        <p:nvSpPr>
          <p:cNvPr id="3" name="İçerik Yer Tutucusu 2"/>
          <p:cNvSpPr>
            <a:spLocks noGrp="1"/>
          </p:cNvSpPr>
          <p:nvPr>
            <p:ph idx="1"/>
          </p:nvPr>
        </p:nvSpPr>
        <p:spPr>
          <a:xfrm>
            <a:off x="867635" y="597408"/>
            <a:ext cx="10699844" cy="6130938"/>
          </a:xfrm>
        </p:spPr>
        <p:txBody>
          <a:bodyPr>
            <a:normAutofit/>
          </a:bodyPr>
          <a:lstStyle/>
          <a:p>
            <a:pPr marL="0" indent="0" algn="ctr">
              <a:lnSpc>
                <a:spcPct val="150000"/>
              </a:lnSpc>
              <a:spcBef>
                <a:spcPts val="0"/>
              </a:spcBef>
              <a:buNone/>
            </a:pPr>
            <a:r>
              <a:rPr lang="tr-TR" dirty="0" smtClean="0">
                <a:effectLst>
                  <a:outerShdw blurRad="38100" dist="38100" dir="2700000" algn="tl">
                    <a:srgbClr val="000000">
                      <a:alpha val="43137"/>
                    </a:srgbClr>
                  </a:outerShdw>
                </a:effectLst>
              </a:rPr>
              <a:t>TEMEL HAK VE ÖZGÜRLÜKLERİN SINIRLANMASI</a:t>
            </a:r>
          </a:p>
          <a:p>
            <a:pPr marL="0" indent="0" algn="just">
              <a:lnSpc>
                <a:spcPct val="150000"/>
              </a:lnSpc>
              <a:spcBef>
                <a:spcPts val="0"/>
              </a:spcBef>
              <a:buNone/>
            </a:pPr>
            <a:r>
              <a:rPr lang="tr-TR" dirty="0" smtClean="0">
                <a:effectLst>
                  <a:outerShdw blurRad="38100" dist="38100" dir="2700000" algn="tl">
                    <a:srgbClr val="000000">
                      <a:alpha val="43137"/>
                    </a:srgbClr>
                  </a:outerShdw>
                </a:effectLst>
              </a:rPr>
              <a:t>Genel Sınırlama</a:t>
            </a:r>
            <a:endParaRPr lang="tr-TR" dirty="0" smtClean="0"/>
          </a:p>
          <a:p>
            <a:pPr marL="0" indent="0" algn="just">
              <a:lnSpc>
                <a:spcPct val="150000"/>
              </a:lnSpc>
              <a:spcBef>
                <a:spcPts val="0"/>
              </a:spcBef>
              <a:buNone/>
            </a:pPr>
            <a:r>
              <a:rPr lang="tr-TR" dirty="0" smtClean="0"/>
              <a:t>Anayasa’nın 13. maddesi ile genel bir sınırlama öngörülmüştür. Buna göre, temel hak ve özgürlükler, devletin ülkesi ve milletiyle bölünmez bütünlüğünün, milli egemenliğin, cumhuriyetin, milli güvenliğin, kamu düzeninin, genel asayişin, kamu yararının, genel ahlakın ve genel sağlığın korunması amacıyla, anayasanın sözüne ve ruhuna uygun olarak, ancak yasa ile sınırlanabilir.</a:t>
            </a:r>
          </a:p>
          <a:p>
            <a:pPr marL="0" indent="0" algn="ctr">
              <a:lnSpc>
                <a:spcPct val="150000"/>
              </a:lnSpc>
              <a:spcBef>
                <a:spcPts val="0"/>
              </a:spcBef>
              <a:buNone/>
            </a:pPr>
            <a:endParaRPr lang="tr-TR" dirty="0" smtClean="0"/>
          </a:p>
        </p:txBody>
      </p:sp>
    </p:spTree>
    <p:extLst>
      <p:ext uri="{BB962C8B-B14F-4D97-AF65-F5344CB8AC3E}">
        <p14:creationId xmlns:p14="http://schemas.microsoft.com/office/powerpoint/2010/main" val="315791801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593</TotalTime>
  <Words>743</Words>
  <Application>Microsoft Office PowerPoint</Application>
  <PresentationFormat>Geniş ekran</PresentationFormat>
  <Paragraphs>86</Paragraphs>
  <Slides>14</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14</vt:i4>
      </vt:variant>
    </vt:vector>
  </HeadingPairs>
  <TitlesOfParts>
    <vt:vector size="19" baseType="lpstr">
      <vt:lpstr>Arial</vt:lpstr>
      <vt:lpstr>Calibri</vt:lpstr>
      <vt:lpstr>Calibri Light</vt:lpstr>
      <vt:lpstr>Wingdings</vt:lpstr>
      <vt:lpstr>Office Teması</vt:lpstr>
      <vt:lpstr>VATANDAŞLIK</vt:lpstr>
      <vt:lpstr>BU HAFTA NELER ÖĞRENECEĞİZ?</vt:lpstr>
      <vt:lpstr>TEMEL HAKLARIN VE ÖZGÜRLÜKLERİN NİTELİKLERİ</vt:lpstr>
      <vt:lpstr>TEMEL HAKLARIN VE ÖZGÜRLÜKLERİN NİTELİKLERİ</vt:lpstr>
      <vt:lpstr>TEMEL HAKLARIN VE ÖZGÜRLÜKLERİN NİTELİKLERİ</vt:lpstr>
      <vt:lpstr>TEMEL HAKLARIN VE ÖZGÜRLÜKLERİN NİTELİKLERİ</vt:lpstr>
      <vt:lpstr>TEMEL HAKLARIN VE ÖZGÜRLÜKLERİN NİTELİKLERİ</vt:lpstr>
      <vt:lpstr>TEMEL HAKLARIN VE ÖZGÜRLÜKLERİN NİTELİKLERİ</vt:lpstr>
      <vt:lpstr>TEMEL HAKLARIN VE ÖZGÜRLÜKLERİN NİTELİKLERİ</vt:lpstr>
      <vt:lpstr>TEMEL HAKLARIN VE ÖZGÜRLÜKLERİN NİTELİKLERİ</vt:lpstr>
      <vt:lpstr>TEMEL HAKLARIN VE ÖZGÜRLÜKLERİN NİTELİKLERİ</vt:lpstr>
      <vt:lpstr>TEMEL HAKLARIN VE ÖZGÜRLÜKLERİN NİTELİKLERİ</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VATANDAŞLIK</dc:title>
  <dc:creator>WESER</dc:creator>
  <cp:lastModifiedBy>WESER</cp:lastModifiedBy>
  <cp:revision>49</cp:revision>
  <dcterms:created xsi:type="dcterms:W3CDTF">2018-04-17T19:43:00Z</dcterms:created>
  <dcterms:modified xsi:type="dcterms:W3CDTF">2018-04-20T08:23:02Z</dcterms:modified>
</cp:coreProperties>
</file>