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1"/>
  </p:notesMasterIdLst>
  <p:handoutMasterIdLst>
    <p:handoutMasterId r:id="rId22"/>
  </p:handoutMasterIdLst>
  <p:sldIdLst>
    <p:sldId id="265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06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DDFEAC2-31C5-4E20-8392-90B3ACECF82B}" type="datetime1">
              <a:rPr lang="tr-TR" smtClean="0"/>
              <a:t>29.01.2020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0D7EAE-6B40-42B4-9C34-6BA0B13E0324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noProof="0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noProof="0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lar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10E1E9A-E921-4174-A0FC-51868D7AC568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4595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noProof="0" smtClean="0"/>
              <a:t>Asıl alt başlık stilini düzenlemek için tıklatın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4C94E88-F1F8-4CAB-9F29-9B03A1C10A31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Asıl metin stillerini düzenlemek için tıklatın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İkinci düzey</a:t>
            </a:r>
          </a:p>
          <a:p>
            <a:pPr marL="228600" marR="0" lvl="2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Üçüncü düzey</a:t>
            </a:r>
          </a:p>
          <a:p>
            <a:pPr marL="228600" marR="0" lvl="3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Dördüncü düzey</a:t>
            </a:r>
          </a:p>
          <a:p>
            <a:pPr marL="228600" marR="0" lvl="4" indent="-228600" algn="l" defTabSz="914400" rtl="0" eaLnBrk="1" fontAlgn="auto" latinLnBrk="0" hangingPunct="1">
              <a:lnSpc>
                <a:spcPct val="90000"/>
              </a:lnSpc>
              <a:spcBef>
                <a:spcPct val="3000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B5EF780-D8D0-49CD-835A-B5D244B8054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D95DCC-1E7A-4E1F-9CCC-D117988B022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8885324-8F32-4C80-A359-D3A8C5DB7931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D21EFAB-5A3E-4A81-B1B7-3E6936263CB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 rtl="0">
              <a:defRPr sz="60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C1D2FD-63FB-47C0-929B-561F88D39C7E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140FE2-8244-4E8C-89F6-A069EF214C54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F57108-5D1B-4AF3-A09D-3E9B51DD64F9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4DF5B11-2220-4957-B834-D72A7A6865A5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ih Yer Tutucus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6C8F7A0-535A-4EF9-8CED-F049CF164F43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Resim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 noProof="0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705B58F-6C21-4971-B0FC-C86C7EDDE00A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 rtl="0">
              <a:defRPr sz="3200"/>
            </a:lvl1pPr>
          </a:lstStyle>
          <a:p>
            <a:pPr rtl="0"/>
            <a:r>
              <a:rPr lang="tr-TR" smtClean="0"/>
              <a:t>Asıl başlık stili için tıklatın</a:t>
            </a:r>
            <a:endParaRPr lang="tr-TR" noProof="0" dirty="0"/>
          </a:p>
        </p:txBody>
      </p:sp>
      <p:sp>
        <p:nvSpPr>
          <p:cNvPr id="3" name="Resim Yer Tutucusu 2" descr="Resim eklemek için boş yer tutucu. Yer tutucuya tıklayın ve eklemek istediğiniz resmi seçin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tr-TR" noProof="0" smtClean="0"/>
              <a:t>Resim eklemek için simgeyi tıklatın</a:t>
            </a:r>
            <a:endParaRPr lang="tr-TR" noProof="0" dirty="0"/>
          </a:p>
        </p:txBody>
      </p:sp>
      <p:sp>
        <p:nvSpPr>
          <p:cNvPr id="8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arih Yer Tutucus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913516-4ACF-42A6-85AA-BE881FC0FF15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tr-TR" noProof="0" smtClean="0"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tr-TR" dirty="0" smtClean="0"/>
              <a:t>Asıl başlık stili için tıklatın</a:t>
            </a:r>
            <a:endParaRPr lang="tr-TR" noProof="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</a:t>
            </a:r>
          </a:p>
          <a:p>
            <a:pPr lvl="1" rtl="0"/>
            <a:r>
              <a:rPr lang="tr-TR" noProof="0" dirty="0" smtClean="0"/>
              <a:t>İkinci düzey</a:t>
            </a:r>
          </a:p>
          <a:p>
            <a:pPr lvl="2" rtl="0"/>
            <a:r>
              <a:rPr lang="tr-TR" noProof="0" dirty="0" smtClean="0"/>
              <a:t>Üçüncü düzey</a:t>
            </a:r>
          </a:p>
          <a:p>
            <a:pPr lvl="3" rtl="0"/>
            <a:r>
              <a:rPr lang="tr-TR" noProof="0" dirty="0" smtClean="0"/>
              <a:t>Dördüncü düzey</a:t>
            </a:r>
          </a:p>
          <a:p>
            <a:pPr lvl="4" rtl="0"/>
            <a:r>
              <a:rPr lang="tr-TR" noProof="0" dirty="0" smtClean="0"/>
              <a:t>Beşinci düzey</a:t>
            </a:r>
            <a:endParaRPr lang="tr-TR" noProof="0" dirty="0"/>
          </a:p>
        </p:txBody>
      </p:sp>
      <p:sp>
        <p:nvSpPr>
          <p:cNvPr id="4" name="Tarih Yer Tutucusu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CFA9B00F-A425-434F-A181-0B307C38ADD4}" type="datetime1">
              <a:rPr lang="tr-TR" noProof="0" smtClean="0"/>
              <a:t>29.01.2020</a:t>
            </a:fld>
            <a:endParaRPr lang="tr-TR" noProof="0" dirty="0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tr-TR" noProof="0" dirty="0" smtClean="0"/>
              <a:t>Alt bilgi ekleme</a:t>
            </a:r>
            <a:endParaRPr lang="tr-TR" noProof="0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tr-TR" noProof="0" smtClean="0"/>
              <a:pPr/>
              <a:t>‹#›</a:t>
            </a:fld>
            <a:endParaRPr lang="tr-TR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05308" y="680792"/>
            <a:ext cx="10899820" cy="2387600"/>
          </a:xfrm>
        </p:spPr>
        <p:txBody>
          <a:bodyPr rtlCol="0"/>
          <a:lstStyle/>
          <a:p>
            <a:pPr rtl="0"/>
            <a:r>
              <a:rPr lang="tr-TR" dirty="0" smtClean="0"/>
              <a:t>BIO 206 </a:t>
            </a:r>
            <a:br>
              <a:rPr lang="tr-TR" dirty="0" smtClean="0"/>
            </a:br>
            <a:r>
              <a:rPr lang="tr-TR" dirty="0" smtClean="0"/>
              <a:t>PLANT MORPHOLOGY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30817" y="3808099"/>
            <a:ext cx="9144000" cy="1655762"/>
          </a:xfrm>
        </p:spPr>
        <p:txBody>
          <a:bodyPr rtlCol="0">
            <a:normAutofit fontScale="92500" lnSpcReduction="20000"/>
          </a:bodyPr>
          <a:lstStyle/>
          <a:p>
            <a:pPr rtl="0"/>
            <a:r>
              <a:rPr lang="tr-TR" sz="3200" b="1" dirty="0" smtClean="0"/>
              <a:t>LECTURE NOTES</a:t>
            </a:r>
          </a:p>
          <a:p>
            <a:pPr rtl="0"/>
            <a:r>
              <a:rPr lang="tr-TR" sz="3200" b="1" smtClean="0"/>
              <a:t>13th </a:t>
            </a:r>
            <a:r>
              <a:rPr lang="tr-TR" sz="3200" b="1" dirty="0" smtClean="0"/>
              <a:t>WEEK</a:t>
            </a:r>
          </a:p>
          <a:p>
            <a:pPr rtl="0"/>
            <a:endParaRPr lang="tr-TR" dirty="0"/>
          </a:p>
          <a:p>
            <a:pPr rtl="0"/>
            <a:r>
              <a:rPr lang="tr-TR" dirty="0" smtClean="0"/>
              <a:t>DR. AYDAN ACAR ŞAHİN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307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200401"/>
            <a:ext cx="8915400" cy="274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19" name="Rectangle 14"/>
          <p:cNvSpPr>
            <a:spLocks noChangeArrowheads="1"/>
          </p:cNvSpPr>
          <p:nvPr/>
        </p:nvSpPr>
        <p:spPr bwMode="auto">
          <a:xfrm>
            <a:off x="2286000" y="5715000"/>
            <a:ext cx="6858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2820" name="Rectangle 15"/>
          <p:cNvSpPr>
            <a:spLocks noChangeArrowheads="1"/>
          </p:cNvSpPr>
          <p:nvPr/>
        </p:nvSpPr>
        <p:spPr bwMode="auto">
          <a:xfrm>
            <a:off x="4572000" y="5715000"/>
            <a:ext cx="7620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2821" name="Rectangle 17"/>
          <p:cNvSpPr>
            <a:spLocks noChangeArrowheads="1"/>
          </p:cNvSpPr>
          <p:nvPr/>
        </p:nvSpPr>
        <p:spPr bwMode="auto">
          <a:xfrm>
            <a:off x="7696200" y="5715000"/>
            <a:ext cx="838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2822" name="Rectangle 18"/>
          <p:cNvSpPr>
            <a:spLocks noChangeArrowheads="1"/>
          </p:cNvSpPr>
          <p:nvPr/>
        </p:nvSpPr>
        <p:spPr bwMode="auto">
          <a:xfrm>
            <a:off x="9753600" y="5715000"/>
            <a:ext cx="6858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447800" y="5629276"/>
            <a:ext cx="16764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follicle</a:t>
            </a:r>
            <a:br>
              <a:rPr lang="en-US" altLang="tr-TR" sz="1800" b="1"/>
            </a:br>
            <a:r>
              <a:rPr lang="en-US" altLang="tr-TR" sz="1400"/>
              <a:t>-a dry, dehiscent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fruit derived from one carpel that splits along one suture</a:t>
            </a:r>
            <a:endParaRPr lang="en-US" altLang="tr-TR" sz="1800" b="1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3124200" y="5629276"/>
            <a:ext cx="33528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legume</a:t>
            </a:r>
            <a:br>
              <a:rPr lang="en-US" altLang="tr-TR" sz="1800" b="1"/>
            </a:br>
            <a:r>
              <a:rPr lang="en-US" altLang="tr-TR" sz="1400"/>
              <a:t>-a dry, dehiscent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fruit derived from one carpel that splits along two longitudinal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sutures; diagnostic of Fabaceae</a:t>
            </a:r>
            <a:endParaRPr lang="en-US" altLang="tr-TR" sz="1800" b="1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543800" y="5715001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silique</a:t>
            </a:r>
            <a:r>
              <a:rPr lang="en-US" altLang="tr-TR" sz="1400"/>
              <a:t> (long)</a:t>
            </a:r>
            <a:endParaRPr lang="en-US" altLang="tr-TR" sz="1800" b="1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9296400" y="5715001"/>
            <a:ext cx="1371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silicle</a:t>
            </a:r>
            <a:r>
              <a:rPr lang="en-US" altLang="tr-TR" sz="1400"/>
              <a:t> (short)</a:t>
            </a:r>
            <a:endParaRPr lang="en-US" altLang="tr-TR" sz="1800" b="1"/>
          </a:p>
        </p:txBody>
      </p:sp>
      <p:pic>
        <p:nvPicPr>
          <p:cNvPr id="162827" name="Picture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2400"/>
            <a:ext cx="8915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28" name="Picture 11" descr="Calliandra_haemat_f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400" y="533400"/>
            <a:ext cx="1778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29" name="Picture 12" descr="Brassica_rapa-fr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33400"/>
            <a:ext cx="200025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30" name="Picture 13" descr="Lepidium_nitidum-slique1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1"/>
            <a:ext cx="1195388" cy="155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31" name="Picture 14" descr="Lepidium_nitidum-sliquediss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450" y="1519238"/>
            <a:ext cx="2241550" cy="168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832" name="Picture 10" descr="AsclepiasPulmo1b-r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438" y="533401"/>
            <a:ext cx="1935162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33" name="Rectangle 17"/>
          <p:cNvSpPr>
            <a:spLocks noChangeArrowheads="1"/>
          </p:cNvSpPr>
          <p:nvPr/>
        </p:nvSpPr>
        <p:spPr bwMode="auto">
          <a:xfrm>
            <a:off x="10058400" y="3429000"/>
            <a:ext cx="685800" cy="228600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2400"/>
          </a:p>
        </p:txBody>
      </p:sp>
      <p:sp>
        <p:nvSpPr>
          <p:cNvPr id="162834" name="Title 1"/>
          <p:cNvSpPr txBox="1">
            <a:spLocks/>
          </p:cNvSpPr>
          <p:nvPr/>
        </p:nvSpPr>
        <p:spPr bwMode="auto">
          <a:xfrm>
            <a:off x="9982200" y="3276601"/>
            <a:ext cx="762000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false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septum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6400800" y="6045200"/>
            <a:ext cx="4267200" cy="73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-dry, dehiscent fruits derived from a 2-carpeled ovary that dehisces along two sutures with an outer rim, the </a:t>
            </a:r>
            <a:r>
              <a:rPr lang="en-US" altLang="tr-TR" sz="1400" b="1"/>
              <a:t>replum</a:t>
            </a:r>
            <a:r>
              <a:rPr lang="en-US" altLang="tr-TR" sz="1400"/>
              <a:t>, and a persistent, thin partition, the </a:t>
            </a:r>
            <a:r>
              <a:rPr lang="en-US" altLang="tr-TR" sz="1400" b="1"/>
              <a:t>false septum</a:t>
            </a:r>
          </a:p>
        </p:txBody>
      </p:sp>
    </p:spTree>
    <p:extLst>
      <p:ext uri="{BB962C8B-B14F-4D97-AF65-F5344CB8AC3E}">
        <p14:creationId xmlns:p14="http://schemas.microsoft.com/office/powerpoint/2010/main" val="8918387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2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8915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43" name="Rectangle 7"/>
          <p:cNvSpPr>
            <a:spLocks noChangeArrowheads="1"/>
          </p:cNvSpPr>
          <p:nvPr/>
        </p:nvSpPr>
        <p:spPr bwMode="auto">
          <a:xfrm>
            <a:off x="2590800" y="3581400"/>
            <a:ext cx="9144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3844" name="Rectangle 8"/>
          <p:cNvSpPr>
            <a:spLocks noChangeArrowheads="1"/>
          </p:cNvSpPr>
          <p:nvPr/>
        </p:nvSpPr>
        <p:spPr bwMode="auto">
          <a:xfrm>
            <a:off x="4495800" y="3352800"/>
            <a:ext cx="12954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3845" name="Rectangle 9"/>
          <p:cNvSpPr>
            <a:spLocks noChangeArrowheads="1"/>
          </p:cNvSpPr>
          <p:nvPr/>
        </p:nvSpPr>
        <p:spPr bwMode="auto">
          <a:xfrm>
            <a:off x="6172200" y="3352800"/>
            <a:ext cx="10668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3846" name="Rectangle 10"/>
          <p:cNvSpPr>
            <a:spLocks noChangeArrowheads="1"/>
          </p:cNvSpPr>
          <p:nvPr/>
        </p:nvSpPr>
        <p:spPr bwMode="auto">
          <a:xfrm>
            <a:off x="7924800" y="3429000"/>
            <a:ext cx="11430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3847" name="Rectangle 11"/>
          <p:cNvSpPr>
            <a:spLocks noChangeArrowheads="1"/>
          </p:cNvSpPr>
          <p:nvPr/>
        </p:nvSpPr>
        <p:spPr bwMode="auto">
          <a:xfrm>
            <a:off x="9601200" y="3429000"/>
            <a:ext cx="838200" cy="457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pic>
        <p:nvPicPr>
          <p:cNvPr id="163848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04800"/>
            <a:ext cx="891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981200" y="3648076"/>
            <a:ext cx="20574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capsule</a:t>
            </a:r>
            <a:br>
              <a:rPr lang="en-US" altLang="tr-TR" sz="1800" b="1"/>
            </a:br>
            <a:r>
              <a:rPr lang="en-US" altLang="tr-TR" sz="1400"/>
              <a:t>-generally dry (rarely fleshy), dehiscent fruits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derived from compound (multicarpeled) ovaries</a:t>
            </a:r>
            <a:endParaRPr lang="en-US" altLang="tr-TR" sz="1800" b="1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191000" y="3657600"/>
            <a:ext cx="18288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loculicidal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capsule</a:t>
            </a:r>
            <a:br>
              <a:rPr lang="en-US" altLang="tr-TR" sz="1800" b="1"/>
            </a:br>
            <a:r>
              <a:rPr lang="en-US" altLang="tr-TR" sz="1400"/>
              <a:t>-longitudinal lines of dehiscence radially aligned with the locules (or between the placentae, if septa absent)</a:t>
            </a:r>
            <a:endParaRPr lang="en-US" altLang="tr-TR" sz="1800" b="1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943600" y="3657600"/>
            <a:ext cx="17526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septicidal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capsule</a:t>
            </a:r>
            <a:br>
              <a:rPr lang="en-US" altLang="tr-TR" sz="1800" b="1"/>
            </a:br>
            <a:r>
              <a:rPr lang="en-US" altLang="tr-TR" sz="1400"/>
              <a:t>-longitudinal lines of dehiscence radially aligned with the ovary septa (or with the placentae, if septa are absent)</a:t>
            </a:r>
            <a:endParaRPr lang="en-US" altLang="tr-TR" sz="1800" b="1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7696200" y="3657600"/>
            <a:ext cx="16002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circumscissile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capsule</a:t>
            </a:r>
            <a:br>
              <a:rPr lang="en-US" altLang="tr-TR" sz="1800" b="1"/>
            </a:br>
            <a:r>
              <a:rPr lang="en-US" altLang="tr-TR" sz="1400"/>
              <a:t>-with a transverse line of dehiscence, typically forming a terminal lid or operculum</a:t>
            </a:r>
            <a:endParaRPr lang="en-US" altLang="tr-TR" sz="1800" b="1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9296400" y="3657600"/>
            <a:ext cx="13716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poricidal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capsule</a:t>
            </a:r>
            <a:br>
              <a:rPr lang="en-US" altLang="tr-TR" sz="1800" b="1"/>
            </a:br>
            <a:r>
              <a:rPr lang="en-US" altLang="tr-TR" sz="1400"/>
              <a:t>-with dehiscence by means of pores, e.g.,  </a:t>
            </a:r>
            <a:r>
              <a:rPr lang="en-US" altLang="tr-TR" sz="1400" i="1"/>
              <a:t>Papaver</a:t>
            </a:r>
            <a:r>
              <a:rPr lang="en-US" altLang="tr-TR" sz="1400"/>
              <a:t>, poppy</a:t>
            </a:r>
            <a:endParaRPr lang="en-US" altLang="tr-TR" sz="1800" b="1"/>
          </a:p>
        </p:txBody>
      </p:sp>
      <p:sp>
        <p:nvSpPr>
          <p:cNvPr id="163854" name="Picture 13" descr="Papaver_somniferum-fr.rgb.tif"/>
          <p:cNvSpPr>
            <a:spLocks noChangeAspect="1"/>
          </p:cNvSpPr>
          <p:nvPr/>
        </p:nvSpPr>
        <p:spPr bwMode="auto">
          <a:xfrm>
            <a:off x="8991600" y="1400176"/>
            <a:ext cx="16764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3855" name="Picture 15" descr="Agave_deserti-fr.tif"/>
          <p:cNvSpPr>
            <a:spLocks noChangeAspect="1"/>
          </p:cNvSpPr>
          <p:nvPr/>
        </p:nvSpPr>
        <p:spPr bwMode="auto">
          <a:xfrm>
            <a:off x="1676401" y="1014414"/>
            <a:ext cx="2703513" cy="241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0141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66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928"/>
          <a:stretch>
            <a:fillRect/>
          </a:stretch>
        </p:blipFill>
        <p:spPr bwMode="auto">
          <a:xfrm>
            <a:off x="1676400" y="3124200"/>
            <a:ext cx="89154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867" name="Rectangle 8"/>
          <p:cNvSpPr>
            <a:spLocks noChangeArrowheads="1"/>
          </p:cNvSpPr>
          <p:nvPr/>
        </p:nvSpPr>
        <p:spPr bwMode="auto">
          <a:xfrm>
            <a:off x="2286000" y="5105400"/>
            <a:ext cx="17526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4868" name="Rectangle 9"/>
          <p:cNvSpPr>
            <a:spLocks noChangeArrowheads="1"/>
          </p:cNvSpPr>
          <p:nvPr/>
        </p:nvSpPr>
        <p:spPr bwMode="auto">
          <a:xfrm>
            <a:off x="5562600" y="5105400"/>
            <a:ext cx="19812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4869" name="Rectangle 10"/>
          <p:cNvSpPr>
            <a:spLocks noChangeArrowheads="1"/>
          </p:cNvSpPr>
          <p:nvPr/>
        </p:nvSpPr>
        <p:spPr bwMode="auto">
          <a:xfrm>
            <a:off x="8153400" y="5105400"/>
            <a:ext cx="1828800" cy="381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pic>
        <p:nvPicPr>
          <p:cNvPr id="16487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71438"/>
            <a:ext cx="8915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1905000" y="5181601"/>
            <a:ext cx="30480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schizocarp of follicles</a:t>
            </a:r>
            <a:br>
              <a:rPr lang="en-US" altLang="tr-TR" sz="1800" b="1"/>
            </a:br>
            <a:r>
              <a:rPr lang="en-US" altLang="tr-TR" sz="1400"/>
              <a:t>-a fruit in which the (generally two) carpels of a pistil split at maturity, each carpel developing into a unit follicle, as in </a:t>
            </a:r>
            <a:r>
              <a:rPr lang="en-US" altLang="tr-TR" sz="1400" i="1"/>
              <a:t>Asclepias</a:t>
            </a:r>
            <a:r>
              <a:rPr lang="en-US" altLang="tr-TR" sz="1400"/>
              <a:t>, milkweed</a:t>
            </a:r>
            <a:endParaRPr lang="en-US" altLang="tr-TR" sz="1800" b="1"/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5181600" y="5184776"/>
            <a:ext cx="2667000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schizocarp of mericarps</a:t>
            </a:r>
            <a:br>
              <a:rPr lang="en-US" altLang="tr-TR" sz="1800" b="1"/>
            </a:br>
            <a:r>
              <a:rPr lang="en-US" altLang="tr-TR" sz="1400"/>
              <a:t>-a fruit in which the carpels of a single ovary split during fruit maturation, each carpel developing into a unit mericarp, e.g., Apiaceae</a:t>
            </a:r>
            <a:endParaRPr lang="en-US" altLang="tr-TR" sz="1800" b="1"/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848600" y="5122864"/>
            <a:ext cx="2819400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schizocarp of nutlets</a:t>
            </a:r>
            <a:br>
              <a:rPr lang="en-US" altLang="tr-TR" sz="1800" b="1"/>
            </a:br>
            <a:r>
              <a:rPr lang="en-US" altLang="tr-TR" sz="1400"/>
              <a:t>-a fruit in which a single ovary becomes lobed during development, the lobes developing at maturity into nutlets, which split off. E.g., Boraginaceae, most Lamiaceae, which have gynobasic styles</a:t>
            </a:r>
            <a:endParaRPr lang="en-US" altLang="tr-TR" sz="1800" b="1"/>
          </a:p>
        </p:txBody>
      </p:sp>
      <p:pic>
        <p:nvPicPr>
          <p:cNvPr id="164874" name="Picture 10" descr="AsclepiasPulmo1b-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519114"/>
            <a:ext cx="2209800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75" name="Picture 12" descr="Foeniculum_vulg-fr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264" y="528638"/>
            <a:ext cx="2446337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876" name="Picture 13" descr="Rosmarinus_offic-nutlet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1" y="528638"/>
            <a:ext cx="196056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405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895601"/>
            <a:ext cx="9067800" cy="237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5891" name="Rectangle 7"/>
          <p:cNvSpPr>
            <a:spLocks noChangeArrowheads="1"/>
          </p:cNvSpPr>
          <p:nvPr/>
        </p:nvSpPr>
        <p:spPr bwMode="auto">
          <a:xfrm>
            <a:off x="2819400" y="5040313"/>
            <a:ext cx="6858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5892" name="Rectangle 8"/>
          <p:cNvSpPr>
            <a:spLocks noChangeArrowheads="1"/>
          </p:cNvSpPr>
          <p:nvPr/>
        </p:nvSpPr>
        <p:spPr bwMode="auto">
          <a:xfrm>
            <a:off x="4419600" y="5040313"/>
            <a:ext cx="7620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5893" name="Rectangle 9"/>
          <p:cNvSpPr>
            <a:spLocks noChangeArrowheads="1"/>
          </p:cNvSpPr>
          <p:nvPr/>
        </p:nvSpPr>
        <p:spPr bwMode="auto">
          <a:xfrm>
            <a:off x="6324600" y="5040313"/>
            <a:ext cx="11430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5894" name="Rectangle 10"/>
          <p:cNvSpPr>
            <a:spLocks noChangeArrowheads="1"/>
          </p:cNvSpPr>
          <p:nvPr/>
        </p:nvSpPr>
        <p:spPr bwMode="auto">
          <a:xfrm>
            <a:off x="1524000" y="3821113"/>
            <a:ext cx="838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5895" name="Rectangle 11"/>
          <p:cNvSpPr>
            <a:spLocks noChangeArrowheads="1"/>
          </p:cNvSpPr>
          <p:nvPr/>
        </p:nvSpPr>
        <p:spPr bwMode="auto">
          <a:xfrm>
            <a:off x="8610600" y="5040313"/>
            <a:ext cx="6858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5896" name="Rectangle 13"/>
          <p:cNvSpPr>
            <a:spLocks noChangeArrowheads="1"/>
          </p:cNvSpPr>
          <p:nvPr/>
        </p:nvSpPr>
        <p:spPr bwMode="auto">
          <a:xfrm>
            <a:off x="2286000" y="0"/>
            <a:ext cx="76200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Simple fleshy  fruit</a:t>
            </a:r>
            <a:endParaRPr lang="en-US" altLang="tr-TR" sz="3600" b="1">
              <a:solidFill>
                <a:srgbClr val="0000CC"/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524000" y="4070351"/>
            <a:ext cx="99060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berry</a:t>
            </a:r>
            <a:br>
              <a:rPr lang="en-US" altLang="tr-TR" sz="1800" b="1"/>
            </a:br>
            <a:r>
              <a:rPr lang="en-US" altLang="tr-TR" sz="1800" b="1"/>
              <a:t/>
            </a:r>
            <a:br>
              <a:rPr lang="en-US" altLang="tr-TR" sz="1800" b="1"/>
            </a:br>
            <a:r>
              <a:rPr lang="en-US" altLang="tr-TR" sz="1800" b="1"/>
              <a:t/>
            </a:r>
            <a:br>
              <a:rPr lang="en-US" altLang="tr-TR" sz="1800" b="1"/>
            </a:br>
            <a:r>
              <a:rPr lang="en-US" altLang="tr-TR" sz="1400"/>
              <a:t>-general, term for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a fruit with a succulent pericarp</a:t>
            </a:r>
            <a:endParaRPr lang="en-US" altLang="tr-TR" sz="1800" b="1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438400" y="5129214"/>
            <a:ext cx="1600200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drupe</a:t>
            </a:r>
            <a:br>
              <a:rPr lang="en-US" altLang="tr-TR" sz="1800" b="1"/>
            </a:br>
            <a:r>
              <a:rPr lang="en-US" altLang="tr-TR" sz="1400"/>
              <a:t>-a fruit with a hard, stony endocarp and a fleshy mesocarp</a:t>
            </a:r>
            <a:endParaRPr lang="en-US" altLang="tr-TR" sz="1800" b="1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4191000" y="4724400"/>
            <a:ext cx="1752600" cy="209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pepo</a:t>
            </a:r>
            <a:br>
              <a:rPr lang="en-US" altLang="tr-TR" sz="1800" b="1"/>
            </a:br>
            <a:r>
              <a:rPr lang="en-US" altLang="tr-TR" sz="1400"/>
              <a:t>-nonseptate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fleshy fruit with parietal placentation and a leathery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exocarp derived from an inferior ovary, the fruit type of the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Cucurbitaceae.</a:t>
            </a:r>
            <a:endParaRPr lang="en-US" altLang="tr-TR" sz="1800" b="1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5829300" y="5068889"/>
            <a:ext cx="2438400" cy="165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hesperidium</a:t>
            </a:r>
            <a:br>
              <a:rPr lang="en-US" altLang="tr-TR" sz="1800" b="1"/>
            </a:br>
            <a:r>
              <a:rPr lang="en-US" altLang="tr-TR" sz="1400"/>
              <a:t>-a septate fleshy fruit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with a thick-skinned, leathery outer pericarp wall and fleshy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modified trichomes (juice sacs) arising from the inner walls, as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in </a:t>
            </a:r>
            <a:r>
              <a:rPr lang="en-US" altLang="tr-TR" sz="1400" i="1"/>
              <a:t>Citrus</a:t>
            </a:r>
            <a:endParaRPr lang="en-US" altLang="tr-TR" sz="1800" b="1" i="1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8115300" y="4948239"/>
            <a:ext cx="2552700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pome</a:t>
            </a:r>
            <a:br>
              <a:rPr lang="en-US" altLang="tr-TR" sz="1800" b="1"/>
            </a:br>
            <a:r>
              <a:rPr lang="en-US" altLang="tr-TR" sz="1400"/>
              <a:t>-a fleshy fruit with a cartilaginous endocarp derived from an inferior ovary, with most of the fleshy tissue derived from the outer, adnate hypanthial tissue, as in </a:t>
            </a:r>
            <a:r>
              <a:rPr lang="en-US" altLang="tr-TR" sz="1400" i="1"/>
              <a:t>Malus </a:t>
            </a:r>
            <a:r>
              <a:rPr lang="en-US" altLang="tr-TR" sz="1400"/>
              <a:t>(apple) and </a:t>
            </a:r>
            <a:r>
              <a:rPr lang="en-US" altLang="tr-TR" sz="1400" i="1"/>
              <a:t>Pyrus </a:t>
            </a:r>
            <a:r>
              <a:rPr lang="en-US" altLang="tr-TR" sz="1400"/>
              <a:t>(pear).</a:t>
            </a:r>
            <a:endParaRPr lang="en-US" altLang="tr-TR" sz="1800" b="1"/>
          </a:p>
        </p:txBody>
      </p:sp>
      <p:pic>
        <p:nvPicPr>
          <p:cNvPr id="165902" name="Picture 13" descr="Citrus_aurant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33400"/>
            <a:ext cx="1981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903" name="Picture 14" descr="malus_pumila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226" y="533400"/>
            <a:ext cx="2390775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904" name="Picture 15" descr="cucumis_melo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533400"/>
            <a:ext cx="2057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905" name="Picture 16" descr="carica_papay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3400"/>
            <a:ext cx="14478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906" name="Picture 17" descr="Syagrus_romanzoff-drupe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533400"/>
            <a:ext cx="12192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76180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124200"/>
            <a:ext cx="89916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6915" name="Rectangle 4"/>
          <p:cNvSpPr>
            <a:spLocks noChangeArrowheads="1"/>
          </p:cNvSpPr>
          <p:nvPr/>
        </p:nvSpPr>
        <p:spPr bwMode="auto">
          <a:xfrm>
            <a:off x="2057400" y="5257800"/>
            <a:ext cx="19812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6916" name="Rectangle 5"/>
          <p:cNvSpPr>
            <a:spLocks noChangeArrowheads="1"/>
          </p:cNvSpPr>
          <p:nvPr/>
        </p:nvSpPr>
        <p:spPr bwMode="auto">
          <a:xfrm>
            <a:off x="4800600" y="5181600"/>
            <a:ext cx="23622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6917" name="Rectangle 7"/>
          <p:cNvSpPr>
            <a:spLocks noChangeArrowheads="1"/>
          </p:cNvSpPr>
          <p:nvPr/>
        </p:nvSpPr>
        <p:spPr bwMode="auto">
          <a:xfrm>
            <a:off x="7696200" y="5181600"/>
            <a:ext cx="29718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752600" y="5481638"/>
            <a:ext cx="274320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achenecetum</a:t>
            </a:r>
            <a:br>
              <a:rPr lang="en-US" altLang="tr-TR" sz="1800" b="1"/>
            </a:br>
            <a:r>
              <a:rPr lang="en-US" altLang="tr-TR" sz="1400"/>
              <a:t>-an aggregate fruit of achenes</a:t>
            </a:r>
            <a:endParaRPr lang="en-US" altLang="tr-TR" sz="18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200" b="1"/>
              <a:t>(</a:t>
            </a:r>
            <a:r>
              <a:rPr lang="en-US" altLang="tr-TR" sz="1200" b="1" i="1"/>
              <a:t>Fragaria </a:t>
            </a:r>
            <a:r>
              <a:rPr lang="en-US" altLang="tr-TR" sz="1200" b="1"/>
              <a:t>sp.</a:t>
            </a:r>
            <a:r>
              <a:rPr lang="en-US" altLang="tr-TR" sz="1200" b="1" i="1"/>
              <a:t>, strawberry, Rosaceae</a:t>
            </a:r>
            <a:r>
              <a:rPr lang="en-US" altLang="tr-TR" sz="1200" b="1"/>
              <a:t>)</a:t>
            </a:r>
            <a:endParaRPr lang="en-US" altLang="tr-TR" sz="1200" b="1">
              <a:solidFill>
                <a:schemeClr val="tx2"/>
              </a:solidFill>
            </a:endParaRP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4953000" y="5481638"/>
            <a:ext cx="281940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drupecetum</a:t>
            </a:r>
            <a:br>
              <a:rPr lang="en-US" altLang="tr-TR" sz="1800" b="1"/>
            </a:br>
            <a:r>
              <a:rPr lang="en-US" altLang="tr-TR" sz="1400"/>
              <a:t>-an aggregate fruit of drupes</a:t>
            </a:r>
            <a:endParaRPr lang="en-US" altLang="tr-TR" sz="18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200" b="1"/>
              <a:t>(</a:t>
            </a:r>
            <a:r>
              <a:rPr lang="en-US" altLang="tr-TR" sz="1200" b="1" i="1"/>
              <a:t>Rubus </a:t>
            </a:r>
            <a:r>
              <a:rPr lang="en-US" altLang="tr-TR" sz="1200" b="1"/>
              <a:t>sp.</a:t>
            </a:r>
            <a:r>
              <a:rPr lang="en-US" altLang="tr-TR" sz="1200" b="1" i="1"/>
              <a:t>, blackberry, Rosaceae</a:t>
            </a:r>
            <a:r>
              <a:rPr lang="en-US" altLang="tr-TR" sz="1200" b="1"/>
              <a:t>)</a:t>
            </a:r>
            <a:endParaRPr lang="en-US" altLang="tr-TR" sz="1200" b="1">
              <a:solidFill>
                <a:schemeClr val="tx2"/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7848600" y="5481638"/>
            <a:ext cx="2819400" cy="76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follicetum</a:t>
            </a:r>
            <a:br>
              <a:rPr lang="en-US" altLang="tr-TR" sz="1800" b="1"/>
            </a:br>
            <a:r>
              <a:rPr lang="en-US" altLang="tr-TR" sz="1400"/>
              <a:t>-an aggregate fruit of follicles</a:t>
            </a:r>
            <a:endParaRPr lang="en-US" altLang="tr-TR" sz="1800" b="1"/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200" b="1"/>
              <a:t>(</a:t>
            </a:r>
            <a:r>
              <a:rPr lang="en-US" altLang="tr-TR" sz="1200" b="1" i="1"/>
              <a:t>Magnolia </a:t>
            </a:r>
            <a:r>
              <a:rPr lang="en-US" altLang="tr-TR" sz="1200" b="1"/>
              <a:t>sp.</a:t>
            </a:r>
            <a:r>
              <a:rPr lang="en-US" altLang="tr-TR" sz="1200" b="1" i="1"/>
              <a:t>, magnolia, Magnoliaceae</a:t>
            </a:r>
            <a:r>
              <a:rPr lang="en-US" altLang="tr-TR" sz="1200" b="1"/>
              <a:t>)</a:t>
            </a:r>
            <a:endParaRPr lang="en-US" altLang="tr-TR" sz="1200" b="1">
              <a:solidFill>
                <a:schemeClr val="tx2"/>
              </a:solidFill>
            </a:endParaRPr>
          </a:p>
        </p:txBody>
      </p:sp>
      <p:pic>
        <p:nvPicPr>
          <p:cNvPr id="16692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4925"/>
            <a:ext cx="57912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2" name="Picture 10" descr="Fragaria_vesca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17525"/>
            <a:ext cx="3330575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3" name="Picture 11" descr="Rubus_spectabilis1b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517525"/>
            <a:ext cx="2547938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6924" name="Picture 12" descr="magnolia_grandiflora4.t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474663"/>
            <a:ext cx="18669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54875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6"/>
          <p:cNvSpPr>
            <a:spLocks noChangeArrowheads="1"/>
          </p:cNvSpPr>
          <p:nvPr/>
        </p:nvSpPr>
        <p:spPr bwMode="auto">
          <a:xfrm>
            <a:off x="8153400" y="5410200"/>
            <a:ext cx="533400" cy="3810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7939" name="Rectangle 7"/>
          <p:cNvSpPr>
            <a:spLocks noChangeArrowheads="1"/>
          </p:cNvSpPr>
          <p:nvPr/>
        </p:nvSpPr>
        <p:spPr bwMode="auto">
          <a:xfrm>
            <a:off x="8001000" y="4419600"/>
            <a:ext cx="533400" cy="1524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364552" name="Line 8">
            <a:extLst>
              <a:ext uri="{FF2B5EF4-FFF2-40B4-BE49-F238E27FC236}"/>
            </a:extLst>
          </p:cNvPr>
          <p:cNvSpPr>
            <a:spLocks noChangeShapeType="1"/>
          </p:cNvSpPr>
          <p:nvPr/>
        </p:nvSpPr>
        <p:spPr bwMode="auto">
          <a:xfrm>
            <a:off x="8153400" y="4343400"/>
            <a:ext cx="381000" cy="304800"/>
          </a:xfrm>
          <a:prstGeom prst="line">
            <a:avLst/>
          </a:prstGeom>
          <a:noFill/>
          <a:ln w="635">
            <a:solidFill>
              <a:schemeClr val="tx1"/>
            </a:solidFill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7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487" tIns="44450" rIns="90487" bIns="44450" anchor="ctr"/>
          <a:lstStyle/>
          <a:p>
            <a:pPr>
              <a:defRPr/>
            </a:pPr>
            <a:endParaRPr lang="en-US">
              <a:latin typeface="Times" charset="0"/>
              <a:ea typeface="ＭＳ Ｐゴシック" charset="-128"/>
            </a:endParaRPr>
          </a:p>
        </p:txBody>
      </p:sp>
      <p:sp>
        <p:nvSpPr>
          <p:cNvPr id="167941" name="Rectangle 10"/>
          <p:cNvSpPr>
            <a:spLocks noChangeArrowheads="1"/>
          </p:cNvSpPr>
          <p:nvPr/>
        </p:nvSpPr>
        <p:spPr bwMode="auto">
          <a:xfrm>
            <a:off x="2057400" y="5867400"/>
            <a:ext cx="2362200" cy="5334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7942" name="Rectangle 11"/>
          <p:cNvSpPr>
            <a:spLocks noChangeArrowheads="1"/>
          </p:cNvSpPr>
          <p:nvPr/>
        </p:nvSpPr>
        <p:spPr bwMode="auto">
          <a:xfrm>
            <a:off x="5334000" y="6019800"/>
            <a:ext cx="2971800" cy="53340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pic>
        <p:nvPicPr>
          <p:cNvPr id="167943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429000"/>
            <a:ext cx="9066213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4" name="Rectangle 13"/>
          <p:cNvSpPr>
            <a:spLocks noChangeArrowheads="1"/>
          </p:cNvSpPr>
          <p:nvPr/>
        </p:nvSpPr>
        <p:spPr bwMode="auto">
          <a:xfrm>
            <a:off x="2133600" y="5791200"/>
            <a:ext cx="23622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7945" name="Rectangle 14"/>
          <p:cNvSpPr>
            <a:spLocks noChangeArrowheads="1"/>
          </p:cNvSpPr>
          <p:nvPr/>
        </p:nvSpPr>
        <p:spPr bwMode="auto">
          <a:xfrm>
            <a:off x="5562600" y="6019800"/>
            <a:ext cx="23622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752600" y="5926138"/>
            <a:ext cx="312420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multiple fruit of achenes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200" b="1"/>
              <a:t>(</a:t>
            </a:r>
            <a:r>
              <a:rPr lang="en-US" altLang="tr-TR" sz="1200" b="1" i="1"/>
              <a:t>Platanus racemosa, sycamore, </a:t>
            </a:r>
            <a:r>
              <a:rPr lang="en-US" altLang="tr-TR" sz="1200" b="1"/>
              <a:t>Platanaceae)</a:t>
            </a:r>
            <a:endParaRPr lang="en-US" altLang="tr-TR" sz="1200" b="1">
              <a:solidFill>
                <a:schemeClr val="tx2"/>
              </a:solidFill>
            </a:endParaRP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6477000" y="6096001"/>
            <a:ext cx="3810000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sorosis = multiple fruit of berries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200" b="1"/>
              <a:t>(</a:t>
            </a:r>
            <a:r>
              <a:rPr lang="en-US" altLang="tr-TR" sz="1200" b="1" i="1"/>
              <a:t>Ananas comosus, </a:t>
            </a:r>
            <a:r>
              <a:rPr lang="en-US" altLang="tr-TR" sz="1200" b="1"/>
              <a:t>pineapple,</a:t>
            </a:r>
            <a:r>
              <a:rPr lang="en-US" altLang="tr-TR" sz="1200" b="1" i="1"/>
              <a:t> </a:t>
            </a:r>
            <a:r>
              <a:rPr lang="en-US" altLang="tr-TR" sz="1200" b="1"/>
              <a:t>Bromeliaceae)</a:t>
            </a:r>
            <a:endParaRPr lang="en-US" altLang="tr-TR" sz="1200" b="1">
              <a:solidFill>
                <a:schemeClr val="tx2"/>
              </a:solidFill>
            </a:endParaRPr>
          </a:p>
        </p:txBody>
      </p:sp>
      <p:pic>
        <p:nvPicPr>
          <p:cNvPr id="167948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04800"/>
            <a:ext cx="906621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49" name="Picture 12" descr="Platanus_racemosa-fr.rgb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87426"/>
            <a:ext cx="297180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50" name="Picture 13" descr="Platanus_racemosa8.rgb.t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995364"/>
            <a:ext cx="1600200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51" name="Picture 14" descr="Ananas_comosu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990600"/>
            <a:ext cx="1828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52" name="Picture 16" descr="Ananas_comosus2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990600"/>
            <a:ext cx="2819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96159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5588" y="3429000"/>
            <a:ext cx="9066212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3" name="Rectangle 3"/>
          <p:cNvSpPr>
            <a:spLocks noChangeArrowheads="1"/>
          </p:cNvSpPr>
          <p:nvPr/>
        </p:nvSpPr>
        <p:spPr bwMode="auto">
          <a:xfrm>
            <a:off x="1828800" y="5715000"/>
            <a:ext cx="8686800" cy="533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485900" y="5557839"/>
            <a:ext cx="33147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syconium</a:t>
            </a:r>
            <a:br>
              <a:rPr lang="en-US" altLang="tr-TR" sz="1800" b="1"/>
            </a:br>
            <a:r>
              <a:rPr lang="en-US" altLang="tr-TR" sz="1400"/>
              <a:t>-a multiple fruit in which unit fruits are small achenes covering the surface of a fleshy, inverted compound receptacle, as in </a:t>
            </a:r>
            <a:r>
              <a:rPr lang="en-US" altLang="tr-TR" sz="1400" i="1"/>
              <a:t>Ficus</a:t>
            </a:r>
            <a:r>
              <a:rPr lang="en-US" altLang="tr-TR" sz="1400"/>
              <a:t>, fig.</a:t>
            </a:r>
            <a:endParaRPr lang="en-US" altLang="tr-TR" sz="1800" b="1">
              <a:solidFill>
                <a:schemeClr val="tx2"/>
              </a:solidFill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4724400" y="5791201"/>
            <a:ext cx="5638800" cy="1012825"/>
            <a:chOff x="3200400" y="4114800"/>
            <a:chExt cx="5638802" cy="1013098"/>
          </a:xfrm>
        </p:grpSpPr>
        <p:cxnSp>
          <p:nvCxnSpPr>
            <p:cNvPr id="168970" name="Straight Connector 7"/>
            <p:cNvCxnSpPr>
              <a:cxnSpLocks noChangeShapeType="1"/>
            </p:cNvCxnSpPr>
            <p:nvPr/>
          </p:nvCxnSpPr>
          <p:spPr bwMode="auto">
            <a:xfrm rot="5400000">
              <a:off x="3048794" y="4343400"/>
              <a:ext cx="304800" cy="15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8971" name="Straight Connector 8"/>
            <p:cNvCxnSpPr>
              <a:cxnSpLocks noChangeShapeType="1"/>
            </p:cNvCxnSpPr>
            <p:nvPr/>
          </p:nvCxnSpPr>
          <p:spPr bwMode="auto">
            <a:xfrm rot="5400000">
              <a:off x="8686007" y="4342606"/>
              <a:ext cx="304800" cy="15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8972" name="Straight Connector 9"/>
            <p:cNvCxnSpPr>
              <a:cxnSpLocks noChangeShapeType="1"/>
            </p:cNvCxnSpPr>
            <p:nvPr/>
          </p:nvCxnSpPr>
          <p:spPr bwMode="auto">
            <a:xfrm rot="10800000">
              <a:off x="3200401" y="4498976"/>
              <a:ext cx="5638801" cy="15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8973" name="Text Box 3"/>
            <p:cNvSpPr txBox="1">
              <a:spLocks noChangeArrowheads="1"/>
            </p:cNvSpPr>
            <p:nvPr/>
          </p:nvSpPr>
          <p:spPr bwMode="auto">
            <a:xfrm>
              <a:off x="4002087" y="4114800"/>
              <a:ext cx="4191002" cy="10130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 anchor="ctr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5000"/>
                <a:buFont typeface="Monotype Sorts" charset="2"/>
                <a:buChar char=""/>
                <a:defRPr sz="32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lr>
                  <a:schemeClr val="folHlink"/>
                </a:buClr>
                <a:buSzPct val="75000"/>
                <a:buFont typeface="Monotype Sorts" charset="2"/>
                <a:buChar char=""/>
                <a:defRPr sz="28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Monotype Sorts" charset="2"/>
                <a:buChar char=""/>
                <a:defRPr sz="24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100000"/>
                <a:buChar char="–"/>
                <a:defRPr sz="2000">
                  <a:solidFill>
                    <a:schemeClr val="tx1"/>
                  </a:solidFill>
                  <a:latin typeface="Times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1800" b="1"/>
                <a:t>bur</a:t>
              </a:r>
              <a:br>
                <a:rPr lang="en-US" altLang="tr-TR" sz="1800" b="1"/>
              </a:br>
              <a:r>
                <a:rPr lang="en-US" altLang="tr-TR" sz="1400"/>
                <a:t>-a multiple fruit of achenes or grains surrounded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1400"/>
                <a:t>by a prickly involucre, such as in </a:t>
              </a:r>
              <a:r>
                <a:rPr lang="en-US" altLang="tr-TR" sz="1400" i="1"/>
                <a:t>Cenchrus</a:t>
              </a:r>
              <a:r>
                <a:rPr lang="en-US" altLang="tr-TR" sz="1400"/>
                <a:t>, sandbur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tr-TR" sz="1400"/>
                <a:t>(Poaceae), or </a:t>
              </a:r>
              <a:r>
                <a:rPr lang="en-US" altLang="tr-TR" sz="1400" i="1"/>
                <a:t>Xanthium</a:t>
              </a:r>
              <a:r>
                <a:rPr lang="en-US" altLang="tr-TR" sz="1400"/>
                <a:t>, cocklebur (Asteraceae).</a:t>
              </a:r>
              <a:endParaRPr lang="en-US" altLang="tr-TR" sz="1800" b="1">
                <a:solidFill>
                  <a:schemeClr val="tx2"/>
                </a:solidFill>
              </a:endParaRPr>
            </a:p>
          </p:txBody>
        </p:sp>
      </p:grpSp>
      <p:pic>
        <p:nvPicPr>
          <p:cNvPr id="16896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304800"/>
            <a:ext cx="906621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67" name="Picture 11" descr="Xanthium_strumarium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650" y="757238"/>
            <a:ext cx="1936750" cy="267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68" name="Picture 12" descr="POA-Cenchrus1bPulmo03010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762000"/>
            <a:ext cx="20574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69" name="Picture 13" descr="ficus_carica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762000"/>
            <a:ext cx="23622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1656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ChangeArrowheads="1"/>
          </p:cNvSpPr>
          <p:nvPr/>
        </p:nvSpPr>
        <p:spPr bwMode="auto">
          <a:xfrm>
            <a:off x="2057400" y="1385888"/>
            <a:ext cx="8229600" cy="353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Fruit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= mature ovary/ovaries plus accessory parts (if any)</a:t>
            </a:r>
            <a:br>
              <a:rPr lang="en-US" altLang="tr-TR" b="1">
                <a:solidFill>
                  <a:srgbClr val="0000CC"/>
                </a:solidFill>
              </a:rPr>
            </a:br>
            <a:endParaRPr lang="en-US" altLang="tr-TR" b="1">
              <a:solidFill>
                <a:srgbClr val="0000CC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Accessory parts </a:t>
            </a:r>
            <a:br>
              <a:rPr lang="en-US" altLang="tr-TR" b="1">
                <a:solidFill>
                  <a:schemeClr val="tx2"/>
                </a:solidFill>
              </a:rPr>
            </a:br>
            <a:r>
              <a:rPr lang="en-US" altLang="tr-TR" b="1">
                <a:solidFill>
                  <a:srgbClr val="0000CC"/>
                </a:solidFill>
              </a:rPr>
              <a:t>= structures other than ovary attached to fruit at maturity</a:t>
            </a:r>
          </a:p>
        </p:txBody>
      </p:sp>
    </p:spTree>
    <p:extLst>
      <p:ext uri="{BB962C8B-B14F-4D97-AF65-F5344CB8AC3E}">
        <p14:creationId xmlns:p14="http://schemas.microsoft.com/office/powerpoint/2010/main" val="12396955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94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9426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ChangeArrowheads="1"/>
          </p:cNvSpPr>
          <p:nvPr/>
        </p:nvSpPr>
        <p:spPr bwMode="auto">
          <a:xfrm>
            <a:off x="1676400" y="1246189"/>
            <a:ext cx="8763000" cy="489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Pericarp </a:t>
            </a:r>
            <a:br>
              <a:rPr lang="en-US" altLang="tr-TR" b="1">
                <a:solidFill>
                  <a:schemeClr val="tx2"/>
                </a:solidFill>
              </a:rPr>
            </a:br>
            <a:r>
              <a:rPr lang="en-US" altLang="tr-TR">
                <a:solidFill>
                  <a:srgbClr val="0000CC"/>
                </a:solidFill>
              </a:rPr>
              <a:t>= fruit wall (mature ovary wall)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tr-TR" b="1">
              <a:solidFill>
                <a:srgbClr val="0000CC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Pericarp layers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Endocarp </a:t>
            </a:r>
            <a:r>
              <a:rPr lang="en-US" altLang="tr-TR">
                <a:solidFill>
                  <a:srgbClr val="0000CC"/>
                </a:solidFill>
              </a:rPr>
              <a:t>= inner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Mesocarp </a:t>
            </a:r>
            <a:r>
              <a:rPr lang="en-US" altLang="tr-TR">
                <a:solidFill>
                  <a:srgbClr val="0000CC"/>
                </a:solidFill>
              </a:rPr>
              <a:t>= middle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Exocarp </a:t>
            </a:r>
            <a:r>
              <a:rPr lang="en-US" altLang="tr-TR">
                <a:solidFill>
                  <a:srgbClr val="0000CC"/>
                </a:solidFill>
              </a:rPr>
              <a:t>= outer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tr-TR" sz="2800" b="1">
              <a:solidFill>
                <a:srgbClr val="0000CC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2800">
                <a:solidFill>
                  <a:srgbClr val="0000CC"/>
                </a:solidFill>
              </a:rPr>
              <a:t>(Pericarp layers may not be present or may be only two)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tr-TR" b="1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748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4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4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4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24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2498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74" name="Resi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990600"/>
            <a:ext cx="6827838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547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ChangeArrowheads="1"/>
          </p:cNvSpPr>
          <p:nvPr/>
        </p:nvSpPr>
        <p:spPr bwMode="auto">
          <a:xfrm>
            <a:off x="1524000" y="625476"/>
            <a:ext cx="9144000" cy="599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Fruit Classification </a:t>
            </a:r>
            <a:br>
              <a:rPr lang="en-US" altLang="tr-TR" b="1">
                <a:solidFill>
                  <a:schemeClr val="tx2"/>
                </a:solidFill>
              </a:rPr>
            </a:br>
            <a:r>
              <a:rPr lang="en-US" altLang="tr-TR" b="1">
                <a:solidFill>
                  <a:schemeClr val="tx2"/>
                </a:solidFill>
              </a:rPr>
              <a:t>based on:</a:t>
            </a:r>
            <a:br>
              <a:rPr lang="en-US" altLang="tr-TR" b="1">
                <a:solidFill>
                  <a:schemeClr val="tx2"/>
                </a:solidFill>
              </a:rPr>
            </a:br>
            <a:endParaRPr lang="en-US" altLang="tr-TR" b="1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1) Simple, aggregate, or multiple</a:t>
            </a:r>
            <a:br>
              <a:rPr lang="en-US" altLang="tr-TR" b="1">
                <a:solidFill>
                  <a:srgbClr val="0000CC"/>
                </a:solidFill>
              </a:rPr>
            </a:br>
            <a:endParaRPr lang="en-US" altLang="tr-TR" b="1">
              <a:solidFill>
                <a:srgbClr val="0000CC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    Simple </a:t>
            </a:r>
            <a:r>
              <a:rPr lang="en-US" altLang="tr-TR">
                <a:solidFill>
                  <a:srgbClr val="0000CC"/>
                </a:solidFill>
              </a:rPr>
              <a:t>= from 1 ovary of 1 flower</a:t>
            </a:r>
            <a:r>
              <a:rPr lang="en-US" altLang="tr-TR" b="1">
                <a:solidFill>
                  <a:srgbClr val="0000CC"/>
                </a:solidFill>
              </a:rPr>
              <a:t/>
            </a:r>
            <a:br>
              <a:rPr lang="en-US" altLang="tr-TR" b="1">
                <a:solidFill>
                  <a:srgbClr val="0000CC"/>
                </a:solidFill>
              </a:rPr>
            </a:br>
            <a:endParaRPr lang="en-US" altLang="tr-TR" b="1">
              <a:solidFill>
                <a:srgbClr val="0000CC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    Aggregate </a:t>
            </a:r>
            <a:r>
              <a:rPr lang="en-US" altLang="tr-TR">
                <a:solidFill>
                  <a:srgbClr val="0000CC"/>
                </a:solidFill>
              </a:rPr>
              <a:t>= from many ovaries of 1 flower</a:t>
            </a:r>
            <a:r>
              <a:rPr lang="en-US" altLang="tr-TR" b="1">
                <a:solidFill>
                  <a:srgbClr val="0000CC"/>
                </a:solidFill>
              </a:rPr>
              <a:t/>
            </a:r>
            <a:br>
              <a:rPr lang="en-US" altLang="tr-TR" b="1">
                <a:solidFill>
                  <a:srgbClr val="0000CC"/>
                </a:solidFill>
              </a:rPr>
            </a:br>
            <a:endParaRPr lang="en-US" altLang="tr-TR" b="1">
              <a:solidFill>
                <a:srgbClr val="0000CC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    Multiple </a:t>
            </a:r>
            <a:r>
              <a:rPr lang="en-US" altLang="tr-TR">
                <a:solidFill>
                  <a:srgbClr val="0000CC"/>
                </a:solidFill>
              </a:rPr>
              <a:t>= from many ovaries of many fls.</a:t>
            </a:r>
            <a:r>
              <a:rPr lang="en-US" altLang="tr-TR" b="1">
                <a:solidFill>
                  <a:srgbClr val="0000CC"/>
                </a:solidFill>
              </a:rPr>
              <a:t/>
            </a:r>
            <a:br>
              <a:rPr lang="en-US" altLang="tr-TR" b="1">
                <a:solidFill>
                  <a:srgbClr val="0000CC"/>
                </a:solidFill>
              </a:rPr>
            </a:br>
            <a:endParaRPr lang="en-US" altLang="tr-TR" b="1">
              <a:solidFill>
                <a:srgbClr val="0000CC"/>
              </a:solidFill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tr-TR" b="1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9265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04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0450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2" name="Resim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981200"/>
            <a:ext cx="6667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552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6" name="Resim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0" y="914400"/>
            <a:ext cx="8128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6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ChangeArrowheads="1"/>
          </p:cNvSpPr>
          <p:nvPr/>
        </p:nvSpPr>
        <p:spPr bwMode="auto">
          <a:xfrm>
            <a:off x="2286000" y="42864"/>
            <a:ext cx="7620000" cy="716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chemeClr val="tx2"/>
                </a:solidFill>
              </a:rPr>
              <a:t>Fruit Classification </a:t>
            </a:r>
            <a:br>
              <a:rPr lang="en-US" altLang="tr-TR" b="1">
                <a:solidFill>
                  <a:schemeClr val="tx2"/>
                </a:solidFill>
              </a:rPr>
            </a:br>
            <a:r>
              <a:rPr lang="en-US" altLang="tr-TR" b="1">
                <a:solidFill>
                  <a:schemeClr val="tx2"/>
                </a:solidFill>
              </a:rPr>
              <a:t>based on: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2) Dry </a:t>
            </a:r>
            <a:r>
              <a:rPr lang="en-US" altLang="tr-TR">
                <a:solidFill>
                  <a:srgbClr val="0000CC"/>
                </a:solidFill>
              </a:rPr>
              <a:t>versus </a:t>
            </a:r>
            <a:r>
              <a:rPr lang="en-US" altLang="tr-TR" b="1">
                <a:solidFill>
                  <a:srgbClr val="0000CC"/>
                </a:solidFill>
              </a:rPr>
              <a:t>fleshy</a:t>
            </a:r>
            <a:br>
              <a:rPr lang="en-US" altLang="tr-TR" b="1">
                <a:solidFill>
                  <a:srgbClr val="0000CC"/>
                </a:solidFill>
              </a:rPr>
            </a:br>
            <a:endParaRPr lang="en-US" altLang="tr-TR" b="1">
              <a:solidFill>
                <a:srgbClr val="0000CC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3) </a:t>
            </a:r>
            <a:r>
              <a:rPr lang="en-US" altLang="tr-TR">
                <a:solidFill>
                  <a:srgbClr val="0000CC"/>
                </a:solidFill>
              </a:rPr>
              <a:t>If dry, </a:t>
            </a:r>
            <a:r>
              <a:rPr lang="en-US" altLang="tr-TR" b="1">
                <a:solidFill>
                  <a:srgbClr val="0000CC"/>
                </a:solidFill>
              </a:rPr>
              <a:t>dehiscent </a:t>
            </a:r>
            <a:r>
              <a:rPr lang="en-US" altLang="tr-TR">
                <a:solidFill>
                  <a:srgbClr val="0000CC"/>
                </a:solidFill>
              </a:rPr>
              <a:t>versus </a:t>
            </a:r>
            <a:r>
              <a:rPr lang="en-US" altLang="tr-TR" b="1">
                <a:solidFill>
                  <a:srgbClr val="0000CC"/>
                </a:solidFill>
              </a:rPr>
              <a:t>indehiscent</a:t>
            </a:r>
            <a:br>
              <a:rPr lang="en-US" altLang="tr-TR" b="1">
                <a:solidFill>
                  <a:srgbClr val="0000CC"/>
                </a:solidFill>
              </a:rPr>
            </a:br>
            <a:endParaRPr lang="en-US" altLang="tr-TR" b="1">
              <a:solidFill>
                <a:srgbClr val="0000CC"/>
              </a:solidFill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b="1">
                <a:solidFill>
                  <a:srgbClr val="0000CC"/>
                </a:solidFill>
              </a:rPr>
              <a:t>4) Other features:</a:t>
            </a:r>
            <a:br>
              <a:rPr lang="en-US" altLang="tr-TR" b="1">
                <a:solidFill>
                  <a:srgbClr val="0000CC"/>
                </a:solidFill>
              </a:rPr>
            </a:br>
            <a:r>
              <a:rPr lang="en-US" altLang="tr-TR" b="1">
                <a:solidFill>
                  <a:srgbClr val="0000CC"/>
                </a:solidFill>
              </a:rPr>
              <a:t>	ovary position, </a:t>
            </a:r>
            <a:br>
              <a:rPr lang="en-US" altLang="tr-TR" b="1">
                <a:solidFill>
                  <a:srgbClr val="0000CC"/>
                </a:solidFill>
              </a:rPr>
            </a:br>
            <a:r>
              <a:rPr lang="en-US" altLang="tr-TR" b="1">
                <a:solidFill>
                  <a:srgbClr val="0000CC"/>
                </a:solidFill>
              </a:rPr>
              <a:t>	pericarp layers, </a:t>
            </a:r>
            <a:br>
              <a:rPr lang="en-US" altLang="tr-TR" b="1">
                <a:solidFill>
                  <a:srgbClr val="0000CC"/>
                </a:solidFill>
              </a:rPr>
            </a:br>
            <a:r>
              <a:rPr lang="en-US" altLang="tr-TR" b="1">
                <a:solidFill>
                  <a:srgbClr val="0000CC"/>
                </a:solidFill>
              </a:rPr>
              <a:t>	carpel number, </a:t>
            </a:r>
            <a:br>
              <a:rPr lang="en-US" altLang="tr-TR" b="1">
                <a:solidFill>
                  <a:srgbClr val="0000CC"/>
                </a:solidFill>
              </a:rPr>
            </a:br>
            <a:r>
              <a:rPr lang="en-US" altLang="tr-TR" b="1">
                <a:solidFill>
                  <a:srgbClr val="0000CC"/>
                </a:solidFill>
              </a:rPr>
              <a:t>	locule number, </a:t>
            </a:r>
            <a:br>
              <a:rPr lang="en-US" altLang="tr-TR" b="1">
                <a:solidFill>
                  <a:srgbClr val="0000CC"/>
                </a:solidFill>
              </a:rPr>
            </a:br>
            <a:r>
              <a:rPr lang="en-US" altLang="tr-TR" b="1">
                <a:solidFill>
                  <a:srgbClr val="0000CC"/>
                </a:solidFill>
              </a:rPr>
              <a:t>         seed number,</a:t>
            </a:r>
            <a:br>
              <a:rPr lang="en-US" altLang="tr-TR" b="1">
                <a:solidFill>
                  <a:srgbClr val="0000CC"/>
                </a:solidFill>
              </a:rPr>
            </a:br>
            <a:r>
              <a:rPr lang="en-US" altLang="tr-TR" b="1">
                <a:solidFill>
                  <a:srgbClr val="0000CC"/>
                </a:solidFill>
              </a:rPr>
              <a:t>	placentation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tr-TR" b="1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019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3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22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79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165475"/>
            <a:ext cx="8839200" cy="200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1795" name="Rectangle 5"/>
          <p:cNvSpPr>
            <a:spLocks noChangeArrowheads="1"/>
          </p:cNvSpPr>
          <p:nvPr/>
        </p:nvSpPr>
        <p:spPr bwMode="auto">
          <a:xfrm>
            <a:off x="1905000" y="4918075"/>
            <a:ext cx="6858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1796" name="Rectangle 6"/>
          <p:cNvSpPr>
            <a:spLocks noChangeArrowheads="1"/>
          </p:cNvSpPr>
          <p:nvPr/>
        </p:nvSpPr>
        <p:spPr bwMode="auto">
          <a:xfrm>
            <a:off x="3352800" y="4918075"/>
            <a:ext cx="14478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1797" name="Rectangle 7"/>
          <p:cNvSpPr>
            <a:spLocks noChangeArrowheads="1"/>
          </p:cNvSpPr>
          <p:nvPr/>
        </p:nvSpPr>
        <p:spPr bwMode="auto">
          <a:xfrm>
            <a:off x="5486400" y="4918075"/>
            <a:ext cx="838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1798" name="Rectangle 8"/>
          <p:cNvSpPr>
            <a:spLocks noChangeArrowheads="1"/>
          </p:cNvSpPr>
          <p:nvPr/>
        </p:nvSpPr>
        <p:spPr bwMode="auto">
          <a:xfrm>
            <a:off x="7315200" y="4918075"/>
            <a:ext cx="8382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1799" name="Rectangle 9"/>
          <p:cNvSpPr>
            <a:spLocks noChangeArrowheads="1"/>
          </p:cNvSpPr>
          <p:nvPr/>
        </p:nvSpPr>
        <p:spPr bwMode="auto">
          <a:xfrm>
            <a:off x="9372600" y="4994275"/>
            <a:ext cx="68580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 anchor="ctr"/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tr-TR" altLang="tr-TR" sz="4400">
              <a:solidFill>
                <a:schemeClr val="tx2"/>
              </a:solidFill>
            </a:endParaRPr>
          </a:p>
        </p:txBody>
      </p:sp>
      <p:sp>
        <p:nvSpPr>
          <p:cNvPr id="161800" name="Rectangle 11"/>
          <p:cNvSpPr>
            <a:spLocks noChangeArrowheads="1"/>
          </p:cNvSpPr>
          <p:nvPr/>
        </p:nvSpPr>
        <p:spPr bwMode="auto">
          <a:xfrm>
            <a:off x="2286000" y="152400"/>
            <a:ext cx="7620000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Simple dry, indehiscent fruit</a:t>
            </a:r>
            <a:endParaRPr lang="en-US" altLang="tr-TR" sz="3600" b="1">
              <a:solidFill>
                <a:srgbClr val="0000CC"/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1524000" y="5105400"/>
            <a:ext cx="1371600" cy="165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achene</a:t>
            </a:r>
            <a:br>
              <a:rPr lang="en-US" altLang="tr-TR" sz="1800" b="1"/>
            </a:br>
            <a:r>
              <a:rPr lang="en-US" altLang="tr-TR" sz="1400"/>
              <a:t>-one-seeded,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dry, indehiscent fruit with seed attached to the pericarp at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one point only</a:t>
            </a:r>
            <a:endParaRPr lang="en-US" altLang="tr-TR" sz="1800" b="1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276600" y="5105400"/>
            <a:ext cx="1447800" cy="172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grain /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caryopsis</a:t>
            </a:r>
            <a:br>
              <a:rPr lang="en-US" altLang="tr-TR" sz="1800" b="1"/>
            </a:br>
            <a:r>
              <a:rPr lang="en-US" altLang="tr-TR" sz="1400"/>
              <a:t>-one-seeded, dry,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indehiscent fruit with the seed coat adnate to pericarp wall</a:t>
            </a:r>
            <a:endParaRPr lang="en-US" altLang="tr-TR" sz="1800" b="1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257800" y="5105401"/>
            <a:ext cx="1371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utricle</a:t>
            </a:r>
            <a:br>
              <a:rPr lang="en-US" altLang="tr-TR" sz="1800" b="1"/>
            </a:br>
            <a:r>
              <a:rPr lang="en-US" altLang="tr-TR" sz="1400"/>
              <a:t>-a small, bladdery or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inflated, one-seeded, dry fruit</a:t>
            </a:r>
            <a:endParaRPr lang="en-US" altLang="tr-TR" sz="1800" b="1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7315200" y="5105401"/>
            <a:ext cx="1371600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samara</a:t>
            </a:r>
            <a:br>
              <a:rPr lang="en-US" altLang="tr-TR" sz="1800" b="1"/>
            </a:br>
            <a:r>
              <a:rPr lang="en-US" altLang="tr-TR" sz="1400"/>
              <a:t>-a winged, dry, usually indehiscent fruit</a:t>
            </a:r>
            <a:endParaRPr lang="en-US" altLang="tr-TR" sz="1800" b="1"/>
          </a:p>
        </p:txBody>
      </p:sp>
      <p:sp>
        <p:nvSpPr>
          <p:cNvPr id="13" name="Text Box 3"/>
          <p:cNvSpPr txBox="1">
            <a:spLocks noChangeArrowheads="1"/>
          </p:cNvSpPr>
          <p:nvPr/>
        </p:nvSpPr>
        <p:spPr bwMode="auto">
          <a:xfrm>
            <a:off x="9144000" y="5105401"/>
            <a:ext cx="13716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buChar char=""/>
              <a:defRPr sz="32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folHlink"/>
              </a:buClr>
              <a:buSzPct val="75000"/>
              <a:buFont typeface="Monotype Sorts" charset="2"/>
              <a:buChar char=""/>
              <a:defRPr sz="28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buChar char=""/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800" b="1"/>
              <a:t>nut</a:t>
            </a:r>
            <a:br>
              <a:rPr lang="en-US" altLang="tr-TR" sz="1800" b="1"/>
            </a:br>
            <a:r>
              <a:rPr lang="en-US" altLang="tr-TR" sz="1400"/>
              <a:t>-a oneseeded,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400"/>
              <a:t>dry indehiscent fruit with a hard pericarp</a:t>
            </a:r>
            <a:endParaRPr lang="en-US" altLang="tr-TR" sz="1800" b="1"/>
          </a:p>
        </p:txBody>
      </p:sp>
      <p:pic>
        <p:nvPicPr>
          <p:cNvPr id="161806" name="Picture 13" descr="Grain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990600"/>
            <a:ext cx="22987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7" name="Picture 15" descr="Acer_macrophyllum-fr.t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990600"/>
            <a:ext cx="2362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8" name="Picture 16" descr="juglans _egia_nu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990600"/>
            <a:ext cx="16764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09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90601"/>
            <a:ext cx="16256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810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990600"/>
            <a:ext cx="1282700" cy="199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2258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Bulutlar tasarım şablonu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949_TF03460508" id="{7961A5F8-AD37-46E5-B777-83CDBC30EA30}" vid="{87683579-34D0-4B0D-9A12-F5DF22159786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EDD01B8-816B-49B7-8C81-03AB51D87C54}">
  <ds:schemaRefs>
    <ds:schemaRef ds:uri="http://schemas.microsoft.com/office/2006/documentManagement/types"/>
    <ds:schemaRef ds:uri="http://purl.org/dc/elements/1.1/"/>
    <ds:schemaRef ds:uri="http://purl.org/dc/dcmitype/"/>
    <ds:schemaRef ds:uri="http://schemas.microsoft.com/office/2006/metadata/properties"/>
    <ds:schemaRef ds:uri="http://schemas.microsoft.com/office/infopath/2007/PartnerControls"/>
    <ds:schemaRef ds:uri="40262f94-9f35-4ac3-9a90-690165a166b7"/>
    <ds:schemaRef ds:uri="http://purl.org/dc/terms/"/>
    <ds:schemaRef ds:uri="http://www.w3.org/XML/1998/namespace"/>
    <ds:schemaRef ds:uri="a4f35948-e619-41b3-aa29-22878b09cfd2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Bulutlar tasarım slaytları</Template>
  <TotalTime>192</TotalTime>
  <Words>142</Words>
  <Application>Microsoft Office PowerPoint</Application>
  <PresentationFormat>Geniş ekran</PresentationFormat>
  <Paragraphs>88</Paragraphs>
  <Slides>16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MS PGothic</vt:lpstr>
      <vt:lpstr>MS PGothic</vt:lpstr>
      <vt:lpstr>Arial</vt:lpstr>
      <vt:lpstr>Calibri</vt:lpstr>
      <vt:lpstr>Cambria</vt:lpstr>
      <vt:lpstr>Times</vt:lpstr>
      <vt:lpstr>Bulutlar tasarım şablonu</vt:lpstr>
      <vt:lpstr>BIO 206  PLANT MORPHOLOGY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 206  PLANT MORPHOLOGY</dc:title>
  <dc:creator>aydan acar</dc:creator>
  <cp:lastModifiedBy>aydan acar</cp:lastModifiedBy>
  <cp:revision>14</cp:revision>
  <dcterms:created xsi:type="dcterms:W3CDTF">2020-01-28T17:23:05Z</dcterms:created>
  <dcterms:modified xsi:type="dcterms:W3CDTF">2020-01-28T21:22:53Z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