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29.01.2020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Asıl metin stillerini düzenlemek için tıklatın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29.01.2020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308" y="680792"/>
            <a:ext cx="10899820" cy="2387600"/>
          </a:xfrm>
        </p:spPr>
        <p:txBody>
          <a:bodyPr rtlCol="0"/>
          <a:lstStyle/>
          <a:p>
            <a:pPr rtl="0"/>
            <a:r>
              <a:rPr lang="tr-TR" dirty="0" smtClean="0"/>
              <a:t>BIO 206 </a:t>
            </a:r>
            <a:br>
              <a:rPr lang="tr-TR" dirty="0" smtClean="0"/>
            </a:br>
            <a:r>
              <a:rPr lang="tr-TR" dirty="0" smtClean="0"/>
              <a:t>PLANT MORPHOLOGY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17" y="3808099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r-TR" sz="3200" b="1" dirty="0" smtClean="0"/>
              <a:t>LECTURE NOTES</a:t>
            </a:r>
          </a:p>
          <a:p>
            <a:pPr rtl="0"/>
            <a:r>
              <a:rPr lang="tr-TR" sz="3200" b="1" smtClean="0"/>
              <a:t>13th </a:t>
            </a:r>
            <a:r>
              <a:rPr lang="tr-TR" sz="3200" b="1" dirty="0" smtClean="0"/>
              <a:t>WEEK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DR. AYDAN ACAR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1"/>
            <a:ext cx="89154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14"/>
          <p:cNvSpPr>
            <a:spLocks noChangeArrowheads="1"/>
          </p:cNvSpPr>
          <p:nvPr/>
        </p:nvSpPr>
        <p:spPr bwMode="auto">
          <a:xfrm>
            <a:off x="2286000" y="5715000"/>
            <a:ext cx="685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2820" name="Rectangle 15"/>
          <p:cNvSpPr>
            <a:spLocks noChangeArrowheads="1"/>
          </p:cNvSpPr>
          <p:nvPr/>
        </p:nvSpPr>
        <p:spPr bwMode="auto">
          <a:xfrm>
            <a:off x="4572000" y="5715000"/>
            <a:ext cx="762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2821" name="Rectangle 17"/>
          <p:cNvSpPr>
            <a:spLocks noChangeArrowheads="1"/>
          </p:cNvSpPr>
          <p:nvPr/>
        </p:nvSpPr>
        <p:spPr bwMode="auto">
          <a:xfrm>
            <a:off x="7696200" y="5715000"/>
            <a:ext cx="838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2822" name="Rectangle 18"/>
          <p:cNvSpPr>
            <a:spLocks noChangeArrowheads="1"/>
          </p:cNvSpPr>
          <p:nvPr/>
        </p:nvSpPr>
        <p:spPr bwMode="auto">
          <a:xfrm>
            <a:off x="9753600" y="5715000"/>
            <a:ext cx="685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7800" y="5629276"/>
            <a:ext cx="1676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follicle</a:t>
            </a:r>
            <a:br>
              <a:rPr lang="en-US" altLang="tr-TR" sz="1800" b="1"/>
            </a:br>
            <a:r>
              <a:rPr lang="en-US" altLang="tr-TR" sz="1400"/>
              <a:t>-a dry, dehiscent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fruit derived from one carpel that splits along one suture</a:t>
            </a:r>
            <a:endParaRPr lang="en-US" altLang="tr-TR" sz="1800" b="1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24200" y="5629276"/>
            <a:ext cx="3352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legume</a:t>
            </a:r>
            <a:br>
              <a:rPr lang="en-US" altLang="tr-TR" sz="1800" b="1"/>
            </a:br>
            <a:r>
              <a:rPr lang="en-US" altLang="tr-TR" sz="1400"/>
              <a:t>-a dry, dehiscent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fruit derived from one carpel that splits along two longitudinal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sutures; diagnostic of Fabaceae</a:t>
            </a:r>
            <a:endParaRPr lang="en-US" altLang="tr-TR" sz="1800" b="1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43800" y="57150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silique</a:t>
            </a:r>
            <a:r>
              <a:rPr lang="en-US" altLang="tr-TR" sz="1400"/>
              <a:t> (long)</a:t>
            </a:r>
            <a:endParaRPr lang="en-US" altLang="tr-TR" sz="1800" b="1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296400" y="57150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silicle</a:t>
            </a:r>
            <a:r>
              <a:rPr lang="en-US" altLang="tr-TR" sz="1400"/>
              <a:t> (short)</a:t>
            </a:r>
            <a:endParaRPr lang="en-US" altLang="tr-TR" sz="1800" b="1"/>
          </a:p>
        </p:txBody>
      </p:sp>
      <p:pic>
        <p:nvPicPr>
          <p:cNvPr id="16282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8" name="Picture 11" descr="Calliandra_haemat_f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533400"/>
            <a:ext cx="177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9" name="Picture 12" descr="Brassica_rapa-fr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0" name="Picture 13" descr="Lepidium_nitidum-slique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"/>
            <a:ext cx="11953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1" name="Picture 14" descr="Lepidium_nitidum-sliquedis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1519238"/>
            <a:ext cx="22415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2" name="Picture 10" descr="AsclepiasPulmo1b-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533401"/>
            <a:ext cx="19351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33" name="Rectangle 17"/>
          <p:cNvSpPr>
            <a:spLocks noChangeArrowheads="1"/>
          </p:cNvSpPr>
          <p:nvPr/>
        </p:nvSpPr>
        <p:spPr bwMode="auto">
          <a:xfrm>
            <a:off x="10058400" y="342900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/>
          </a:p>
        </p:txBody>
      </p:sp>
      <p:sp>
        <p:nvSpPr>
          <p:cNvPr id="162834" name="Title 1"/>
          <p:cNvSpPr txBox="1">
            <a:spLocks/>
          </p:cNvSpPr>
          <p:nvPr/>
        </p:nvSpPr>
        <p:spPr bwMode="auto">
          <a:xfrm>
            <a:off x="9982200" y="3276601"/>
            <a:ext cx="762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false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septum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6400800" y="6045200"/>
            <a:ext cx="4267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-dry, dehiscent fruits derived from a 2-carpeled ovary that dehisces along two sutures with an outer rim, the </a:t>
            </a:r>
            <a:r>
              <a:rPr lang="en-US" altLang="tr-TR" sz="1400" b="1"/>
              <a:t>replum</a:t>
            </a:r>
            <a:r>
              <a:rPr lang="en-US" altLang="tr-TR" sz="1400"/>
              <a:t>, and a persistent, thin partition, the </a:t>
            </a:r>
            <a:r>
              <a:rPr lang="en-US" altLang="tr-TR" sz="1400" b="1"/>
              <a:t>false septum</a:t>
            </a:r>
          </a:p>
        </p:txBody>
      </p:sp>
    </p:spTree>
    <p:extLst>
      <p:ext uri="{BB962C8B-B14F-4D97-AF65-F5344CB8AC3E}">
        <p14:creationId xmlns:p14="http://schemas.microsoft.com/office/powerpoint/2010/main" val="891838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891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7"/>
          <p:cNvSpPr>
            <a:spLocks noChangeArrowheads="1"/>
          </p:cNvSpPr>
          <p:nvPr/>
        </p:nvSpPr>
        <p:spPr bwMode="auto">
          <a:xfrm>
            <a:off x="2590800" y="3581400"/>
            <a:ext cx="9144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3844" name="Rectangle 8"/>
          <p:cNvSpPr>
            <a:spLocks noChangeArrowheads="1"/>
          </p:cNvSpPr>
          <p:nvPr/>
        </p:nvSpPr>
        <p:spPr bwMode="auto">
          <a:xfrm>
            <a:off x="4495800" y="3352800"/>
            <a:ext cx="1295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3845" name="Rectangle 9"/>
          <p:cNvSpPr>
            <a:spLocks noChangeArrowheads="1"/>
          </p:cNvSpPr>
          <p:nvPr/>
        </p:nvSpPr>
        <p:spPr bwMode="auto">
          <a:xfrm>
            <a:off x="6172200" y="3352800"/>
            <a:ext cx="10668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3846" name="Rectangle 10"/>
          <p:cNvSpPr>
            <a:spLocks noChangeArrowheads="1"/>
          </p:cNvSpPr>
          <p:nvPr/>
        </p:nvSpPr>
        <p:spPr bwMode="auto">
          <a:xfrm>
            <a:off x="7924800" y="3429000"/>
            <a:ext cx="1143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3847" name="Rectangle 11"/>
          <p:cNvSpPr>
            <a:spLocks noChangeArrowheads="1"/>
          </p:cNvSpPr>
          <p:nvPr/>
        </p:nvSpPr>
        <p:spPr bwMode="auto">
          <a:xfrm>
            <a:off x="9601200" y="3429000"/>
            <a:ext cx="838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pic>
        <p:nvPicPr>
          <p:cNvPr id="16384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891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81200" y="3648076"/>
            <a:ext cx="2057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capsule</a:t>
            </a:r>
            <a:br>
              <a:rPr lang="en-US" altLang="tr-TR" sz="1800" b="1"/>
            </a:br>
            <a:r>
              <a:rPr lang="en-US" altLang="tr-TR" sz="1400"/>
              <a:t>-generally dry (rarely fleshy), dehiscent fruits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derived from compound (multicarpeled) ovaries</a:t>
            </a:r>
            <a:endParaRPr lang="en-US" altLang="tr-TR" sz="1800" b="1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91000" y="3657600"/>
            <a:ext cx="18288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loculicidal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capsule</a:t>
            </a:r>
            <a:br>
              <a:rPr lang="en-US" altLang="tr-TR" sz="1800" b="1"/>
            </a:br>
            <a:r>
              <a:rPr lang="en-US" altLang="tr-TR" sz="1400"/>
              <a:t>-longitudinal lines of dehiscence radially aligned with the locules (or between the placentae, if septa absent)</a:t>
            </a:r>
            <a:endParaRPr lang="en-US" altLang="tr-TR" sz="1800" b="1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943600" y="3657600"/>
            <a:ext cx="1752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septicidal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capsule</a:t>
            </a:r>
            <a:br>
              <a:rPr lang="en-US" altLang="tr-TR" sz="1800" b="1"/>
            </a:br>
            <a:r>
              <a:rPr lang="en-US" altLang="tr-TR" sz="1400"/>
              <a:t>-longitudinal lines of dehiscence radially aligned with the ovary septa (or with the placentae, if septa are absent)</a:t>
            </a:r>
            <a:endParaRPr lang="en-US" altLang="tr-TR" sz="1800" b="1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696200" y="3657600"/>
            <a:ext cx="1600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circumscissile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capsule</a:t>
            </a:r>
            <a:br>
              <a:rPr lang="en-US" altLang="tr-TR" sz="1800" b="1"/>
            </a:br>
            <a:r>
              <a:rPr lang="en-US" altLang="tr-TR" sz="1400"/>
              <a:t>-with a transverse line of dehiscence, typically forming a terminal lid or operculum</a:t>
            </a:r>
            <a:endParaRPr lang="en-US" altLang="tr-TR" sz="1800" b="1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296400" y="3657600"/>
            <a:ext cx="1371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poricidal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capsule</a:t>
            </a:r>
            <a:br>
              <a:rPr lang="en-US" altLang="tr-TR" sz="1800" b="1"/>
            </a:br>
            <a:r>
              <a:rPr lang="en-US" altLang="tr-TR" sz="1400"/>
              <a:t>-with dehiscence by means of pores, e.g.,  </a:t>
            </a:r>
            <a:r>
              <a:rPr lang="en-US" altLang="tr-TR" sz="1400" i="1"/>
              <a:t>Papaver</a:t>
            </a:r>
            <a:r>
              <a:rPr lang="en-US" altLang="tr-TR" sz="1400"/>
              <a:t>, poppy</a:t>
            </a:r>
            <a:endParaRPr lang="en-US" altLang="tr-TR" sz="1800" b="1"/>
          </a:p>
        </p:txBody>
      </p:sp>
      <p:sp>
        <p:nvSpPr>
          <p:cNvPr id="163854" name="Picture 13" descr="Papaver_somniferum-fr.rgb.tif"/>
          <p:cNvSpPr>
            <a:spLocks noChangeAspect="1"/>
          </p:cNvSpPr>
          <p:nvPr/>
        </p:nvSpPr>
        <p:spPr bwMode="auto">
          <a:xfrm>
            <a:off x="8991600" y="1400176"/>
            <a:ext cx="1676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3855" name="Picture 15" descr="Agave_deserti-fr.tif"/>
          <p:cNvSpPr>
            <a:spLocks noChangeAspect="1"/>
          </p:cNvSpPr>
          <p:nvPr/>
        </p:nvSpPr>
        <p:spPr bwMode="auto">
          <a:xfrm>
            <a:off x="1676401" y="1014414"/>
            <a:ext cx="2703513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8"/>
          <a:stretch>
            <a:fillRect/>
          </a:stretch>
        </p:blipFill>
        <p:spPr bwMode="auto">
          <a:xfrm>
            <a:off x="1676400" y="3124200"/>
            <a:ext cx="891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8"/>
          <p:cNvSpPr>
            <a:spLocks noChangeArrowheads="1"/>
          </p:cNvSpPr>
          <p:nvPr/>
        </p:nvSpPr>
        <p:spPr bwMode="auto">
          <a:xfrm>
            <a:off x="2286000" y="5105400"/>
            <a:ext cx="1752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4868" name="Rectangle 9"/>
          <p:cNvSpPr>
            <a:spLocks noChangeArrowheads="1"/>
          </p:cNvSpPr>
          <p:nvPr/>
        </p:nvSpPr>
        <p:spPr bwMode="auto">
          <a:xfrm>
            <a:off x="5562600" y="5105400"/>
            <a:ext cx="1981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4869" name="Rectangle 10"/>
          <p:cNvSpPr>
            <a:spLocks noChangeArrowheads="1"/>
          </p:cNvSpPr>
          <p:nvPr/>
        </p:nvSpPr>
        <p:spPr bwMode="auto">
          <a:xfrm>
            <a:off x="8153400" y="5105400"/>
            <a:ext cx="1828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pic>
        <p:nvPicPr>
          <p:cNvPr id="16487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1438"/>
            <a:ext cx="891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5000" y="5181601"/>
            <a:ext cx="3048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schizocarp of follicles</a:t>
            </a:r>
            <a:br>
              <a:rPr lang="en-US" altLang="tr-TR" sz="1800" b="1"/>
            </a:br>
            <a:r>
              <a:rPr lang="en-US" altLang="tr-TR" sz="1400"/>
              <a:t>-a fruit in which the (generally two) carpels of a pistil split at maturity, each carpel developing into a unit follicle, as in </a:t>
            </a:r>
            <a:r>
              <a:rPr lang="en-US" altLang="tr-TR" sz="1400" i="1"/>
              <a:t>Asclepias</a:t>
            </a:r>
            <a:r>
              <a:rPr lang="en-US" altLang="tr-TR" sz="1400"/>
              <a:t>, milkweed</a:t>
            </a:r>
            <a:endParaRPr lang="en-US" altLang="tr-TR" sz="1800" b="1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81600" y="5184776"/>
            <a:ext cx="2667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schizocarp of mericarps</a:t>
            </a:r>
            <a:br>
              <a:rPr lang="en-US" altLang="tr-TR" sz="1800" b="1"/>
            </a:br>
            <a:r>
              <a:rPr lang="en-US" altLang="tr-TR" sz="1400"/>
              <a:t>-a fruit in which the carpels of a single ovary split during fruit maturation, each carpel developing into a unit mericarp, e.g., Apiaceae</a:t>
            </a:r>
            <a:endParaRPr lang="en-US" altLang="tr-TR" sz="1800" b="1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48600" y="5122864"/>
            <a:ext cx="28194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schizocarp of nutlets</a:t>
            </a:r>
            <a:br>
              <a:rPr lang="en-US" altLang="tr-TR" sz="1800" b="1"/>
            </a:br>
            <a:r>
              <a:rPr lang="en-US" altLang="tr-TR" sz="1400"/>
              <a:t>-a fruit in which a single ovary becomes lobed during development, the lobes developing at maturity into nutlets, which split off. E.g., Boraginaceae, most Lamiaceae, which have gynobasic styles</a:t>
            </a:r>
            <a:endParaRPr lang="en-US" altLang="tr-TR" sz="1800" b="1"/>
          </a:p>
        </p:txBody>
      </p:sp>
      <p:pic>
        <p:nvPicPr>
          <p:cNvPr id="164874" name="Picture 10" descr="AsclepiasPulmo1b-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114"/>
            <a:ext cx="2209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5" name="Picture 12" descr="Foeniculum_vulg-fr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4" y="528638"/>
            <a:ext cx="24463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6" name="Picture 13" descr="Rosmarinus_offic-nutle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528638"/>
            <a:ext cx="19605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05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1"/>
            <a:ext cx="90678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7"/>
          <p:cNvSpPr>
            <a:spLocks noChangeArrowheads="1"/>
          </p:cNvSpPr>
          <p:nvPr/>
        </p:nvSpPr>
        <p:spPr bwMode="auto">
          <a:xfrm>
            <a:off x="2819400" y="5040313"/>
            <a:ext cx="685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5892" name="Rectangle 8"/>
          <p:cNvSpPr>
            <a:spLocks noChangeArrowheads="1"/>
          </p:cNvSpPr>
          <p:nvPr/>
        </p:nvSpPr>
        <p:spPr bwMode="auto">
          <a:xfrm>
            <a:off x="4419600" y="5040313"/>
            <a:ext cx="762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5893" name="Rectangle 9"/>
          <p:cNvSpPr>
            <a:spLocks noChangeArrowheads="1"/>
          </p:cNvSpPr>
          <p:nvPr/>
        </p:nvSpPr>
        <p:spPr bwMode="auto">
          <a:xfrm>
            <a:off x="6324600" y="5040313"/>
            <a:ext cx="11430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5894" name="Rectangle 10"/>
          <p:cNvSpPr>
            <a:spLocks noChangeArrowheads="1"/>
          </p:cNvSpPr>
          <p:nvPr/>
        </p:nvSpPr>
        <p:spPr bwMode="auto">
          <a:xfrm>
            <a:off x="1524000" y="3821113"/>
            <a:ext cx="838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5895" name="Rectangle 11"/>
          <p:cNvSpPr>
            <a:spLocks noChangeArrowheads="1"/>
          </p:cNvSpPr>
          <p:nvPr/>
        </p:nvSpPr>
        <p:spPr bwMode="auto">
          <a:xfrm>
            <a:off x="8610600" y="5040313"/>
            <a:ext cx="685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5896" name="Rectangle 13"/>
          <p:cNvSpPr>
            <a:spLocks noChangeArrowheads="1"/>
          </p:cNvSpPr>
          <p:nvPr/>
        </p:nvSpPr>
        <p:spPr bwMode="auto">
          <a:xfrm>
            <a:off x="2286000" y="0"/>
            <a:ext cx="7620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Simple fleshy  fruit</a:t>
            </a:r>
            <a:endParaRPr lang="en-US" altLang="tr-TR" sz="3600" b="1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4070351"/>
            <a:ext cx="990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berry</a:t>
            </a:r>
            <a:br>
              <a:rPr lang="en-US" altLang="tr-TR" sz="1800" b="1"/>
            </a:br>
            <a:r>
              <a:rPr lang="en-US" altLang="tr-TR" sz="1800" b="1"/>
              <a:t/>
            </a:r>
            <a:br>
              <a:rPr lang="en-US" altLang="tr-TR" sz="1800" b="1"/>
            </a:br>
            <a:r>
              <a:rPr lang="en-US" altLang="tr-TR" sz="1800" b="1"/>
              <a:t/>
            </a:r>
            <a:br>
              <a:rPr lang="en-US" altLang="tr-TR" sz="1800" b="1"/>
            </a:br>
            <a:r>
              <a:rPr lang="en-US" altLang="tr-TR" sz="1400"/>
              <a:t>-general, term for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a fruit with a succulent pericarp</a:t>
            </a:r>
            <a:endParaRPr lang="en-US" altLang="tr-TR" sz="1800" b="1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38400" y="5129214"/>
            <a:ext cx="1600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drupe</a:t>
            </a:r>
            <a:br>
              <a:rPr lang="en-US" altLang="tr-TR" sz="1800" b="1"/>
            </a:br>
            <a:r>
              <a:rPr lang="en-US" altLang="tr-TR" sz="1400"/>
              <a:t>-a fruit with a hard, stony endocarp and a fleshy mesocarp</a:t>
            </a:r>
            <a:endParaRPr lang="en-US" altLang="tr-TR" sz="1800" b="1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91000" y="4724400"/>
            <a:ext cx="1752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pepo</a:t>
            </a:r>
            <a:br>
              <a:rPr lang="en-US" altLang="tr-TR" sz="1800" b="1"/>
            </a:br>
            <a:r>
              <a:rPr lang="en-US" altLang="tr-TR" sz="1400"/>
              <a:t>-nonseptate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fleshy fruit with parietal placentation and a leathery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exocarp derived from an inferior ovary, the fruit type of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Cucurbitaceae.</a:t>
            </a:r>
            <a:endParaRPr lang="en-US" altLang="tr-TR" sz="1800" b="1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29300" y="5068889"/>
            <a:ext cx="24384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hesperidium</a:t>
            </a:r>
            <a:br>
              <a:rPr lang="en-US" altLang="tr-TR" sz="1800" b="1"/>
            </a:br>
            <a:r>
              <a:rPr lang="en-US" altLang="tr-TR" sz="1400"/>
              <a:t>-a septate fleshy fruit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with a thick-skinned, leathery outer pericarp wall and fleshy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modified trichomes (juice sacs) arising from the inner walls, as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in </a:t>
            </a:r>
            <a:r>
              <a:rPr lang="en-US" altLang="tr-TR" sz="1400" i="1"/>
              <a:t>Citrus</a:t>
            </a:r>
            <a:endParaRPr lang="en-US" altLang="tr-TR" sz="1800" b="1" i="1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115300" y="4948239"/>
            <a:ext cx="255270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pome</a:t>
            </a:r>
            <a:br>
              <a:rPr lang="en-US" altLang="tr-TR" sz="1800" b="1"/>
            </a:br>
            <a:r>
              <a:rPr lang="en-US" altLang="tr-TR" sz="1400"/>
              <a:t>-a fleshy fruit with a cartilaginous endocarp derived from an inferior ovary, with most of the fleshy tissue derived from the outer, adnate hypanthial tissue, as in </a:t>
            </a:r>
            <a:r>
              <a:rPr lang="en-US" altLang="tr-TR" sz="1400" i="1"/>
              <a:t>Malus </a:t>
            </a:r>
            <a:r>
              <a:rPr lang="en-US" altLang="tr-TR" sz="1400"/>
              <a:t>(apple) and </a:t>
            </a:r>
            <a:r>
              <a:rPr lang="en-US" altLang="tr-TR" sz="1400" i="1"/>
              <a:t>Pyrus </a:t>
            </a:r>
            <a:r>
              <a:rPr lang="en-US" altLang="tr-TR" sz="1400"/>
              <a:t>(pear).</a:t>
            </a:r>
            <a:endParaRPr lang="en-US" altLang="tr-TR" sz="1800" b="1"/>
          </a:p>
        </p:txBody>
      </p:sp>
      <p:pic>
        <p:nvPicPr>
          <p:cNvPr id="165902" name="Picture 13" descr="Citrus_auran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198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03" name="Picture 14" descr="malus_pumil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6" y="533400"/>
            <a:ext cx="2390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04" name="Picture 15" descr="cucumis_mel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05" name="Picture 16" descr="carica_papay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144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06" name="Picture 17" descr="Syagrus_romanzoff-drup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21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18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8991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4"/>
          <p:cNvSpPr>
            <a:spLocks noChangeArrowheads="1"/>
          </p:cNvSpPr>
          <p:nvPr/>
        </p:nvSpPr>
        <p:spPr bwMode="auto">
          <a:xfrm>
            <a:off x="2057400" y="5257800"/>
            <a:ext cx="1981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6916" name="Rectangle 5"/>
          <p:cNvSpPr>
            <a:spLocks noChangeArrowheads="1"/>
          </p:cNvSpPr>
          <p:nvPr/>
        </p:nvSpPr>
        <p:spPr bwMode="auto">
          <a:xfrm>
            <a:off x="4800600" y="51816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6917" name="Rectangle 7"/>
          <p:cNvSpPr>
            <a:spLocks noChangeArrowheads="1"/>
          </p:cNvSpPr>
          <p:nvPr/>
        </p:nvSpPr>
        <p:spPr bwMode="auto">
          <a:xfrm>
            <a:off x="7696200" y="5181600"/>
            <a:ext cx="29718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52600" y="5481638"/>
            <a:ext cx="27432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achenecetum</a:t>
            </a:r>
            <a:br>
              <a:rPr lang="en-US" altLang="tr-TR" sz="1800" b="1"/>
            </a:br>
            <a:r>
              <a:rPr lang="en-US" altLang="tr-TR" sz="1400"/>
              <a:t>-an aggregate fruit of achenes</a:t>
            </a:r>
            <a:endParaRPr lang="en-US" altLang="tr-TR" sz="1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200" b="1"/>
              <a:t>(</a:t>
            </a:r>
            <a:r>
              <a:rPr lang="en-US" altLang="tr-TR" sz="1200" b="1" i="1"/>
              <a:t>Fragaria </a:t>
            </a:r>
            <a:r>
              <a:rPr lang="en-US" altLang="tr-TR" sz="1200" b="1"/>
              <a:t>sp.</a:t>
            </a:r>
            <a:r>
              <a:rPr lang="en-US" altLang="tr-TR" sz="1200" b="1" i="1"/>
              <a:t>, strawberry, Rosaceae</a:t>
            </a:r>
            <a:r>
              <a:rPr lang="en-US" altLang="tr-TR" sz="1200" b="1"/>
              <a:t>)</a:t>
            </a:r>
            <a:endParaRPr lang="en-US" altLang="tr-TR" sz="1200" b="1">
              <a:solidFill>
                <a:schemeClr val="tx2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953000" y="5481638"/>
            <a:ext cx="2819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drupecetum</a:t>
            </a:r>
            <a:br>
              <a:rPr lang="en-US" altLang="tr-TR" sz="1800" b="1"/>
            </a:br>
            <a:r>
              <a:rPr lang="en-US" altLang="tr-TR" sz="1400"/>
              <a:t>-an aggregate fruit of drupes</a:t>
            </a:r>
            <a:endParaRPr lang="en-US" altLang="tr-TR" sz="1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200" b="1"/>
              <a:t>(</a:t>
            </a:r>
            <a:r>
              <a:rPr lang="en-US" altLang="tr-TR" sz="1200" b="1" i="1"/>
              <a:t>Rubus </a:t>
            </a:r>
            <a:r>
              <a:rPr lang="en-US" altLang="tr-TR" sz="1200" b="1"/>
              <a:t>sp.</a:t>
            </a:r>
            <a:r>
              <a:rPr lang="en-US" altLang="tr-TR" sz="1200" b="1" i="1"/>
              <a:t>, blackberry, Rosaceae</a:t>
            </a:r>
            <a:r>
              <a:rPr lang="en-US" altLang="tr-TR" sz="1200" b="1"/>
              <a:t>)</a:t>
            </a:r>
            <a:endParaRPr lang="en-US" altLang="tr-TR" sz="1200" b="1">
              <a:solidFill>
                <a:schemeClr val="tx2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48600" y="5481638"/>
            <a:ext cx="28194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follicetum</a:t>
            </a:r>
            <a:br>
              <a:rPr lang="en-US" altLang="tr-TR" sz="1800" b="1"/>
            </a:br>
            <a:r>
              <a:rPr lang="en-US" altLang="tr-TR" sz="1400"/>
              <a:t>-an aggregate fruit of follicles</a:t>
            </a:r>
            <a:endParaRPr lang="en-US" altLang="tr-TR" sz="1800" b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200" b="1"/>
              <a:t>(</a:t>
            </a:r>
            <a:r>
              <a:rPr lang="en-US" altLang="tr-TR" sz="1200" b="1" i="1"/>
              <a:t>Magnolia </a:t>
            </a:r>
            <a:r>
              <a:rPr lang="en-US" altLang="tr-TR" sz="1200" b="1"/>
              <a:t>sp.</a:t>
            </a:r>
            <a:r>
              <a:rPr lang="en-US" altLang="tr-TR" sz="1200" b="1" i="1"/>
              <a:t>, magnolia, Magnoliaceae</a:t>
            </a:r>
            <a:r>
              <a:rPr lang="en-US" altLang="tr-TR" sz="1200" b="1"/>
              <a:t>)</a:t>
            </a:r>
            <a:endParaRPr lang="en-US" altLang="tr-TR" sz="1200" b="1">
              <a:solidFill>
                <a:schemeClr val="tx2"/>
              </a:solidFill>
            </a:endParaRPr>
          </a:p>
        </p:txBody>
      </p:sp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925"/>
            <a:ext cx="57912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2" name="Picture 10" descr="Fragaria_vesc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7525"/>
            <a:ext cx="333057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3" name="Picture 11" descr="Rubus_spectabilis1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7525"/>
            <a:ext cx="254793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4" name="Picture 12" descr="magnolia_grandiflora4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4663"/>
            <a:ext cx="1866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87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6"/>
          <p:cNvSpPr>
            <a:spLocks noChangeArrowheads="1"/>
          </p:cNvSpPr>
          <p:nvPr/>
        </p:nvSpPr>
        <p:spPr bwMode="auto">
          <a:xfrm>
            <a:off x="8153400" y="5410200"/>
            <a:ext cx="533400" cy="381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7939" name="Rectangle 7"/>
          <p:cNvSpPr>
            <a:spLocks noChangeArrowheads="1"/>
          </p:cNvSpPr>
          <p:nvPr/>
        </p:nvSpPr>
        <p:spPr bwMode="auto">
          <a:xfrm>
            <a:off x="8001000" y="4419600"/>
            <a:ext cx="533400" cy="152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364552" name="Line 8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153400" y="4343400"/>
            <a:ext cx="381000" cy="304800"/>
          </a:xfrm>
          <a:prstGeom prst="line">
            <a:avLst/>
          </a:prstGeom>
          <a:noFill/>
          <a:ln w="63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-128"/>
            </a:endParaRPr>
          </a:p>
        </p:txBody>
      </p:sp>
      <p:sp>
        <p:nvSpPr>
          <p:cNvPr id="167941" name="Rectangle 10"/>
          <p:cNvSpPr>
            <a:spLocks noChangeArrowheads="1"/>
          </p:cNvSpPr>
          <p:nvPr/>
        </p:nvSpPr>
        <p:spPr bwMode="auto">
          <a:xfrm>
            <a:off x="2057400" y="5867400"/>
            <a:ext cx="2362200" cy="533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7942" name="Rectangle 11"/>
          <p:cNvSpPr>
            <a:spLocks noChangeArrowheads="1"/>
          </p:cNvSpPr>
          <p:nvPr/>
        </p:nvSpPr>
        <p:spPr bwMode="auto">
          <a:xfrm>
            <a:off x="5334000" y="6019800"/>
            <a:ext cx="2971800" cy="533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pic>
        <p:nvPicPr>
          <p:cNvPr id="16794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0"/>
            <a:ext cx="9066213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4" name="Rectangle 13"/>
          <p:cNvSpPr>
            <a:spLocks noChangeArrowheads="1"/>
          </p:cNvSpPr>
          <p:nvPr/>
        </p:nvSpPr>
        <p:spPr bwMode="auto">
          <a:xfrm>
            <a:off x="2133600" y="57912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7945" name="Rectangle 14"/>
          <p:cNvSpPr>
            <a:spLocks noChangeArrowheads="1"/>
          </p:cNvSpPr>
          <p:nvPr/>
        </p:nvSpPr>
        <p:spPr bwMode="auto">
          <a:xfrm>
            <a:off x="5562600" y="6019800"/>
            <a:ext cx="2362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52600" y="5926138"/>
            <a:ext cx="31242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multiple fruit of achenes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200" b="1"/>
              <a:t>(</a:t>
            </a:r>
            <a:r>
              <a:rPr lang="en-US" altLang="tr-TR" sz="1200" b="1" i="1"/>
              <a:t>Platanus racemosa, sycamore, </a:t>
            </a:r>
            <a:r>
              <a:rPr lang="en-US" altLang="tr-TR" sz="1200" b="1"/>
              <a:t>Platanaceae)</a:t>
            </a:r>
            <a:endParaRPr lang="en-US" altLang="tr-TR" sz="1200" b="1">
              <a:solidFill>
                <a:schemeClr val="tx2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477000" y="6096001"/>
            <a:ext cx="3810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sorosis = multiple fruit of berries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200" b="1"/>
              <a:t>(</a:t>
            </a:r>
            <a:r>
              <a:rPr lang="en-US" altLang="tr-TR" sz="1200" b="1" i="1"/>
              <a:t>Ananas comosus, </a:t>
            </a:r>
            <a:r>
              <a:rPr lang="en-US" altLang="tr-TR" sz="1200" b="1"/>
              <a:t>pineapple,</a:t>
            </a:r>
            <a:r>
              <a:rPr lang="en-US" altLang="tr-TR" sz="1200" b="1" i="1"/>
              <a:t> </a:t>
            </a:r>
            <a:r>
              <a:rPr lang="en-US" altLang="tr-TR" sz="1200" b="1"/>
              <a:t>Bromeliaceae)</a:t>
            </a:r>
            <a:endParaRPr lang="en-US" altLang="tr-TR" sz="1200" b="1">
              <a:solidFill>
                <a:schemeClr val="tx2"/>
              </a:solidFill>
            </a:endParaRPr>
          </a:p>
        </p:txBody>
      </p:sp>
      <p:pic>
        <p:nvPicPr>
          <p:cNvPr id="1679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4800"/>
            <a:ext cx="9066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9" name="Picture 12" descr="Platanus_racemosa-fr.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7426"/>
            <a:ext cx="29718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0" name="Picture 13" descr="Platanus_racemosa8.rgb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5364"/>
            <a:ext cx="16002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1" name="Picture 14" descr="Ananas_comosu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52" name="Picture 16" descr="Ananas_comosus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615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429000"/>
            <a:ext cx="90662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828800" y="5715000"/>
            <a:ext cx="86868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85900" y="5557839"/>
            <a:ext cx="3314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syconium</a:t>
            </a:r>
            <a:br>
              <a:rPr lang="en-US" altLang="tr-TR" sz="1800" b="1"/>
            </a:br>
            <a:r>
              <a:rPr lang="en-US" altLang="tr-TR" sz="1400"/>
              <a:t>-a multiple fruit in which unit fruits are small achenes covering the surface of a fleshy, inverted compound receptacle, as in </a:t>
            </a:r>
            <a:r>
              <a:rPr lang="en-US" altLang="tr-TR" sz="1400" i="1"/>
              <a:t>Ficus</a:t>
            </a:r>
            <a:r>
              <a:rPr lang="en-US" altLang="tr-TR" sz="1400"/>
              <a:t>, fig.</a:t>
            </a:r>
            <a:endParaRPr lang="en-US" altLang="tr-TR" sz="1800" b="1">
              <a:solidFill>
                <a:schemeClr val="tx2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724400" y="5791201"/>
            <a:ext cx="5638800" cy="1012825"/>
            <a:chOff x="3200400" y="4114800"/>
            <a:chExt cx="5638802" cy="1013098"/>
          </a:xfrm>
        </p:grpSpPr>
        <p:cxnSp>
          <p:nvCxnSpPr>
            <p:cNvPr id="168970" name="Straight Connector 7"/>
            <p:cNvCxnSpPr>
              <a:cxnSpLocks noChangeShapeType="1"/>
            </p:cNvCxnSpPr>
            <p:nvPr/>
          </p:nvCxnSpPr>
          <p:spPr bwMode="auto">
            <a:xfrm rot="5400000">
              <a:off x="3048794" y="4343400"/>
              <a:ext cx="304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971" name="Straight Connector 8"/>
            <p:cNvCxnSpPr>
              <a:cxnSpLocks noChangeShapeType="1"/>
            </p:cNvCxnSpPr>
            <p:nvPr/>
          </p:nvCxnSpPr>
          <p:spPr bwMode="auto">
            <a:xfrm rot="5400000">
              <a:off x="8686007" y="4342606"/>
              <a:ext cx="3048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972" name="Straight Connector 9"/>
            <p:cNvCxnSpPr>
              <a:cxnSpLocks noChangeShapeType="1"/>
            </p:cNvCxnSpPr>
            <p:nvPr/>
          </p:nvCxnSpPr>
          <p:spPr bwMode="auto">
            <a:xfrm rot="10800000">
              <a:off x="3200401" y="4498976"/>
              <a:ext cx="5638801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8973" name="Text Box 3"/>
            <p:cNvSpPr txBox="1">
              <a:spLocks noChangeArrowheads="1"/>
            </p:cNvSpPr>
            <p:nvPr/>
          </p:nvSpPr>
          <p:spPr bwMode="auto">
            <a:xfrm>
              <a:off x="4002087" y="4114800"/>
              <a:ext cx="4191002" cy="10130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charset="2"/>
                <a:buChar char=""/>
                <a:defRPr sz="32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75000"/>
                <a:buFont typeface="Monotype Sorts" charset="2"/>
                <a:buChar char=""/>
                <a:defRPr sz="28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charset="2"/>
                <a:buChar char=""/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800" b="1"/>
                <a:t>bur</a:t>
              </a:r>
              <a:br>
                <a:rPr lang="en-US" altLang="tr-TR" sz="1800" b="1"/>
              </a:br>
              <a:r>
                <a:rPr lang="en-US" altLang="tr-TR" sz="1400"/>
                <a:t>-a multiple fruit of achenes or grains surrounded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400"/>
                <a:t>by a prickly involucre, such as in </a:t>
              </a:r>
              <a:r>
                <a:rPr lang="en-US" altLang="tr-TR" sz="1400" i="1"/>
                <a:t>Cenchrus</a:t>
              </a:r>
              <a:r>
                <a:rPr lang="en-US" altLang="tr-TR" sz="1400"/>
                <a:t>, sandbur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tr-TR" sz="1400"/>
                <a:t>(Poaceae), or </a:t>
              </a:r>
              <a:r>
                <a:rPr lang="en-US" altLang="tr-TR" sz="1400" i="1"/>
                <a:t>Xanthium</a:t>
              </a:r>
              <a:r>
                <a:rPr lang="en-US" altLang="tr-TR" sz="1400"/>
                <a:t>, cocklebur (Asteraceae).</a:t>
              </a:r>
              <a:endParaRPr lang="en-US" altLang="tr-TR" sz="1800" b="1">
                <a:solidFill>
                  <a:schemeClr val="tx2"/>
                </a:solidFill>
              </a:endParaRPr>
            </a:p>
          </p:txBody>
        </p:sp>
      </p:grpSp>
      <p:pic>
        <p:nvPicPr>
          <p:cNvPr id="16896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04800"/>
            <a:ext cx="90662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7" name="Picture 11" descr="Xanthium_strumarium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757238"/>
            <a:ext cx="19367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8" name="Picture 12" descr="POA-Cenchrus1bPulmo0301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0"/>
            <a:ext cx="2057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9" name="Picture 13" descr="ficus_caric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2362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656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2057400" y="1385888"/>
            <a:ext cx="8229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Fruit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= mature ovary/ovaries plus accessory parts (if any)</a:t>
            </a:r>
            <a:br>
              <a:rPr lang="en-US" altLang="tr-TR" b="1">
                <a:solidFill>
                  <a:srgbClr val="0000CC"/>
                </a:solidFill>
              </a:rPr>
            </a:br>
            <a:endParaRPr lang="en-US" altLang="tr-TR" b="1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Accessory parts </a:t>
            </a:r>
            <a:br>
              <a:rPr lang="en-US" altLang="tr-TR" b="1">
                <a:solidFill>
                  <a:schemeClr val="tx2"/>
                </a:solidFill>
              </a:rPr>
            </a:br>
            <a:r>
              <a:rPr lang="en-US" altLang="tr-TR" b="1">
                <a:solidFill>
                  <a:srgbClr val="0000CC"/>
                </a:solidFill>
              </a:rPr>
              <a:t>= structures other than ovary attached to fruit at maturity</a:t>
            </a:r>
          </a:p>
        </p:txBody>
      </p:sp>
    </p:spTree>
    <p:extLst>
      <p:ext uri="{BB962C8B-B14F-4D97-AF65-F5344CB8AC3E}">
        <p14:creationId xmlns:p14="http://schemas.microsoft.com/office/powerpoint/2010/main" val="123969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1676400" y="1246189"/>
            <a:ext cx="876300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Pericarp </a:t>
            </a:r>
            <a:br>
              <a:rPr lang="en-US" altLang="tr-TR" b="1">
                <a:solidFill>
                  <a:schemeClr val="tx2"/>
                </a:solidFill>
              </a:rPr>
            </a:br>
            <a:r>
              <a:rPr lang="en-US" altLang="tr-TR">
                <a:solidFill>
                  <a:srgbClr val="0000CC"/>
                </a:solidFill>
              </a:rPr>
              <a:t>= fruit wall (mature ovary wall)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tr-TR" b="1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Pericarp layers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Endocarp </a:t>
            </a:r>
            <a:r>
              <a:rPr lang="en-US" altLang="tr-TR">
                <a:solidFill>
                  <a:srgbClr val="0000CC"/>
                </a:solidFill>
              </a:rPr>
              <a:t>= inner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Mesocarp </a:t>
            </a:r>
            <a:r>
              <a:rPr lang="en-US" altLang="tr-TR">
                <a:solidFill>
                  <a:srgbClr val="0000CC"/>
                </a:solidFill>
              </a:rPr>
              <a:t>= middle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Exocarp </a:t>
            </a:r>
            <a:r>
              <a:rPr lang="en-US" altLang="tr-TR">
                <a:solidFill>
                  <a:srgbClr val="0000CC"/>
                </a:solidFill>
              </a:rPr>
              <a:t>= outer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tr-TR" sz="2800" b="1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800">
                <a:solidFill>
                  <a:srgbClr val="0000CC"/>
                </a:solidFill>
              </a:rPr>
              <a:t>(Pericarp layers may not be present or may be only two)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tr-TR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48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682783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4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1524000" y="625476"/>
            <a:ext cx="91440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Fruit Classification </a:t>
            </a:r>
            <a:br>
              <a:rPr lang="en-US" altLang="tr-TR" b="1">
                <a:solidFill>
                  <a:schemeClr val="tx2"/>
                </a:solidFill>
              </a:rPr>
            </a:br>
            <a:r>
              <a:rPr lang="en-US" altLang="tr-TR" b="1">
                <a:solidFill>
                  <a:schemeClr val="tx2"/>
                </a:solidFill>
              </a:rPr>
              <a:t>based on:</a:t>
            </a:r>
            <a:br>
              <a:rPr lang="en-US" altLang="tr-TR" b="1">
                <a:solidFill>
                  <a:schemeClr val="tx2"/>
                </a:solidFill>
              </a:rPr>
            </a:br>
            <a:endParaRPr lang="en-US" altLang="tr-TR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1) Simple, aggregate, or multiple</a:t>
            </a:r>
            <a:br>
              <a:rPr lang="en-US" altLang="tr-TR" b="1">
                <a:solidFill>
                  <a:srgbClr val="0000CC"/>
                </a:solidFill>
              </a:rPr>
            </a:br>
            <a:endParaRPr lang="en-US" altLang="tr-TR" b="1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    Simple </a:t>
            </a:r>
            <a:r>
              <a:rPr lang="en-US" altLang="tr-TR">
                <a:solidFill>
                  <a:srgbClr val="0000CC"/>
                </a:solidFill>
              </a:rPr>
              <a:t>= from 1 ovary of 1 flower</a:t>
            </a:r>
            <a:r>
              <a:rPr lang="en-US" altLang="tr-TR" b="1">
                <a:solidFill>
                  <a:srgbClr val="0000CC"/>
                </a:solidFill>
              </a:rPr>
              <a:t/>
            </a:r>
            <a:br>
              <a:rPr lang="en-US" altLang="tr-TR" b="1">
                <a:solidFill>
                  <a:srgbClr val="0000CC"/>
                </a:solidFill>
              </a:rPr>
            </a:br>
            <a:endParaRPr lang="en-US" altLang="tr-TR" b="1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    Aggregate </a:t>
            </a:r>
            <a:r>
              <a:rPr lang="en-US" altLang="tr-TR">
                <a:solidFill>
                  <a:srgbClr val="0000CC"/>
                </a:solidFill>
              </a:rPr>
              <a:t>= from many ovaries of 1 flower</a:t>
            </a:r>
            <a:r>
              <a:rPr lang="en-US" altLang="tr-TR" b="1">
                <a:solidFill>
                  <a:srgbClr val="0000CC"/>
                </a:solidFill>
              </a:rPr>
              <a:t/>
            </a:r>
            <a:br>
              <a:rPr lang="en-US" altLang="tr-TR" b="1">
                <a:solidFill>
                  <a:srgbClr val="0000CC"/>
                </a:solidFill>
              </a:rPr>
            </a:br>
            <a:endParaRPr lang="en-US" altLang="tr-TR" b="1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    Multiple </a:t>
            </a:r>
            <a:r>
              <a:rPr lang="en-US" altLang="tr-TR">
                <a:solidFill>
                  <a:srgbClr val="0000CC"/>
                </a:solidFill>
              </a:rPr>
              <a:t>= from many ovaries of many fls.</a:t>
            </a:r>
            <a:r>
              <a:rPr lang="en-US" altLang="tr-TR" b="1">
                <a:solidFill>
                  <a:srgbClr val="0000CC"/>
                </a:solidFill>
              </a:rPr>
              <a:t/>
            </a:r>
            <a:br>
              <a:rPr lang="en-US" altLang="tr-TR" b="1">
                <a:solidFill>
                  <a:srgbClr val="0000CC"/>
                </a:solidFill>
              </a:rPr>
            </a:br>
            <a:endParaRPr lang="en-US" altLang="tr-TR" b="1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tr-TR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26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Resi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6667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52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Resi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914400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2286000" y="42864"/>
            <a:ext cx="7620000" cy="7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chemeClr val="tx2"/>
                </a:solidFill>
              </a:rPr>
              <a:t>Fruit Classification </a:t>
            </a:r>
            <a:br>
              <a:rPr lang="en-US" altLang="tr-TR" b="1">
                <a:solidFill>
                  <a:schemeClr val="tx2"/>
                </a:solidFill>
              </a:rPr>
            </a:br>
            <a:r>
              <a:rPr lang="en-US" altLang="tr-TR" b="1">
                <a:solidFill>
                  <a:schemeClr val="tx2"/>
                </a:solidFill>
              </a:rPr>
              <a:t>based 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2) Dry </a:t>
            </a:r>
            <a:r>
              <a:rPr lang="en-US" altLang="tr-TR">
                <a:solidFill>
                  <a:srgbClr val="0000CC"/>
                </a:solidFill>
              </a:rPr>
              <a:t>versus </a:t>
            </a:r>
            <a:r>
              <a:rPr lang="en-US" altLang="tr-TR" b="1">
                <a:solidFill>
                  <a:srgbClr val="0000CC"/>
                </a:solidFill>
              </a:rPr>
              <a:t>fleshy</a:t>
            </a:r>
            <a:br>
              <a:rPr lang="en-US" altLang="tr-TR" b="1">
                <a:solidFill>
                  <a:srgbClr val="0000CC"/>
                </a:solidFill>
              </a:rPr>
            </a:br>
            <a:endParaRPr lang="en-US" altLang="tr-TR" b="1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3) </a:t>
            </a:r>
            <a:r>
              <a:rPr lang="en-US" altLang="tr-TR">
                <a:solidFill>
                  <a:srgbClr val="0000CC"/>
                </a:solidFill>
              </a:rPr>
              <a:t>If dry, </a:t>
            </a:r>
            <a:r>
              <a:rPr lang="en-US" altLang="tr-TR" b="1">
                <a:solidFill>
                  <a:srgbClr val="0000CC"/>
                </a:solidFill>
              </a:rPr>
              <a:t>dehiscent </a:t>
            </a:r>
            <a:r>
              <a:rPr lang="en-US" altLang="tr-TR">
                <a:solidFill>
                  <a:srgbClr val="0000CC"/>
                </a:solidFill>
              </a:rPr>
              <a:t>versus </a:t>
            </a:r>
            <a:r>
              <a:rPr lang="en-US" altLang="tr-TR" b="1">
                <a:solidFill>
                  <a:srgbClr val="0000CC"/>
                </a:solidFill>
              </a:rPr>
              <a:t>indehiscent</a:t>
            </a:r>
            <a:br>
              <a:rPr lang="en-US" altLang="tr-TR" b="1">
                <a:solidFill>
                  <a:srgbClr val="0000CC"/>
                </a:solidFill>
              </a:rPr>
            </a:br>
            <a:endParaRPr lang="en-US" altLang="tr-TR" b="1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b="1">
                <a:solidFill>
                  <a:srgbClr val="0000CC"/>
                </a:solidFill>
              </a:rPr>
              <a:t>4) Other features:</a:t>
            </a:r>
            <a:br>
              <a:rPr lang="en-US" altLang="tr-TR" b="1">
                <a:solidFill>
                  <a:srgbClr val="0000CC"/>
                </a:solidFill>
              </a:rPr>
            </a:br>
            <a:r>
              <a:rPr lang="en-US" altLang="tr-TR" b="1">
                <a:solidFill>
                  <a:srgbClr val="0000CC"/>
                </a:solidFill>
              </a:rPr>
              <a:t>	ovary position, </a:t>
            </a:r>
            <a:br>
              <a:rPr lang="en-US" altLang="tr-TR" b="1">
                <a:solidFill>
                  <a:srgbClr val="0000CC"/>
                </a:solidFill>
              </a:rPr>
            </a:br>
            <a:r>
              <a:rPr lang="en-US" altLang="tr-TR" b="1">
                <a:solidFill>
                  <a:srgbClr val="0000CC"/>
                </a:solidFill>
              </a:rPr>
              <a:t>	pericarp layers, </a:t>
            </a:r>
            <a:br>
              <a:rPr lang="en-US" altLang="tr-TR" b="1">
                <a:solidFill>
                  <a:srgbClr val="0000CC"/>
                </a:solidFill>
              </a:rPr>
            </a:br>
            <a:r>
              <a:rPr lang="en-US" altLang="tr-TR" b="1">
                <a:solidFill>
                  <a:srgbClr val="0000CC"/>
                </a:solidFill>
              </a:rPr>
              <a:t>	carpel number, </a:t>
            </a:r>
            <a:br>
              <a:rPr lang="en-US" altLang="tr-TR" b="1">
                <a:solidFill>
                  <a:srgbClr val="0000CC"/>
                </a:solidFill>
              </a:rPr>
            </a:br>
            <a:r>
              <a:rPr lang="en-US" altLang="tr-TR" b="1">
                <a:solidFill>
                  <a:srgbClr val="0000CC"/>
                </a:solidFill>
              </a:rPr>
              <a:t>	locule number, </a:t>
            </a:r>
            <a:br>
              <a:rPr lang="en-US" altLang="tr-TR" b="1">
                <a:solidFill>
                  <a:srgbClr val="0000CC"/>
                </a:solidFill>
              </a:rPr>
            </a:br>
            <a:r>
              <a:rPr lang="en-US" altLang="tr-TR" b="1">
                <a:solidFill>
                  <a:srgbClr val="0000CC"/>
                </a:solidFill>
              </a:rPr>
              <a:t>         seed number,</a:t>
            </a:r>
            <a:br>
              <a:rPr lang="en-US" altLang="tr-TR" b="1">
                <a:solidFill>
                  <a:srgbClr val="0000CC"/>
                </a:solidFill>
              </a:rPr>
            </a:br>
            <a:r>
              <a:rPr lang="en-US" altLang="tr-TR" b="1">
                <a:solidFill>
                  <a:srgbClr val="0000CC"/>
                </a:solidFill>
              </a:rPr>
              <a:t>	placentation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tr-TR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19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65475"/>
            <a:ext cx="8839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5"/>
          <p:cNvSpPr>
            <a:spLocks noChangeArrowheads="1"/>
          </p:cNvSpPr>
          <p:nvPr/>
        </p:nvSpPr>
        <p:spPr bwMode="auto">
          <a:xfrm>
            <a:off x="1905000" y="4918075"/>
            <a:ext cx="685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1796" name="Rectangle 6"/>
          <p:cNvSpPr>
            <a:spLocks noChangeArrowheads="1"/>
          </p:cNvSpPr>
          <p:nvPr/>
        </p:nvSpPr>
        <p:spPr bwMode="auto">
          <a:xfrm>
            <a:off x="3352800" y="4918075"/>
            <a:ext cx="1447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1797" name="Rectangle 7"/>
          <p:cNvSpPr>
            <a:spLocks noChangeArrowheads="1"/>
          </p:cNvSpPr>
          <p:nvPr/>
        </p:nvSpPr>
        <p:spPr bwMode="auto">
          <a:xfrm>
            <a:off x="5486400" y="4918075"/>
            <a:ext cx="838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1798" name="Rectangle 8"/>
          <p:cNvSpPr>
            <a:spLocks noChangeArrowheads="1"/>
          </p:cNvSpPr>
          <p:nvPr/>
        </p:nvSpPr>
        <p:spPr bwMode="auto">
          <a:xfrm>
            <a:off x="7315200" y="4918075"/>
            <a:ext cx="838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1799" name="Rectangle 9"/>
          <p:cNvSpPr>
            <a:spLocks noChangeArrowheads="1"/>
          </p:cNvSpPr>
          <p:nvPr/>
        </p:nvSpPr>
        <p:spPr bwMode="auto">
          <a:xfrm>
            <a:off x="9372600" y="4994275"/>
            <a:ext cx="685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4400">
              <a:solidFill>
                <a:schemeClr val="tx2"/>
              </a:solidFill>
            </a:endParaRPr>
          </a:p>
        </p:txBody>
      </p:sp>
      <p:sp>
        <p:nvSpPr>
          <p:cNvPr id="161800" name="Rectangle 11"/>
          <p:cNvSpPr>
            <a:spLocks noChangeArrowheads="1"/>
          </p:cNvSpPr>
          <p:nvPr/>
        </p:nvSpPr>
        <p:spPr bwMode="auto">
          <a:xfrm>
            <a:off x="2286000" y="152400"/>
            <a:ext cx="7620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Simple dry, indehiscent fruit</a:t>
            </a:r>
            <a:endParaRPr lang="en-US" altLang="tr-TR" sz="3600" b="1">
              <a:solidFill>
                <a:srgbClr val="0000C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0" y="5105400"/>
            <a:ext cx="13716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achene</a:t>
            </a:r>
            <a:br>
              <a:rPr lang="en-US" altLang="tr-TR" sz="1800" b="1"/>
            </a:br>
            <a:r>
              <a:rPr lang="en-US" altLang="tr-TR" sz="1400"/>
              <a:t>-one-seeded,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dry, indehiscent fruit with seed attached to the pericarp at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one point only</a:t>
            </a:r>
            <a:endParaRPr lang="en-US" altLang="tr-TR" sz="1800" b="1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76600" y="5105400"/>
            <a:ext cx="14478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grain /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caryopsis</a:t>
            </a:r>
            <a:br>
              <a:rPr lang="en-US" altLang="tr-TR" sz="1800" b="1"/>
            </a:br>
            <a:r>
              <a:rPr lang="en-US" altLang="tr-TR" sz="1400"/>
              <a:t>-one-seeded, dry,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indehiscent fruit with the seed coat adnate to pericarp wall</a:t>
            </a:r>
            <a:endParaRPr lang="en-US" altLang="tr-TR" sz="1800" b="1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257800" y="5105401"/>
            <a:ext cx="1371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utricle</a:t>
            </a:r>
            <a:br>
              <a:rPr lang="en-US" altLang="tr-TR" sz="1800" b="1"/>
            </a:br>
            <a:r>
              <a:rPr lang="en-US" altLang="tr-TR" sz="1400"/>
              <a:t>-a small, bladdery 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inflated, one-seeded, dry fruit</a:t>
            </a:r>
            <a:endParaRPr lang="en-US" altLang="tr-TR" sz="1800" b="1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315200" y="5105401"/>
            <a:ext cx="13716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samara</a:t>
            </a:r>
            <a:br>
              <a:rPr lang="en-US" altLang="tr-TR" sz="1800" b="1"/>
            </a:br>
            <a:r>
              <a:rPr lang="en-US" altLang="tr-TR" sz="1400"/>
              <a:t>-a winged, dry, usually indehiscent fruit</a:t>
            </a:r>
            <a:endParaRPr lang="en-US" altLang="tr-TR" sz="1800" b="1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144000" y="5105401"/>
            <a:ext cx="1371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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charset="2"/>
              <a:buChar char="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charset="2"/>
              <a:buChar char="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800" b="1"/>
              <a:t>nut</a:t>
            </a:r>
            <a:br>
              <a:rPr lang="en-US" altLang="tr-TR" sz="1800" b="1"/>
            </a:br>
            <a:r>
              <a:rPr lang="en-US" altLang="tr-TR" sz="1400"/>
              <a:t>-a oneseeded,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1400"/>
              <a:t>dry indehiscent fruit with a hard pericarp</a:t>
            </a:r>
            <a:endParaRPr lang="en-US" altLang="tr-TR" sz="1800" b="1"/>
          </a:p>
        </p:txBody>
      </p:sp>
      <p:pic>
        <p:nvPicPr>
          <p:cNvPr id="161806" name="Picture 13" descr="Gra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2298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7" name="Picture 15" descr="Acer_macrophyllum-fr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36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8" name="Picture 16" descr="juglans _egia_n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990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0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1"/>
            <a:ext cx="1625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10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12827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258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192</TotalTime>
  <Words>142</Words>
  <Application>Microsoft Office PowerPoint</Application>
  <PresentationFormat>Geniş ekran</PresentationFormat>
  <Paragraphs>88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Cambria</vt:lpstr>
      <vt:lpstr>Times</vt:lpstr>
      <vt:lpstr>Bulutlar tasarım şablonu</vt:lpstr>
      <vt:lpstr>BIO 206  PLANT MORPHOLOGY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206  PLANT MORPHOLOGY</dc:title>
  <dc:creator>aydan acar</dc:creator>
  <cp:lastModifiedBy>aydan acar</cp:lastModifiedBy>
  <cp:revision>14</cp:revision>
  <dcterms:created xsi:type="dcterms:W3CDTF">2020-01-28T17:23:05Z</dcterms:created>
  <dcterms:modified xsi:type="dcterms:W3CDTF">2020-01-28T21:22:53Z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