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59" r:id="rId10"/>
    <p:sldId id="265" r:id="rId11"/>
    <p:sldId id="271" r:id="rId12"/>
    <p:sldId id="273" r:id="rId13"/>
    <p:sldId id="274" r:id="rId14"/>
    <p:sldId id="288" r:id="rId15"/>
    <p:sldId id="275" r:id="rId16"/>
    <p:sldId id="276" r:id="rId17"/>
    <p:sldId id="277" r:id="rId18"/>
    <p:sldId id="278" r:id="rId19"/>
    <p:sldId id="279" r:id="rId20"/>
    <p:sldId id="287" r:id="rId21"/>
    <p:sldId id="286" r:id="rId22"/>
    <p:sldId id="289" r:id="rId23"/>
    <p:sldId id="290" r:id="rId24"/>
    <p:sldId id="291" r:id="rId25"/>
    <p:sldId id="294" r:id="rId26"/>
    <p:sldId id="292" r:id="rId27"/>
    <p:sldId id="295" r:id="rId28"/>
    <p:sldId id="293" r:id="rId29"/>
    <p:sldId id="269" r:id="rId30"/>
    <p:sldId id="270" r:id="rId31"/>
    <p:sldId id="282" r:id="rId32"/>
    <p:sldId id="283" r:id="rId33"/>
    <p:sldId id="297" r:id="rId34"/>
    <p:sldId id="268" r:id="rId35"/>
    <p:sldId id="296" r:id="rId36"/>
    <p:sldId id="298" r:id="rId37"/>
    <p:sldId id="299" r:id="rId38"/>
    <p:sldId id="301" r:id="rId39"/>
    <p:sldId id="285" r:id="rId40"/>
    <p:sldId id="300" r:id="rId41"/>
    <p:sldId id="272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863067-7ABB-4BFA-930C-62727DFEAD24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021F33-1125-4A9B-B0C9-D3566825E4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7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Bu resim bile bir iletişim şekli</a:t>
            </a:r>
          </a:p>
        </p:txBody>
      </p:sp>
      <p:sp>
        <p:nvSpPr>
          <p:cNvPr id="2048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A0B3C-AE8D-4416-BCDC-61DB305650A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Empatik yaklaşım</a:t>
            </a:r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8F0E9-7D27-40B8-9AF4-4DF198B5598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Aferin, sen olmasaydın ne yapardım ben gibi ifadeler, imalı ifadeler</a:t>
            </a:r>
          </a:p>
        </p:txBody>
      </p:sp>
      <p:sp>
        <p:nvSpPr>
          <p:cNvPr id="2662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86D3A-5C5F-4FE1-9CFD-13312F5F7763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Artık sözle değil, yazılı mesajlarla, sembollerle, beden dili,  </a:t>
            </a:r>
          </a:p>
        </p:txBody>
      </p:sp>
      <p:sp>
        <p:nvSpPr>
          <p:cNvPr id="2969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471A5-6895-41C1-9CC1-507A2C22C06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2903B5C-77FF-49F2-995A-1F9B5B247A90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7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7A173E-A798-408B-B919-649F44BEF1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C73B-D4E2-4211-AF08-39E68BC2FF9D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1C46-07BD-429B-BF1C-FB2E4EB8ED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1BBE7-0DE4-411C-B0B0-216C1DD036F1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08B2278-2977-41C1-935D-0671C9B800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86EE-A38F-4ACF-888D-13FFF26ACAF6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20DC-D8AC-4298-A2CF-F1A928B053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B2CFF1A-18AD-45EF-A7A5-33C7EFC6083C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A802AB-240A-4523-A1AD-2C9DD4EC87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574E-EE1A-4CAB-8E9C-8FFC3FD71DC9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C924-3940-4BAA-9703-203C5E2C0E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887B-10C0-4A63-948B-C55E61C1DA4F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8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5A1F-8966-4508-B272-C8A2CB3EA2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5D3C-D61C-4B11-9D7E-BFA30F129B60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2BEE-82E8-42A0-B5B4-31248E1CA3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2033-5FE1-4F94-9A56-FFAC7C7457A6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3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347C-9D6C-432D-8B25-61CDD38918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05C3-2CB2-48E0-BF7D-0325E7A538A4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07D3-E083-4095-9944-188768ACDB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ikdörtgen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6219DE-FC31-4E09-923D-05574F20170C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BB6C3-F944-4657-95B8-2BF56E0729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0" name="Metin Yer Tutucusu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6E09FE-70A8-4D1D-B375-3637B32AEC48}" type="datetimeFigureOut">
              <a:rPr lang="tr-TR"/>
              <a:pPr>
                <a:defRPr/>
              </a:pPr>
              <a:t>20.10.2014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A0F120-C89C-4593-AB8F-6ACF8086BC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ile%20&#304;&#231;i%20&#304;leti&#351;im%20filmi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r/url?sa=i&amp;rct=j&amp;q=&amp;esrc=s&amp;source=images&amp;cd=&amp;cad=rja&amp;docid=TVW_oB2bwgosZM&amp;tbnid=_1BWDCIu6Ili-M:&amp;ved=0CAUQjRw&amp;url=http://www.sacitaslan.com/cocukta-yalan-haberi-105263&amp;ei=1D4LU5ibH4rAtAbg6IDADg&amp;bvm=bv.61725948,d.bGQ&amp;psig=AFQjCNEbLXp3dMl4t5B49B0cC12i4KipIA&amp;ust=1393332274201781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nuldergisi.com/wp-content/uploads/2012/05/gonul10-iletisim-dili-cocuklarin-hayallerini-yikmayin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docid=NEPpGwyht9dnLM&amp;tbnid=LIcz3A4uofSxgM:&amp;ved=0CAUQjRw&amp;url=http://engelliler.gen.tr/f101/etkili-iletisimin-temel-tasi-dinlemek-19579/&amp;ei=OkILU-yxB8TQtQaymYGACg&amp;bvm=bv.61725948,d.bGQ&amp;psig=AFQjCNG8bh95hT_3qI7lhOLRiIsl60gvxA&amp;ust=139333306855051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304;leti&#351;im%20her&#351;eydir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231;ocuklar&#305;%20ciddiye%20al&#305;n&#305;z.MPG.mp4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tr/url?sa=i&amp;rct=j&amp;q=&amp;esrc=s&amp;frm=1&amp;source=images&amp;cd=&amp;cad=rja&amp;docid=2SBRCL0VlECgfM&amp;tbnid=A7x0ZqzA_30lZM:&amp;ved=0CAUQjRw&amp;url=http://thecitydergisi.com/e-ozlem-cetin-iletisim/&amp;ei=400KU9XBDcPVtAbvhIDYDQ&amp;bvm=bv.61725948,d.Yms&amp;psig=AFQjCNEG2IS902FyrJVwvUsdZ5h4IsTlew&amp;ust=139327060883263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tr/url?sa=i&amp;rct=j&amp;q=&amp;esrc=s&amp;source=images&amp;cd=&amp;cad=rja&amp;docid=rNtiHufbvnqWZM&amp;tbnid=sSamSe8eMrDLwM:&amp;ved=0CAUQjRw&amp;url=http://www.turkcebilgi.org/cesitli/kisisel-gelisim/beden-dilinde-bolgeler-4682.html&amp;ei=ZkwLU9agFMnoswa4qYGwCA&amp;bvm=bv.61725948,d.Yms&amp;psig=AFQjCNEOg4wp4X9DIbbhbZfU5QsUUwr9tQ&amp;ust=1393335767646041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tr/url?sa=i&amp;rct=j&amp;q=&amp;esrc=s&amp;source=images&amp;cd=&amp;cad=rja&amp;docid=PvCjaU_0qWh6BM&amp;tbnid=OLbFYqF5kI3NIM:&amp;ved=0CAUQjRw&amp;url=http://www.haberler.com/bakanlar-kurulu-toplantisi-basladi-4-5376592-haberi/&amp;ei=p1ALU4WaLIrmswbNk4CwCQ&amp;bvm=bv.61725948,d.bGQ&amp;psig=AFQjCNEZ43SW_HtxEnnWwVBrVc1ETUSrsg&amp;ust=139333683002982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irvideo.net/beden-dili-belgeseli-1-bolum-64229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tr/url?sa=i&amp;rct=j&amp;q=&amp;esrc=s&amp;source=images&amp;cd=&amp;cad=rja&amp;docid=W-iF2j4ta4aKmM&amp;tbnid=mBgr5YbdyKv8iM:&amp;ved=0CAUQjRw&amp;url=http://www.al-monitor.com/pulse/tr/contents/articles/originals/2013/05/jordan-syria-xenophobic.html&amp;ei=TE4LU8fPA4GjtAaL2ICwDw&amp;bvm=bv.61725948,d.Yms&amp;psig=AFQjCNG49xeA08GSGTYwTowqz5QyWnstUA&amp;ust=1393336182517897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Etkili%20konu&#351;ma%20i&#231;in%20beden%20dili%20nas&#305;l%20kullan&#305;lmal&#305;d&#305;r_.mp4" TargetMode="External"/><Relationship Id="rId2" Type="http://schemas.openxmlformats.org/officeDocument/2006/relationships/hyperlink" Target="Toplant&#305;larda%20hangi%20beden%20hareketleri%20gerginlik%20g&#246;stergesidir_.mp4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docid=C-6RaUooMq_jAM&amp;tbnid=ounN2n7p8hbizM:&amp;ved=0CAUQjRw&amp;url=http://www.imo.org.tr/gencimo/bizden_detay.php?kod=1151&amp;tipi=72&amp;ei=rlULU4KkGoiftAaetYHgAQ&amp;psig=AFQjCNE61JFdBnlFh4jDGz7A_0C7ouJt9w&amp;ust=1393338132735296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tr/url?sa=i&amp;rct=j&amp;q=&amp;esrc=s&amp;source=images&amp;cd=&amp;cad=rja&amp;docid=GnD8m9Pq_afJpM&amp;tbnid=KLEfw4RI6HdaTM:&amp;ved=0CAUQjRw&amp;url=http://www.oguztopoglu.com/2012_04_11_archive.html&amp;ei=VlgLU82bHsmktAbP4IDoBg&amp;bvm=bv.61725948,d.Yms&amp;psig=AFQjCNHSiEal6iWs3Gl7KjMoGFzAR8T8EA&amp;ust=139333883175124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tr/url?sa=i&amp;rct=j&amp;q=&amp;esrc=s&amp;source=images&amp;cd=&amp;cad=rja&amp;docid=5KMMm9X4qFSUlM&amp;tbnid=1ZKuHgyMjUP7QM:&amp;ved=0CAUQjRw&amp;url=http://papatyalar-ozgur.blogspot.com/&amp;ei=9loLU-zVCYjOsgagy4DwAQ&amp;bvm=bv.61725948,d.Yms&amp;psig=AFQjCNHSiEal6iWs3Gl7KjMoGFzAR8T8EA&amp;ust=139333883175124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Empatik%20Yakla&#351;&#305;mlar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İLETİŞİM TÜRLERİ</a:t>
            </a:r>
            <a:endParaRPr lang="tr-TR" dirty="0"/>
          </a:p>
        </p:txBody>
      </p:sp>
      <p:sp>
        <p:nvSpPr>
          <p:cNvPr id="14338" name="Alt Başlık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algn="l" eaLnBrk="1" hangingPunct="1"/>
            <a:endParaRPr lang="tr-TR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499247" y="555030"/>
            <a:ext cx="5381596" cy="5559896"/>
          </a:xfrm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tr-TR" sz="3200" b="0" kern="0" cap="none" dirty="0">
                <a:ln>
                  <a:noFill/>
                </a:ln>
                <a:solidFill>
                  <a:srgbClr val="FFFF00"/>
                </a:solidFill>
                <a:latin typeface="Tahoma"/>
                <a:ea typeface="+mn-ea"/>
                <a:cs typeface="Arial"/>
              </a:rPr>
              <a:t>Araştırmalar insanların günlük yaşamda birbirlerinin </a:t>
            </a:r>
            <a:r>
              <a:rPr lang="tr-TR" sz="4000" b="0" kern="0" cap="none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Arial"/>
              </a:rPr>
              <a:t>ne</a:t>
            </a:r>
            <a:r>
              <a:rPr lang="tr-TR" sz="4000" b="0" kern="0" cap="none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Arial"/>
              </a:rPr>
              <a:t> </a:t>
            </a:r>
            <a:r>
              <a:rPr lang="tr-TR" sz="3200" b="0" kern="0" cap="none" dirty="0">
                <a:ln>
                  <a:noFill/>
                </a:ln>
                <a:solidFill>
                  <a:srgbClr val="FFFF00"/>
                </a:solidFill>
                <a:latin typeface="Tahoma"/>
                <a:ea typeface="+mn-ea"/>
                <a:cs typeface="Arial"/>
              </a:rPr>
              <a:t>söylediklerinden çok, </a:t>
            </a:r>
            <a:r>
              <a:rPr lang="tr-TR" sz="4000" b="0" kern="0" cap="none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Arial"/>
              </a:rPr>
              <a:t>nasıl</a:t>
            </a:r>
            <a:r>
              <a:rPr lang="tr-TR" sz="4000" b="0" kern="0" cap="none" dirty="0">
                <a:ln>
                  <a:noFill/>
                </a:ln>
                <a:solidFill>
                  <a:srgbClr val="FFFF00"/>
                </a:solidFill>
                <a:latin typeface="Tahoma"/>
                <a:ea typeface="+mn-ea"/>
                <a:cs typeface="Arial"/>
              </a:rPr>
              <a:t> </a:t>
            </a:r>
            <a:r>
              <a:rPr lang="tr-TR" sz="3200" b="0" kern="0" cap="none" dirty="0">
                <a:ln>
                  <a:noFill/>
                </a:ln>
                <a:solidFill>
                  <a:srgbClr val="FFFF00"/>
                </a:solidFill>
                <a:latin typeface="Tahoma"/>
                <a:ea typeface="+mn-ea"/>
                <a:cs typeface="Arial"/>
              </a:rPr>
              <a:t>söylediklerine dikkat ettiklerini göstermektedir.</a:t>
            </a:r>
            <a:br>
              <a:rPr lang="tr-TR" sz="3200" b="0" kern="0" cap="none" dirty="0">
                <a:ln>
                  <a:noFill/>
                </a:ln>
                <a:solidFill>
                  <a:srgbClr val="FFFF00"/>
                </a:solidFill>
                <a:latin typeface="Tahoma"/>
                <a:ea typeface="+mn-ea"/>
                <a:cs typeface="Arial"/>
              </a:rPr>
            </a:br>
            <a:r>
              <a:rPr lang="tr-TR" sz="1600" b="0" kern="0" cap="none" dirty="0" smtClean="0">
                <a:ln>
                  <a:noFill/>
                </a:ln>
                <a:solidFill>
                  <a:srgbClr val="FFFF00"/>
                </a:solidFill>
                <a:latin typeface="Tahoma"/>
                <a:ea typeface="+mn-ea"/>
                <a:cs typeface="Arial"/>
                <a:hlinkClick r:id="rId3" action="ppaction://hlinkfile"/>
              </a:rPr>
              <a:t>aile İçi İletişim filmi.mp4</a:t>
            </a:r>
            <a:r>
              <a:rPr lang="tr-TR" sz="1600" b="0" kern="0" cap="none" dirty="0" smtClean="0">
                <a:ln>
                  <a:noFill/>
                </a:ln>
                <a:solidFill>
                  <a:srgbClr val="FFFF00"/>
                </a:solidFill>
                <a:latin typeface="Tahoma"/>
                <a:ea typeface="+mn-ea"/>
                <a:cs typeface="Arial"/>
              </a:rPr>
              <a:t> (Üstün Dökmen)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25602" name="Alt Başlık 2"/>
          <p:cNvSpPr>
            <a:spLocks noGrp="1"/>
          </p:cNvSpPr>
          <p:nvPr>
            <p:ph type="subTitle" idx="1"/>
          </p:nvPr>
        </p:nvSpPr>
        <p:spPr>
          <a:xfrm>
            <a:off x="3354388" y="260350"/>
            <a:ext cx="4746625" cy="504825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3388" y="337419"/>
            <a:ext cx="6993610" cy="1105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KONUŞMA VE </a:t>
            </a:r>
            <a:r>
              <a:rPr lang="tr-TR" dirty="0" err="1" smtClean="0"/>
              <a:t>dİnleme</a:t>
            </a:r>
            <a:endParaRPr lang="tr-TR" dirty="0"/>
          </a:p>
        </p:txBody>
      </p:sp>
      <p:sp>
        <p:nvSpPr>
          <p:cNvPr id="2765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tr-TR" dirty="0" smtClean="0">
              <a:latin typeface="Arial" charset="0"/>
            </a:endParaRPr>
          </a:p>
          <a:p>
            <a:pPr eaLnBrk="1" hangingPunct="1"/>
            <a:endParaRPr lang="tr-TR" dirty="0" smtClean="0">
              <a:latin typeface="Arial" charset="0"/>
            </a:endParaRPr>
          </a:p>
          <a:p>
            <a:pPr eaLnBrk="1" hangingPunct="1"/>
            <a:r>
              <a:rPr lang="tr-TR" dirty="0" smtClean="0">
                <a:latin typeface="Arial" charset="0"/>
              </a:rPr>
              <a:t>Konuşma, günlük bir gereksinim ve toplum içinde yaşayışımızın doğal bir sonucudur.</a:t>
            </a:r>
          </a:p>
          <a:p>
            <a:pPr eaLnBrk="1" hangingPunct="1"/>
            <a:r>
              <a:rPr lang="tr-TR" dirty="0" smtClean="0">
                <a:latin typeface="Arial" charset="0"/>
              </a:rPr>
              <a:t>Konuşma, bir düşünce alışverişi, tecrübelerimizi başkalarıyla paylaşma işidir.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8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Acaba konuşma güçlüğü çekiyor muyuz?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>
                <a:latin typeface="Arial" charset="0"/>
              </a:rPr>
              <a:t>Söylediklerimiz karşımızdaki kişiler tarafından anlaşılıyor mu?</a:t>
            </a:r>
          </a:p>
          <a:p>
            <a:pPr eaLnBrk="1" hangingPunct="1"/>
            <a:r>
              <a:rPr lang="tr-TR" sz="2400" dirty="0" smtClean="0">
                <a:latin typeface="Arial" charset="0"/>
              </a:rPr>
              <a:t>Konuşurken, dil ve söyleyiş yanlışlıkları yapıyor muyum?</a:t>
            </a:r>
          </a:p>
          <a:p>
            <a:pPr eaLnBrk="1" hangingPunct="1"/>
            <a:r>
              <a:rPr lang="tr-TR" sz="2400" dirty="0" smtClean="0">
                <a:latin typeface="Arial" charset="0"/>
              </a:rPr>
              <a:t>Sesimi duygu ve düşüncelerimi zenginleştirecek şekilde kullanabiliyor muyum?</a:t>
            </a:r>
          </a:p>
          <a:p>
            <a:pPr eaLnBrk="1" hangingPunct="1"/>
            <a:r>
              <a:rPr lang="tr-TR" sz="2400" dirty="0" smtClean="0">
                <a:latin typeface="Arial" charset="0"/>
              </a:rPr>
              <a:t>Tekdüze mi konuşuyorum?</a:t>
            </a:r>
          </a:p>
          <a:p>
            <a:pPr eaLnBrk="1" hangingPunct="1"/>
            <a:r>
              <a:rPr lang="tr-TR" sz="2400" dirty="0" smtClean="0">
                <a:latin typeface="Arial" charset="0"/>
              </a:rPr>
              <a:t>El ve kol hareketlerim karşıdaki kişiler tarafından yapmacık olarak algılanıyor mu?</a:t>
            </a:r>
          </a:p>
          <a:p>
            <a:pPr eaLnBrk="1" hangingPunct="1"/>
            <a:r>
              <a:rPr lang="tr-TR" sz="2400" dirty="0" smtClean="0">
                <a:latin typeface="Arial" charset="0"/>
              </a:rPr>
              <a:t>Anlattıklarımın değerine inanıyor muyum?</a:t>
            </a:r>
          </a:p>
          <a:p>
            <a:pPr eaLnBrk="1" hangingPunct="1"/>
            <a:endParaRPr lang="tr-TR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4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Konuşmayı Oluşturan Etmenler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latin typeface="Arial" charset="0"/>
              </a:rPr>
              <a:t>Ses </a:t>
            </a:r>
            <a:r>
              <a:rPr lang="tr-TR" smtClean="0">
                <a:latin typeface="Arial" charset="0"/>
              </a:rPr>
              <a:t>(ses ile kişilik arasında bir bağ vardır)</a:t>
            </a:r>
          </a:p>
          <a:p>
            <a:pPr eaLnBrk="1" hangingPunct="1">
              <a:buFont typeface="Wingdings 2" pitchFamily="18" charset="2"/>
              <a:buNone/>
            </a:pPr>
            <a:endParaRPr lang="tr-TR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r-TR" u="sng" smtClean="0">
                <a:latin typeface="Arial" charset="0"/>
              </a:rPr>
              <a:t>	İyi bir konuşma sesinin özellikleri: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tr-TR" sz="2400" smtClean="0">
                <a:latin typeface="Arial" charset="0"/>
              </a:rPr>
              <a:t>İşitilebilirlik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tr-TR" sz="2400" smtClean="0">
                <a:latin typeface="Arial" charset="0"/>
              </a:rPr>
              <a:t>Akıcılık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tr-TR" sz="2400" smtClean="0">
                <a:latin typeface="Arial" charset="0"/>
              </a:rPr>
              <a:t>Hoşa giderlik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tr-TR" sz="2400" smtClean="0">
                <a:latin typeface="Arial" charset="0"/>
              </a:rPr>
              <a:t>Telaffuz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tr-TR" sz="2400" smtClean="0">
                <a:latin typeface="Arial" charset="0"/>
              </a:rPr>
              <a:t>Konuşma dinamiği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tr-TR" sz="2400" smtClean="0">
                <a:latin typeface="Arial" charset="0"/>
              </a:rPr>
              <a:t>Sözcük haznesi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tr-TR" sz="2400" smtClean="0">
                <a:latin typeface="Arial" charset="0"/>
              </a:rPr>
              <a:t>Üslup </a:t>
            </a:r>
          </a:p>
          <a:p>
            <a:pPr eaLnBrk="1" hangingPunct="1">
              <a:buFont typeface="Wingdings" pitchFamily="2" charset="2"/>
              <a:buNone/>
            </a:pPr>
            <a:endParaRPr lang="tr-TR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tr-TR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0723" name="Picture 5" descr="slide-10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Dinleyici</a:t>
            </a:r>
          </a:p>
          <a:p>
            <a:pPr eaLnBrk="1" hangingPunct="1">
              <a:buFont typeface="Wingdings 2" pitchFamily="18" charset="2"/>
              <a:buNone/>
            </a:pPr>
            <a:endParaRPr lang="tr-TR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Yaş durumu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Cinsiyet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Sayı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İş ve uğraş durumu</a:t>
            </a:r>
            <a:r>
              <a:rPr lang="tr-TR" dirty="0" smtClean="0"/>
              <a:t>	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Ortam</a:t>
            </a:r>
          </a:p>
          <a:p>
            <a:pPr eaLnBrk="1" hangingPunct="1">
              <a:buFont typeface="Wingdings 2" pitchFamily="18" charset="2"/>
              <a:buNone/>
            </a:pPr>
            <a:endParaRPr lang="tr-TR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Toplantının niteliği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Fiziksel çevre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Toplantı programı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Süresi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cap="none" smtClean="0">
                <a:ln>
                  <a:noFill/>
                </a:ln>
                <a:solidFill>
                  <a:schemeClr val="tx1"/>
                </a:solidFill>
              </a:rPr>
              <a:t>DİNLEME BECERİLERİ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Dinlemek </a:t>
            </a:r>
            <a:r>
              <a:rPr lang="tr-TR" dirty="0" smtClean="0"/>
              <a:t>işitmek demek değildir.</a:t>
            </a:r>
          </a:p>
          <a:p>
            <a:pPr eaLnBrk="1" hangingPunct="1"/>
            <a:r>
              <a:rPr lang="tr-TR" dirty="0" smtClean="0"/>
              <a:t>Dinleme becerisi doğal değildir. Sonradan kazanılır.</a:t>
            </a:r>
          </a:p>
          <a:p>
            <a:pPr eaLnBrk="1" hangingPunct="1"/>
            <a:r>
              <a:rPr lang="tr-TR" dirty="0" smtClean="0"/>
              <a:t>Bütün dinleyiciler aynı iletiyi almazlar.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cap="none" dirty="0" smtClean="0">
                <a:ln>
                  <a:noFill/>
                </a:ln>
                <a:solidFill>
                  <a:schemeClr val="tx1"/>
                </a:solidFill>
              </a:rPr>
              <a:t>Nasıl bir dinleyiciyiz?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sz="2800" dirty="0" smtClean="0">
                <a:latin typeface="Comic Sans MS" panose="030F0702030302020204" pitchFamily="66" charset="0"/>
              </a:rPr>
              <a:t>Görünüşte dinleme</a:t>
            </a:r>
          </a:p>
          <a:p>
            <a:pPr eaLnBrk="1" hangingPunct="1"/>
            <a:r>
              <a:rPr lang="tr-TR" sz="2800" dirty="0" smtClean="0">
                <a:latin typeface="Comic Sans MS" panose="030F0702030302020204" pitchFamily="66" charset="0"/>
              </a:rPr>
              <a:t>Seçerek dinleme</a:t>
            </a:r>
          </a:p>
          <a:p>
            <a:pPr eaLnBrk="1" hangingPunct="1"/>
            <a:r>
              <a:rPr lang="tr-TR" sz="2800" dirty="0" smtClean="0">
                <a:latin typeface="Comic Sans MS" panose="030F0702030302020204" pitchFamily="66" charset="0"/>
              </a:rPr>
              <a:t>Saplanmış dinleme</a:t>
            </a:r>
          </a:p>
          <a:p>
            <a:pPr eaLnBrk="1" hangingPunct="1"/>
            <a:r>
              <a:rPr lang="tr-TR" sz="2800" dirty="0" smtClean="0">
                <a:latin typeface="Comic Sans MS" panose="030F0702030302020204" pitchFamily="66" charset="0"/>
              </a:rPr>
              <a:t>Savunucu dinleme</a:t>
            </a:r>
          </a:p>
          <a:p>
            <a:pPr eaLnBrk="1" hangingPunct="1"/>
            <a:r>
              <a:rPr lang="tr-TR" sz="2800" dirty="0" smtClean="0">
                <a:latin typeface="Comic Sans MS" panose="030F0702030302020204" pitchFamily="66" charset="0"/>
              </a:rPr>
              <a:t>Tuzak kurucu dinleme</a:t>
            </a:r>
          </a:p>
          <a:p>
            <a:pPr eaLnBrk="1" hangingPunct="1"/>
            <a:r>
              <a:rPr lang="tr-TR" sz="2800" dirty="0" smtClean="0">
                <a:latin typeface="Comic Sans MS" panose="030F0702030302020204" pitchFamily="66" charset="0"/>
              </a:rPr>
              <a:t>Yüzeysel dinleme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cap="none" dirty="0" smtClean="0">
                <a:ln>
                  <a:noFill/>
                </a:ln>
                <a:solidFill>
                  <a:schemeClr val="tx1"/>
                </a:solidFill>
              </a:rPr>
              <a:t>Neden dinlemiyoruz?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tr-TR" dirty="0" smtClean="0"/>
          </a:p>
          <a:p>
            <a:pPr eaLnBrk="1" hangingPunct="1"/>
            <a:r>
              <a:rPr lang="tr-TR" dirty="0" smtClean="0"/>
              <a:t>Geleneksel yetiştirilme tarzı </a:t>
            </a:r>
            <a:endParaRPr lang="tr-TR" dirty="0" smtClean="0">
              <a:latin typeface="Arial" charset="0"/>
            </a:endParaRPr>
          </a:p>
          <a:p>
            <a:pPr eaLnBrk="1" hangingPunct="1"/>
            <a:r>
              <a:rPr lang="tr-TR" dirty="0" smtClean="0"/>
              <a:t>Kitle iletişim araçları</a:t>
            </a:r>
          </a:p>
          <a:p>
            <a:pPr eaLnBrk="1" hangingPunct="1"/>
            <a:r>
              <a:rPr lang="tr-TR" dirty="0" smtClean="0"/>
              <a:t>Önyargı</a:t>
            </a:r>
          </a:p>
          <a:p>
            <a:pPr eaLnBrk="1" hangingPunct="1">
              <a:buFont typeface="Wingdings 2" pitchFamily="18" charset="2"/>
              <a:buNone/>
            </a:pPr>
            <a:endParaRPr lang="tr-TR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325" y="623253"/>
            <a:ext cx="7242048" cy="56292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Kişi İçi İletişim</a:t>
            </a:r>
            <a:br>
              <a:rPr lang="tr-TR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Kişiler Arası İletişim </a:t>
            </a:r>
            <a:br>
              <a:rPr lang="tr-TR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Örgüt İçi İletişim</a:t>
            </a:r>
            <a:br>
              <a:rPr lang="tr-TR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Kitle İletişimi</a:t>
            </a:r>
            <a:br>
              <a:rPr lang="tr-TR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cap="none" dirty="0" smtClean="0">
                <a:solidFill>
                  <a:schemeClr val="tx1"/>
                </a:solidFill>
              </a:rPr>
              <a:t/>
            </a:r>
            <a:br>
              <a:rPr lang="tr-TR" cap="none" dirty="0" smtClean="0">
                <a:solidFill>
                  <a:schemeClr val="tx1"/>
                </a:solidFill>
              </a:rPr>
            </a:br>
            <a:endParaRPr lang="tr-T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tr-TR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Sorunları Çözmek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>
              <a:latin typeface="Arial" charset="0"/>
            </a:endParaRPr>
          </a:p>
          <a:p>
            <a:r>
              <a:rPr lang="tr-TR" smtClean="0">
                <a:latin typeface="Arial" charset="0"/>
              </a:rPr>
              <a:t>Sorunları çözmek için verdiğimiz cevaplar, nasıl bir dinleme davranışı gösterdiğimizi, soruna ne tür bir yaklaşım gösterdiğimizi belirtir. </a:t>
            </a:r>
          </a:p>
          <a:p>
            <a:endParaRPr lang="tr-TR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1. Yargılayıcı</a:t>
            </a:r>
          </a:p>
        </p:txBody>
      </p:sp>
      <p:sp>
        <p:nvSpPr>
          <p:cNvPr id="37890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r>
              <a:rPr lang="tr-TR" sz="2200" dirty="0" smtClean="0">
                <a:latin typeface="Arial" charset="0"/>
              </a:rPr>
              <a:t>Değerlendirme olumlu ya da olumsuz olabilir.</a:t>
            </a:r>
          </a:p>
          <a:p>
            <a:r>
              <a:rPr lang="tr-TR" sz="2200" dirty="0" smtClean="0">
                <a:latin typeface="Arial" charset="0"/>
              </a:rPr>
              <a:t>Bu durum karşısında olduğunu anlayan kişi hemen savunmaya geçer.</a:t>
            </a:r>
          </a:p>
          <a:p>
            <a:r>
              <a:rPr lang="tr-TR" sz="2200" dirty="0" smtClean="0">
                <a:latin typeface="Arial" charset="0"/>
              </a:rPr>
              <a:t>Bu tutum, kişinin gerçek sorununa bir çözüm bulmasını engeller.</a:t>
            </a:r>
          </a:p>
          <a:p>
            <a:r>
              <a:rPr lang="tr-TR" sz="2200" dirty="0" smtClean="0">
                <a:latin typeface="Arial" charset="0"/>
              </a:rPr>
              <a:t>“böyle bir tutumla sen hiçbir yere ulaşamazsın” ya da “bu iyi bir fikir” gibi</a:t>
            </a:r>
          </a:p>
        </p:txBody>
      </p:sp>
      <p:sp>
        <p:nvSpPr>
          <p:cNvPr id="37891" name="Rectangle 6"/>
          <p:cNvSpPr>
            <a:spLocks noGrp="1"/>
          </p:cNvSpPr>
          <p:nvPr>
            <p:ph type="body"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tr-TR" sz="2200" smtClean="0">
              <a:latin typeface="Arial" charset="0"/>
            </a:endParaRPr>
          </a:p>
        </p:txBody>
      </p:sp>
      <p:pic>
        <p:nvPicPr>
          <p:cNvPr id="37892" name="Picture 5" descr="_267_2181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677988"/>
            <a:ext cx="36004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2. Çözümleme</a:t>
            </a:r>
          </a:p>
        </p:txBody>
      </p:sp>
      <p:sp>
        <p:nvSpPr>
          <p:cNvPr id="3891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200" dirty="0" smtClean="0">
                <a:latin typeface="Arial" charset="0"/>
              </a:rPr>
              <a:t>Karşısındakini çözümleyen kimse, konuşanı konuşandan daha iyi bir biçimde kendisinin anladığını ima eder.</a:t>
            </a:r>
          </a:p>
          <a:p>
            <a:pPr>
              <a:lnSpc>
                <a:spcPct val="90000"/>
              </a:lnSpc>
            </a:pPr>
            <a:r>
              <a:rPr lang="tr-TR" sz="2200" dirty="0" smtClean="0">
                <a:latin typeface="Arial" charset="0"/>
              </a:rPr>
              <a:t>Farkına varmadan karşımızdaki kişinin savunucu bir tutum içine girmesine neden oluruz</a:t>
            </a:r>
          </a:p>
          <a:p>
            <a:pPr>
              <a:lnSpc>
                <a:spcPct val="90000"/>
              </a:lnSpc>
            </a:pPr>
            <a:r>
              <a:rPr lang="tr-TR" sz="2200" dirty="0" smtClean="0">
                <a:latin typeface="Arial" charset="0"/>
              </a:rPr>
              <a:t>“bence seni rahatsız eden şey……” ya da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200" dirty="0" smtClean="0">
                <a:latin typeface="Arial" charset="0"/>
              </a:rPr>
              <a:t>   “ söylediğin bu ama aslında ….”</a:t>
            </a:r>
          </a:p>
        </p:txBody>
      </p:sp>
      <p:sp>
        <p:nvSpPr>
          <p:cNvPr id="38915" name="Rectangle 5"/>
          <p:cNvSpPr>
            <a:spLocks noGrp="1"/>
          </p:cNvSpPr>
          <p:nvPr>
            <p:ph type="body"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sz="2200" smtClean="0"/>
          </a:p>
        </p:txBody>
      </p:sp>
      <p:pic>
        <p:nvPicPr>
          <p:cNvPr id="38916" name="Picture 7" descr="ANd9GcQAGW_1oBw3bQpw0M5kDL4x0HOWF-DOFNNVxe5uOaGcLHApLeVH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0" y="1557338"/>
            <a:ext cx="35798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sz="3400" cap="none" smtClean="0">
                <a:ln>
                  <a:noFill/>
                </a:ln>
                <a:solidFill>
                  <a:schemeClr val="tx1"/>
                </a:solidFill>
              </a:rPr>
              <a:t>3. Soru sorma</a:t>
            </a:r>
            <a:br>
              <a:rPr lang="tr-TR" sz="3400" cap="none" smtClean="0">
                <a:ln>
                  <a:noFill/>
                </a:ln>
                <a:solidFill>
                  <a:schemeClr val="tx1"/>
                </a:solidFill>
              </a:rPr>
            </a:br>
            <a:endParaRPr lang="tr-TR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9938" name="Rectangl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9939" name="Picture 8" descr="polis,kontrol,sarhoş,rakı,peynir,kavun,so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71993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 dirty="0" smtClean="0">
                <a:ln>
                  <a:noFill/>
                </a:ln>
                <a:solidFill>
                  <a:schemeClr val="tx1"/>
                </a:solidFill>
              </a:rPr>
              <a:t>4. Rahatlatma</a:t>
            </a:r>
          </a:p>
        </p:txBody>
      </p:sp>
      <p:sp>
        <p:nvSpPr>
          <p:cNvPr id="40962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r>
              <a:rPr lang="tr-TR" sz="2200" dirty="0" smtClean="0"/>
              <a:t>İnsanların bazı durumlarda cesaretlendirilmeye, desteklenmeye ihtiyacı vardır. Ancak bu tutum her yerde ve her zaman kullanılmamalıdır. </a:t>
            </a:r>
          </a:p>
          <a:p>
            <a:r>
              <a:rPr lang="tr-TR" sz="2200" dirty="0" smtClean="0"/>
              <a:t>“Yorma kafanı böyle şeylere” ya da “boş ver” gibi</a:t>
            </a:r>
          </a:p>
        </p:txBody>
      </p:sp>
      <p:sp>
        <p:nvSpPr>
          <p:cNvPr id="40963" name="Rectangle 5"/>
          <p:cNvSpPr>
            <a:spLocks noGrp="1"/>
          </p:cNvSpPr>
          <p:nvPr>
            <p:ph type="body"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endParaRPr lang="tr-TR" sz="2200" smtClean="0"/>
          </a:p>
        </p:txBody>
      </p:sp>
      <p:pic>
        <p:nvPicPr>
          <p:cNvPr id="40964" name="Picture 7" descr="gonul10-iletisim-dili-cocuklarin-hayallerini-yikmayi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557338"/>
            <a:ext cx="3810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ANd9GcR17eGB2gEYfPJazY7P2NOBANOWg53met0c_dNoVP09jcH6Kch_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43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cap="none" dirty="0" smtClean="0">
                <a:ln>
                  <a:noFill/>
                </a:ln>
                <a:solidFill>
                  <a:schemeClr val="tx1"/>
                </a:solidFill>
              </a:rPr>
              <a:t>Aktif dinleme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Anlatılmak istenen temel iletiyi saptamak</a:t>
            </a:r>
          </a:p>
          <a:p>
            <a:pPr eaLnBrk="1" hangingPunct="1"/>
            <a:r>
              <a:rPr lang="tr-TR" dirty="0" smtClean="0"/>
              <a:t>Dikkati yoğunlaştırmak</a:t>
            </a:r>
          </a:p>
          <a:p>
            <a:pPr algn="just" eaLnBrk="1" hangingPunct="1"/>
            <a:r>
              <a:rPr lang="tr-TR" dirty="0" smtClean="0"/>
              <a:t>Geribildirimlerle dinlediğimizi belirtmek</a:t>
            </a:r>
          </a:p>
          <a:p>
            <a:pPr algn="just" eaLnBrk="1" hangingPunct="1"/>
            <a:r>
              <a:rPr lang="tr-TR" dirty="0" smtClean="0"/>
              <a:t>Söz bitene kadar beklemek ve sonunda soru sormak</a:t>
            </a:r>
          </a:p>
          <a:p>
            <a:pPr eaLnBrk="1" hangingPunct="1"/>
            <a:r>
              <a:rPr lang="tr-TR" dirty="0" smtClean="0"/>
              <a:t>İletileri doğru anladığımızdan emin olmak</a:t>
            </a:r>
          </a:p>
          <a:p>
            <a:pPr eaLnBrk="1" hangingPunct="1"/>
            <a:r>
              <a:rPr lang="tr-TR" dirty="0" smtClean="0"/>
              <a:t>Alay, küçümseme gibi ifadelerden uzak olmak</a:t>
            </a:r>
          </a:p>
          <a:p>
            <a:pPr eaLnBrk="1" hangingPunct="1"/>
            <a:r>
              <a:rPr lang="tr-TR" dirty="0" smtClean="0"/>
              <a:t>Tuzak kurmak için ya da savunmacı bir şekilde dinlememek</a:t>
            </a: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430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tr-TR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4034" name="Rectangle 7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endParaRPr lang="tr-TR" sz="2200" smtClean="0"/>
          </a:p>
        </p:txBody>
      </p:sp>
      <p:sp>
        <p:nvSpPr>
          <p:cNvPr id="44035" name="Rectangle 8"/>
          <p:cNvSpPr>
            <a:spLocks noGrp="1"/>
          </p:cNvSpPr>
          <p:nvPr>
            <p:ph type="body"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endParaRPr lang="tr-TR" sz="2200" smtClean="0"/>
          </a:p>
        </p:txBody>
      </p:sp>
      <p:pic>
        <p:nvPicPr>
          <p:cNvPr id="44036" name="Picture 5" descr="Aktif Dinl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52742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0" descr="971050_632859306741991_1954486649_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628775"/>
            <a:ext cx="38084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/>
            <a:r>
              <a:rPr lang="tr-TR" dirty="0" smtClean="0"/>
              <a:t>İyi bir dinleyici olunduğunda, doğru ve etkin dinleme becerileri sergilendiğinde, kişinin kendisine söylenilenleri yanlış veya eksik anlaması mümkün olduğunca azalır. </a:t>
            </a:r>
          </a:p>
          <a:p>
            <a:pPr eaLnBrk="1" hangingPunct="1">
              <a:buFont typeface="Wingdings 2" pitchFamily="18" charset="2"/>
              <a:buNone/>
            </a:pPr>
            <a:endParaRPr lang="tr-TR" dirty="0" smtClean="0"/>
          </a:p>
          <a:p>
            <a:pPr algn="just" eaLnBrk="1" hangingPunct="1"/>
            <a:r>
              <a:rPr lang="tr-TR" dirty="0" smtClean="0"/>
              <a:t>Etkin dinleme, karşıdaki kişinin fikirlerine saygıyı, söylediklerine dikkat etmeyi ve doğru şekilde anlayıp değerlendirmeyi beraberinde getirir.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SÖZSÜZ İLETİŞİM</a:t>
            </a:r>
            <a:endParaRPr lang="tr-TR" dirty="0"/>
          </a:p>
        </p:txBody>
      </p:sp>
      <p:sp>
        <p:nvSpPr>
          <p:cNvPr id="46082" name="Metin Yer Tutucusu 2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dirty="0" smtClean="0">
                <a:hlinkClick r:id="rId3" action="ppaction://hlinkfile"/>
              </a:rPr>
              <a:t>İletişim herşeydir.mp4</a:t>
            </a:r>
            <a:endParaRPr lang="tr-TR" dirty="0" smtClean="0"/>
          </a:p>
        </p:txBody>
      </p:sp>
      <p:sp>
        <p:nvSpPr>
          <p:cNvPr id="4" name="Resim Yer Tutucusu 3"/>
          <p:cNvSpPr>
            <a:spLocks noGrp="1"/>
          </p:cNvSpPr>
          <p:nvPr>
            <p:ph type="pic" idx="1"/>
          </p:nvPr>
        </p:nvSpPr>
        <p:spPr/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52513"/>
            <a:ext cx="4165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1488" y="335915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0" kern="0" cap="none" dirty="0">
                <a:ln>
                  <a:noFill/>
                </a:ln>
                <a:solidFill>
                  <a:srgbClr val="333399"/>
                </a:solidFill>
                <a:latin typeface="Tahoma"/>
                <a:cs typeface="Arial"/>
              </a:rPr>
              <a:t>1.Kişi içi iletişim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Bir </a:t>
            </a:r>
            <a:r>
              <a:rPr lang="tr-TR" dirty="0"/>
              <a:t>insanın düşünmesini, duygulanmasını, kişisel ihtiyaçlarının farkına varmasını, iç gözlem yapmasını, rüya görerek kendi içinden mesaj almasını ya da kendine sorular sorarak bunlara cevaplar üretmesini bir iç iletişim sayabiliriz.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916113"/>
            <a:ext cx="3521075" cy="3875087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4333096"/>
          </a:xfrm>
        </p:spPr>
        <p:txBody>
          <a:bodyPr/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tr-TR" sz="32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		Sözlü </a:t>
            </a:r>
            <a:r>
              <a:rPr lang="tr-TR" sz="32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iletişim </a:t>
            </a:r>
            <a:r>
              <a:rPr lang="tr-TR" sz="32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bilgileri, </a:t>
            </a:r>
            <a:r>
              <a:rPr lang="tr-TR" sz="3200" b="0" cap="none" dirty="0" smtClean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>düşünceleri</a:t>
            </a:r>
            <a:r>
              <a:rPr lang="tr-TR" sz="32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;  sözsüz </a:t>
            </a:r>
            <a:r>
              <a:rPr lang="tr-TR" sz="32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iletişim </a:t>
            </a:r>
            <a:r>
              <a:rPr lang="tr-TR" sz="3200" b="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>duyguları</a:t>
            </a:r>
            <a:r>
              <a:rPr lang="tr-TR" sz="32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 ifade etmede daha etkilidir.</a:t>
            </a:r>
            <a:br>
              <a:rPr lang="tr-TR" sz="32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979613" y="4437063"/>
            <a:ext cx="3711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>
                <a:hlinkClick r:id="rId2" action="ppaction://hlinkfile"/>
              </a:rPr>
              <a:t>çocukları ciddiye alınız.MPG.mp4</a:t>
            </a:r>
            <a:endParaRPr lang="tr-TR" dirty="0"/>
          </a:p>
          <a:p>
            <a:r>
              <a:rPr lang="tr-TR" dirty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 descr="iletişim türl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77057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cap="none" smtClean="0">
                <a:ln>
                  <a:noFill/>
                </a:ln>
                <a:solidFill>
                  <a:schemeClr val="tx1"/>
                </a:solidFill>
              </a:rPr>
              <a:t>Yüz ve Beden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0179" name="Picture 5" descr="think-562x3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719931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 smtClean="0">
                <a:ln>
                  <a:noFill/>
                </a:ln>
                <a:solidFill>
                  <a:schemeClr val="tx1"/>
                </a:solidFill>
              </a:rPr>
              <a:t>İletişimde;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  <a:p>
            <a:r>
              <a:rPr lang="tr-TR" smtClean="0"/>
              <a:t>Kelimeler   % 7</a:t>
            </a:r>
          </a:p>
          <a:p>
            <a:r>
              <a:rPr lang="tr-TR" smtClean="0"/>
              <a:t>Ses tonu     % 38</a:t>
            </a:r>
          </a:p>
          <a:p>
            <a:r>
              <a:rPr lang="tr-TR" smtClean="0"/>
              <a:t>Beden dili   % 55 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				oranında etkilidir.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563" cy="1173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2226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013"/>
            <a:ext cx="5897563" cy="603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tr-TR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813"/>
            <a:ext cx="8172450" cy="683418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 smtClean="0">
                <a:ln>
                  <a:noFill/>
                </a:ln>
                <a:solidFill>
                  <a:schemeClr val="tx1"/>
                </a:solidFill>
              </a:rPr>
              <a:t>Bedensel Temas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3251" name="Picture 5" descr="Beden Dili ve Etkili Dinl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71993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 smtClean="0">
                <a:ln>
                  <a:noFill/>
                </a:ln>
                <a:solidFill>
                  <a:schemeClr val="tx1"/>
                </a:solidFill>
              </a:rPr>
              <a:t>Mekan Kullanımı</a:t>
            </a:r>
          </a:p>
        </p:txBody>
      </p:sp>
      <p:sp>
        <p:nvSpPr>
          <p:cNvPr id="54274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r>
              <a:rPr lang="tr-TR" sz="2200" smtClean="0"/>
              <a:t>İnsanlar kendi çevrelerinde oluşturdukları boş mekanlar ile de iletişim kurarlar</a:t>
            </a:r>
          </a:p>
          <a:p>
            <a:r>
              <a:rPr lang="tr-TR" sz="2200" smtClean="0"/>
              <a:t>Mekan kullanımı dostluğun bir şekli olabileceği gibi statünün de bir göstergesidir.</a:t>
            </a:r>
          </a:p>
        </p:txBody>
      </p:sp>
      <p:sp>
        <p:nvSpPr>
          <p:cNvPr id="54275" name="Rectangle 7"/>
          <p:cNvSpPr>
            <a:spLocks noGrp="1"/>
          </p:cNvSpPr>
          <p:nvPr>
            <p:ph type="body"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endParaRPr lang="tr-TR" sz="2200" smtClean="0"/>
          </a:p>
        </p:txBody>
      </p:sp>
      <p:pic>
        <p:nvPicPr>
          <p:cNvPr id="54276" name="Picture 5" descr="ANd9GcQ_BaRjzDBFsw7FY7kKq2yLg0pYXgV0ooGlqkW0NoqxD2GNV8qId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628775"/>
            <a:ext cx="36909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7" descr="İsrail'den Türkiye'ye 'alçak koltuk' ayıbı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89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 smtClean="0">
                <a:ln>
                  <a:noFill/>
                </a:ln>
                <a:solidFill>
                  <a:schemeClr val="tx1"/>
                </a:solidFill>
              </a:rPr>
              <a:t>Araçlar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7347" name="Picture 5" descr="bakanlar-kurulu-toplantisi-basladi-4-5376592_4358_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72723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hlinkClick r:id="rId2"/>
              </a:rPr>
              <a:t>http://www.indirvideo.net/beden-dili-belgeseli-1-bolum-642291.html</a:t>
            </a:r>
            <a:r>
              <a:rPr lang="tr-TR" smtClean="0"/>
              <a:t> </a:t>
            </a:r>
            <a:r>
              <a:rPr lang="tr-TR" sz="2000" smtClean="0"/>
              <a:t>güç göstergesi davranışlar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1488" y="335915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0" kern="0" cap="none" dirty="0">
                <a:ln>
                  <a:noFill/>
                </a:ln>
                <a:solidFill>
                  <a:srgbClr val="333399"/>
                </a:solidFill>
                <a:latin typeface="Tahoma"/>
                <a:cs typeface="Arial"/>
              </a:rPr>
              <a:t>2 . Kişilerarası iletişim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 2"/>
              <a:buNone/>
              <a:defRPr/>
            </a:pPr>
            <a:endParaRPr lang="tr-TR" sz="2400" kern="0" dirty="0" smtClean="0">
              <a:solidFill>
                <a:srgbClr val="000000"/>
              </a:solidFill>
              <a:latin typeface="Tahoma"/>
              <a:cs typeface="Arial"/>
            </a:endParaRPr>
          </a:p>
          <a:p>
            <a:pPr marL="0" indent="0" algn="ctr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 2"/>
              <a:buNone/>
              <a:defRPr/>
            </a:pPr>
            <a:r>
              <a:rPr lang="tr-TR" sz="2400" kern="0" dirty="0" smtClean="0">
                <a:solidFill>
                  <a:srgbClr val="000000"/>
                </a:solidFill>
                <a:latin typeface="Tahoma"/>
                <a:cs typeface="Arial"/>
              </a:rPr>
              <a:t>Kaynağını </a:t>
            </a:r>
            <a:r>
              <a:rPr lang="tr-TR" sz="2400" kern="0" dirty="0">
                <a:solidFill>
                  <a:srgbClr val="000000"/>
                </a:solidFill>
                <a:latin typeface="Tahoma"/>
                <a:cs typeface="Arial"/>
              </a:rPr>
              <a:t>ve hedefini insanların oluşturduğu iletişimlere denir. Karşılıklı iletişimde bulunan kişiler, bilgi/sembol üreterek, bunları birbirlerine aktararak ve yorumlayarak iletişimi sürdürürler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773238"/>
            <a:ext cx="3703637" cy="42481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 descr="Jord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Beden dili </a:t>
            </a:r>
            <a:endParaRPr lang="tr-TR" dirty="0"/>
          </a:p>
        </p:txBody>
      </p:sp>
      <p:sp>
        <p:nvSpPr>
          <p:cNvPr id="59394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9395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Gergin olduğumuzu ifade eden hareketler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1600" dirty="0" smtClean="0">
                <a:hlinkClick r:id="rId2" action="ppaction://hlinkfile"/>
              </a:rPr>
              <a:t>Toplantılarda hangi beden hareketleri gerginlik göstergesidir_.mp4</a:t>
            </a:r>
            <a:endParaRPr lang="tr-TR" sz="16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16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Etkili konuşmada beden dili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1800" dirty="0" smtClean="0">
                <a:hlinkClick r:id="rId3" action="ppaction://hlinkfile"/>
              </a:rPr>
              <a:t>Etkili konuşma için beden dili nasıl kullanılmalıdır_.mp4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 smtClean="0">
                <a:ln>
                  <a:noFill/>
                </a:ln>
                <a:solidFill>
                  <a:schemeClr val="tx1"/>
                </a:solidFill>
              </a:rPr>
              <a:t>3. Örgüt İçi İletişim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  <a:p>
            <a:r>
              <a:rPr lang="tr-TR" smtClean="0"/>
              <a:t>Örgüt iş ve işlev bölümü yaparak, bir otorite hiyerarşisi içinde, ortak bir amacı gerçekleştirmek için bir araya gelmiş insanların faaliyetlerinin koordinasyonudur.</a:t>
            </a:r>
          </a:p>
          <a:p>
            <a:r>
              <a:rPr lang="tr-TR" smtClean="0"/>
              <a:t>Bir örgüt içinde görev alan kişiler, önceden tanımlanmış bir takım rollere girerek hiyerarşik düzen içinde bu rollerini yerine getirmeye çalışırlar.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tr-TR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1442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endParaRPr lang="tr-TR" sz="2200" smtClean="0"/>
          </a:p>
        </p:txBody>
      </p:sp>
      <p:sp>
        <p:nvSpPr>
          <p:cNvPr id="61443" name="Rectangle 6"/>
          <p:cNvSpPr>
            <a:spLocks noGrp="1"/>
          </p:cNvSpPr>
          <p:nvPr>
            <p:ph type="body"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endParaRPr lang="tr-TR" sz="2200" smtClean="0"/>
          </a:p>
        </p:txBody>
      </p:sp>
      <p:pic>
        <p:nvPicPr>
          <p:cNvPr id="61444" name="Picture 8" descr="iç iletişim departman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6718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0" descr="6554_10_53_3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628775"/>
            <a:ext cx="36004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tr-TR" cap="none">
                <a:ln>
                  <a:noFill/>
                </a:ln>
                <a:solidFill>
                  <a:schemeClr val="tx1"/>
                </a:solidFill>
              </a:rPr>
              <a:t>4</a:t>
            </a:r>
            <a:r>
              <a:rPr lang="tr-TR" cap="none" smtClean="0">
                <a:ln>
                  <a:noFill/>
                </a:ln>
                <a:solidFill>
                  <a:schemeClr val="tx1"/>
                </a:solidFill>
              </a:rPr>
              <a:t>. </a:t>
            </a:r>
            <a:r>
              <a:rPr lang="tr-TR" cap="none" dirty="0" smtClean="0">
                <a:ln>
                  <a:noFill/>
                </a:ln>
                <a:solidFill>
                  <a:schemeClr val="tx1"/>
                </a:solidFill>
              </a:rPr>
              <a:t>Kitle İletişimi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Bir takım bilgilerin/sembollerin üretilmesi, geniş insan topluluklarına iletilmesi ve bu insanlar tarafından yorumlanması sürecine “kitle iletişimi” adı verilir.</a:t>
            </a:r>
          </a:p>
          <a:p>
            <a:r>
              <a:rPr lang="tr-TR" smtClean="0"/>
              <a:t>Televizyon, gazete, radyo, dergi…</a:t>
            </a:r>
          </a:p>
          <a:p>
            <a:r>
              <a:rPr lang="tr-TR" smtClean="0"/>
              <a:t>El ilanları, roman, masal kitapları vb de kitle iletişim aracı kabul edebiliriz.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tr-TR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3491" name="Picture 5" descr="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7245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KARKAT~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tr-TR" kern="0" dirty="0" smtClean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tr-TR" kern="0" dirty="0" smtClean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tr-TR" kern="0" dirty="0" smtClean="0">
                <a:solidFill>
                  <a:srgbClr val="000000"/>
                </a:solidFill>
                <a:latin typeface="Tahoma"/>
                <a:cs typeface="Arial"/>
              </a:rPr>
              <a:t>Kişilerarası </a:t>
            </a:r>
            <a:r>
              <a:rPr lang="tr-TR" kern="0" dirty="0">
                <a:solidFill>
                  <a:srgbClr val="000000"/>
                </a:solidFill>
                <a:latin typeface="Tahoma"/>
                <a:cs typeface="Arial"/>
              </a:rPr>
              <a:t>iletişime katılanlar, belli bir yakınlık içinde yüz yüze olmalıdırlar.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78300" y="1700213"/>
            <a:ext cx="3521075" cy="38576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Katılımcılar </a:t>
            </a:r>
            <a:r>
              <a:rPr lang="tr-TR" dirty="0"/>
              <a:t>arasında tek yönlü değil karşılıklı mesaj alış verişi olmalıdır.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700213"/>
            <a:ext cx="3559175" cy="43211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/>
              <a:t>Söz konusu mesajlar sözlü veya sözsüz nitelikte olmalıdır; bu iki tür dışındaki mesajların kullanıldığı iletişimler, örneğin yazışmalar kişilerarası iletişim sayılmaz.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773238"/>
            <a:ext cx="3521075" cy="42465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iletişim türl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77057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Sözlü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İletİşİm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Metin Yer Tutucusu 2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dirty="0" smtClean="0"/>
              <a:t>EDİ İLE BÜDÜ</a:t>
            </a:r>
          </a:p>
          <a:p>
            <a:pPr eaLnBrk="1" hangingPunct="1">
              <a:spcBef>
                <a:spcPct val="0"/>
              </a:spcBef>
            </a:pPr>
            <a:r>
              <a:rPr lang="tr-TR" dirty="0" err="1" smtClean="0">
                <a:hlinkClick r:id="rId3" action="ppaction://hlinkfile"/>
              </a:rPr>
              <a:t>Empatik</a:t>
            </a:r>
            <a:r>
              <a:rPr lang="tr-TR" dirty="0" smtClean="0">
                <a:hlinkClick r:id="rId3" action="ppaction://hlinkfile"/>
              </a:rPr>
              <a:t> Yaklaşımlar.mp4</a:t>
            </a:r>
            <a:endParaRPr lang="tr-TR" dirty="0" smtClean="0"/>
          </a:p>
          <a:p>
            <a:pPr eaLnBrk="1" hangingPunct="1">
              <a:spcBef>
                <a:spcPct val="0"/>
              </a:spcBef>
            </a:pPr>
            <a:r>
              <a:rPr lang="tr-TR" dirty="0" smtClean="0"/>
              <a:t> 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pic" idx="1"/>
          </p:nvPr>
        </p:nvSpPr>
        <p:spPr/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52513"/>
            <a:ext cx="41751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446</TotalTime>
  <Words>756</Words>
  <Application>Microsoft Office PowerPoint</Application>
  <PresentationFormat>Ekran Gösterisi (4:3)</PresentationFormat>
  <Paragraphs>140</Paragraphs>
  <Slides>46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Zengin</vt:lpstr>
      <vt:lpstr>İLETİŞİM TÜRLERİ</vt:lpstr>
      <vt:lpstr>1. Kişi İçi İletişim 2. Kişiler Arası İletişim  3. Örgüt İçi İletişim 4. Kitle İletişimi  </vt:lpstr>
      <vt:lpstr>1.Kişi içi iletişim</vt:lpstr>
      <vt:lpstr>2 . Kişilerarası iletişim</vt:lpstr>
      <vt:lpstr>PowerPoint Sunusu</vt:lpstr>
      <vt:lpstr>PowerPoint Sunusu</vt:lpstr>
      <vt:lpstr>PowerPoint Sunusu</vt:lpstr>
      <vt:lpstr>PowerPoint Sunusu</vt:lpstr>
      <vt:lpstr>Sözlü İletİşİm </vt:lpstr>
      <vt:lpstr>Araştırmalar insanların günlük yaşamda birbirlerinin ne söylediklerinden çok, nasıl söylediklerine dikkat ettiklerini göstermektedir. aile İçi İletişim filmi.mp4 (Üstün Dökmen)</vt:lpstr>
      <vt:lpstr>KONUŞMA VE dİnleme</vt:lpstr>
      <vt:lpstr>Acaba konuşma güçlüğü çekiyor muyuz?</vt:lpstr>
      <vt:lpstr>Konuşmayı Oluşturan Etmenler</vt:lpstr>
      <vt:lpstr>PowerPoint Sunusu</vt:lpstr>
      <vt:lpstr>PowerPoint Sunusu</vt:lpstr>
      <vt:lpstr>PowerPoint Sunusu</vt:lpstr>
      <vt:lpstr>DİNLEME BECERİLERİ</vt:lpstr>
      <vt:lpstr>Nasıl bir dinleyiciyiz?</vt:lpstr>
      <vt:lpstr>Neden dinlemiyoruz? </vt:lpstr>
      <vt:lpstr>Sorunları Çözmek</vt:lpstr>
      <vt:lpstr>1. Yargılayıcı</vt:lpstr>
      <vt:lpstr>2. Çözümleme</vt:lpstr>
      <vt:lpstr>3. Soru sorma </vt:lpstr>
      <vt:lpstr>4. Rahatlatma</vt:lpstr>
      <vt:lpstr>PowerPoint Sunusu</vt:lpstr>
      <vt:lpstr>Aktif dinleme</vt:lpstr>
      <vt:lpstr>PowerPoint Sunusu</vt:lpstr>
      <vt:lpstr>PowerPoint Sunusu</vt:lpstr>
      <vt:lpstr>SÖZSÜZ İLETİŞİM</vt:lpstr>
      <vt:lpstr>  Sözlü iletişim bilgileri, düşünceleri;  sözsüz iletişim duyguları  ifade etmede daha etkilidir. </vt:lpstr>
      <vt:lpstr>PowerPoint Sunusu</vt:lpstr>
      <vt:lpstr>Yüz ve Beden</vt:lpstr>
      <vt:lpstr>İletişimde;</vt:lpstr>
      <vt:lpstr>PowerPoint Sunusu</vt:lpstr>
      <vt:lpstr>Bedensel Temas</vt:lpstr>
      <vt:lpstr>Mekan Kullanımı</vt:lpstr>
      <vt:lpstr>PowerPoint Sunusu</vt:lpstr>
      <vt:lpstr>Araçlar</vt:lpstr>
      <vt:lpstr>PowerPoint Sunusu</vt:lpstr>
      <vt:lpstr>PowerPoint Sunusu</vt:lpstr>
      <vt:lpstr>Beden dili </vt:lpstr>
      <vt:lpstr>3. Örgüt İçi İletişim</vt:lpstr>
      <vt:lpstr>PowerPoint Sunusu</vt:lpstr>
      <vt:lpstr>4. Kitle İletişimi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 TÜRLERİ</dc:title>
  <dc:creator>fatmac</dc:creator>
  <cp:lastModifiedBy>user</cp:lastModifiedBy>
  <cp:revision>19</cp:revision>
  <dcterms:created xsi:type="dcterms:W3CDTF">2014-02-17T14:59:12Z</dcterms:created>
  <dcterms:modified xsi:type="dcterms:W3CDTF">2014-10-20T07:29:06Z</dcterms:modified>
</cp:coreProperties>
</file>