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1"/>
  </p:sldMasterIdLst>
  <p:notesMasterIdLst>
    <p:notesMasterId r:id="rId11"/>
  </p:notesMasterIdLst>
  <p:sldIdLst>
    <p:sldId id="605" r:id="rId2"/>
    <p:sldId id="609" r:id="rId3"/>
    <p:sldId id="501" r:id="rId4"/>
    <p:sldId id="502" r:id="rId5"/>
    <p:sldId id="610" r:id="rId6"/>
    <p:sldId id="503" r:id="rId7"/>
    <p:sldId id="504" r:id="rId8"/>
    <p:sldId id="505" r:id="rId9"/>
    <p:sldId id="607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0014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Açık Stil 1 - Vurgu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Orta Stil 4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113A9D2-9D6B-4929-AA2D-F23B5EE8CBE7}" styleName="Tema Uygulanmış Stil 2 - Vurgu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E13994-30AF-47AB-9AE9-BBDCDBE0CBA6}" type="datetimeFigureOut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3E5B85-6C5A-42C2-98FC-D65C088BC86D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7591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E651E-FD33-42A8-ADDD-5E41CCA25CE5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93EEF-5FEB-4F91-8402-245DF9A954B4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AB41A-7824-411D-AF58-4FA7B998A58B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6570B-8D22-492B-8338-008433A7E923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0E79A-BAD9-447F-83AE-4CCD68DD987E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FA889-AD2A-48F9-8217-6F87E3C869C4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089DF-6726-4B26-8188-F0FDDF0538F5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0D3B0-6A4B-4030-9A7D-70DA3E38815D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91C2-C5F5-4A3A-BB92-01B6AED6A02F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6C86-EBE7-4D87-9461-68EF3F0CB5F9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35063-CCEC-42B1-A0CA-2D5FE7222A82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dirty="0" smtClean="0"/>
              <a:t>Resim eklemek için simgeyi tıklatın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7168676-C2FF-4DD2-8FA3-79A4615BE075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6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2195736" y="-171400"/>
            <a:ext cx="4752528" cy="309634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Başlık 1"/>
          <p:cNvSpPr txBox="1">
            <a:spLocks/>
          </p:cNvSpPr>
          <p:nvPr/>
        </p:nvSpPr>
        <p:spPr>
          <a:xfrm>
            <a:off x="251520" y="3429000"/>
            <a:ext cx="8640960" cy="23042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tr-TR" sz="4000" b="1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r>
              <a:rPr lang="tr-TR" sz="24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ARAŞTIRMA SÜRECİ: KAVRAMLAR, İLKELER VE TEKNİKLER</a:t>
            </a:r>
            <a:br>
              <a:rPr lang="tr-TR" sz="2400" b="1" dirty="0" smtClean="0">
                <a:solidFill>
                  <a:schemeClr val="tx1"/>
                </a:solidFill>
                <a:latin typeface="Calibri" panose="020F0502020204030204" pitchFamily="34" charset="0"/>
              </a:rPr>
            </a:br>
            <a:endParaRPr lang="tr-TR" sz="2400" b="1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r>
              <a:rPr lang="tr-TR" sz="2000" b="1" smtClean="0">
                <a:solidFill>
                  <a:schemeClr val="tx1"/>
                </a:solidFill>
                <a:latin typeface="Calibri" panose="020F0502020204030204" pitchFamily="34" charset="0"/>
              </a:rPr>
              <a:t>                                                                                                   </a:t>
            </a:r>
            <a:endParaRPr lang="tr-TR" sz="20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pic>
        <p:nvPicPr>
          <p:cNvPr id="7" name="Picture 4" descr="https://upload.wikimedia.org/wikipedia/tr/5/5f/Ankara_%C3%9Cniversitesi_logos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805264"/>
            <a:ext cx="108012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Resim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805264"/>
            <a:ext cx="1080120" cy="10081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8883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>
          <a:xfrm>
            <a:off x="3991088" y="6448251"/>
            <a:ext cx="1161826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pPr/>
              <a:t>2</a:t>
            </a:fld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539552" y="1493490"/>
            <a:ext cx="8136904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tr-TR" sz="2800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just"/>
            <a:endParaRPr lang="tr-TR" altLang="tr-TR" sz="3200" dirty="0">
              <a:latin typeface="Calibri" panose="020F0502020204030204" pitchFamily="34" charset="0"/>
            </a:endParaRPr>
          </a:p>
          <a:p>
            <a:pPr algn="just"/>
            <a:endParaRPr lang="tr-TR" altLang="tr-TR" sz="2800" dirty="0">
              <a:latin typeface="Calibri" panose="020F0502020204030204" pitchFamily="34" charset="0"/>
            </a:endParaRPr>
          </a:p>
          <a:p>
            <a:pPr algn="just"/>
            <a:endParaRPr lang="tr-TR" sz="2800" b="1" dirty="0">
              <a:latin typeface="Calibri" panose="020F050202020403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tr-TR" sz="2800" b="1" dirty="0">
              <a:latin typeface="Calibri" panose="020F0502020204030204" pitchFamily="34" charset="0"/>
            </a:endParaRPr>
          </a:p>
          <a:p>
            <a:pPr marL="457200" indent="-457200" algn="just" fontAlgn="auto">
              <a:buFont typeface="Wingdings" panose="05000000000000000000" pitchFamily="2" charset="2"/>
              <a:buChar char="Ø"/>
              <a:defRPr/>
            </a:pPr>
            <a:endParaRPr lang="tr-TR" sz="2800" dirty="0">
              <a:latin typeface="Calibri" panose="020F0502020204030204" pitchFamily="34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7596336" y="6456780"/>
            <a:ext cx="1512168" cy="42860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None/>
            </a:pPr>
            <a:endParaRPr lang="tr-TR" sz="1800" kern="0" dirty="0">
              <a:latin typeface="Calibri" panose="020F0502020204030204" pitchFamily="34" charset="0"/>
            </a:endParaRPr>
          </a:p>
        </p:txBody>
      </p:sp>
      <p:sp>
        <p:nvSpPr>
          <p:cNvPr id="84993" name="Rectangle 1"/>
          <p:cNvSpPr>
            <a:spLocks noChangeArrowheads="1"/>
          </p:cNvSpPr>
          <p:nvPr/>
        </p:nvSpPr>
        <p:spPr bwMode="auto">
          <a:xfrm flipH="1">
            <a:off x="539552" y="2311354"/>
            <a:ext cx="8136904" cy="249299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SINIRLIKLAR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Bu zorunluluklar, bazen 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araştırmacının kendi yeterliklerinden 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ve 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ç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oğu zaman da kendi kontrol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ü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ve etki alanı dışında 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kalan ya da 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fayda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maliyet a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ç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ısından pratik olmayan 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durumlar dan kaynaklanır. </a:t>
            </a:r>
            <a:endParaRPr kumimoji="0" lang="tr-TR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60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>
          <a:xfrm>
            <a:off x="3991088" y="6448251"/>
            <a:ext cx="1161826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pPr/>
              <a:t>3</a:t>
            </a:fld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467544" y="1844824"/>
            <a:ext cx="813690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latin typeface="Arial" pitchFamily="34" charset="0"/>
                <a:cs typeface="Arial" pitchFamily="34" charset="0"/>
              </a:rPr>
              <a:t>Tercihli sınırlıklar,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problem alanında, başvurulan veri kaynaklarında ve izlenen süreçte araştırmacının kendi </a:t>
            </a:r>
            <a:r>
              <a:rPr lang="tr-TR" sz="2800" b="1" dirty="0" smtClean="0">
                <a:latin typeface="Arial" pitchFamily="34" charset="0"/>
                <a:cs typeface="Arial" pitchFamily="34" charset="0"/>
              </a:rPr>
              <a:t>uygun gördüğü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sınırlamalardır.</a:t>
            </a:r>
          </a:p>
          <a:p>
            <a:r>
              <a:rPr lang="tr-TR" sz="2800" dirty="0" smtClean="0">
                <a:latin typeface="Arial" pitchFamily="34" charset="0"/>
                <a:cs typeface="Arial" pitchFamily="34" charset="0"/>
              </a:rPr>
              <a:t>Araştırma bulguları, verilen sınırlıklar içinde geçerlidir. Bu nedenle, </a:t>
            </a:r>
            <a:r>
              <a:rPr lang="tr-TR" sz="2800" b="1" dirty="0" smtClean="0">
                <a:latin typeface="Arial" pitchFamily="34" charset="0"/>
                <a:cs typeface="Arial" pitchFamily="34" charset="0"/>
              </a:rPr>
              <a:t>var olan sınırlıkların mutlaka bilinmesi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ve</a:t>
            </a:r>
            <a:r>
              <a:rPr lang="tr-TR" sz="2800" b="1" dirty="0" smtClean="0">
                <a:latin typeface="Arial" pitchFamily="34" charset="0"/>
                <a:cs typeface="Arial" pitchFamily="34" charset="0"/>
              </a:rPr>
              <a:t> ifade edilmesi gerekir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. </a:t>
            </a:r>
            <a:endParaRPr lang="tr-TR" sz="2800" b="1" dirty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tr-TR" sz="2800" b="1" dirty="0">
              <a:latin typeface="Arial" pitchFamily="34" charset="0"/>
              <a:cs typeface="Arial" pitchFamily="34" charset="0"/>
            </a:endParaRPr>
          </a:p>
          <a:p>
            <a:pPr marL="457200" indent="-457200" algn="just" fontAlgn="auto">
              <a:buFont typeface="Wingdings" panose="05000000000000000000" pitchFamily="2" charset="2"/>
              <a:buChar char="Ø"/>
              <a:defRPr/>
            </a:pPr>
            <a:endParaRPr lang="tr-T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187624" y="6021288"/>
            <a:ext cx="3636404" cy="42860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None/>
            </a:pPr>
            <a:endParaRPr lang="tr-TR" sz="1000" kern="0" dirty="0" smtClean="0">
              <a:latin typeface="Calibri" panose="020F0502020204030204" pitchFamily="34" charset="0"/>
            </a:endParaRPr>
          </a:p>
        </p:txBody>
      </p:sp>
      <p:pic>
        <p:nvPicPr>
          <p:cNvPr id="6" name="Resim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805264"/>
            <a:ext cx="1080120" cy="1008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4" descr="https://upload.wikimedia.org/wikipedia/tr/5/5f/Ankara_%C3%9Cniversitesi_logos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805264"/>
            <a:ext cx="108012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5456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>
          <a:xfrm>
            <a:off x="3991088" y="6448251"/>
            <a:ext cx="1161826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pPr/>
              <a:t>4</a:t>
            </a:fld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467544" y="1197327"/>
            <a:ext cx="813690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tr-TR" sz="3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800" b="1" dirty="0" smtClean="0">
                <a:latin typeface="Arial" pitchFamily="34" charset="0"/>
                <a:cs typeface="Arial" pitchFamily="34" charset="0"/>
              </a:rPr>
              <a:t>Örneğin,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eğitimde değerlendirme sistemi incelenirken tüm sistem yerine, yalnızca lise düzeyindeki eğitimin ele alınması bir sınırlık sayılabilir. </a:t>
            </a:r>
          </a:p>
          <a:p>
            <a:r>
              <a:rPr lang="tr-TR" sz="28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marL="457200" indent="-457200" algn="just" fontAlgn="auto">
              <a:buFont typeface="Wingdings" panose="05000000000000000000" pitchFamily="2" charset="2"/>
              <a:buChar char="Ø"/>
              <a:defRPr/>
            </a:pPr>
            <a:endParaRPr lang="tr-T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187624" y="6024732"/>
            <a:ext cx="3636404" cy="42860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None/>
            </a:pPr>
            <a:r>
              <a:rPr lang="tr-TR" sz="1000" kern="0" dirty="0" smtClean="0">
                <a:latin typeface="Calibri" panose="020F0502020204030204" pitchFamily="34" charset="0"/>
              </a:rPr>
              <a:t>.</a:t>
            </a:r>
          </a:p>
        </p:txBody>
      </p:sp>
      <p:pic>
        <p:nvPicPr>
          <p:cNvPr id="6" name="Resim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805264"/>
            <a:ext cx="1080120" cy="1008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4" descr="https://upload.wikimedia.org/wikipedia/tr/5/5f/Ankara_%C3%9Cniversitesi_logos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805264"/>
            <a:ext cx="108012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6823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>
          <a:xfrm>
            <a:off x="3991088" y="6448251"/>
            <a:ext cx="1161826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pPr/>
              <a:t>5</a:t>
            </a:fld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467544" y="1197327"/>
            <a:ext cx="813690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tr-TR" sz="3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800" dirty="0" smtClean="0">
                <a:latin typeface="Arial" pitchFamily="34" charset="0"/>
                <a:cs typeface="Arial" pitchFamily="34" charset="0"/>
              </a:rPr>
              <a:t>Aynı şekilde, belli bir konuyu geniş bir tarihi çerçevede ele alırken yalnızca belli yıllar arasında çıkan belgelerin incelenmesi, konunun zaman ve kaynak yönünden sınırlanmasına neden olabilir.</a:t>
            </a:r>
          </a:p>
          <a:p>
            <a:r>
              <a:rPr lang="tr-TR" sz="28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marL="457200" indent="-457200" algn="just" fontAlgn="auto">
              <a:buFont typeface="Wingdings" panose="05000000000000000000" pitchFamily="2" charset="2"/>
              <a:buChar char="Ø"/>
              <a:defRPr/>
            </a:pPr>
            <a:endParaRPr lang="tr-T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187624" y="6024732"/>
            <a:ext cx="3636404" cy="42860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None/>
            </a:pPr>
            <a:r>
              <a:rPr lang="tr-TR" sz="1000" kern="0" dirty="0" smtClean="0">
                <a:latin typeface="Calibri" panose="020F0502020204030204" pitchFamily="34" charset="0"/>
              </a:rPr>
              <a:t>.</a:t>
            </a:r>
          </a:p>
        </p:txBody>
      </p:sp>
      <p:pic>
        <p:nvPicPr>
          <p:cNvPr id="6" name="Resim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805264"/>
            <a:ext cx="1080120" cy="1008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4" descr="https://upload.wikimedia.org/wikipedia/tr/5/5f/Ankara_%C3%9Cniversitesi_logos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805264"/>
            <a:ext cx="108012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794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>
          <a:xfrm>
            <a:off x="3991088" y="6453336"/>
            <a:ext cx="1161826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pPr/>
              <a:t>6</a:t>
            </a:fld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467544" y="1484784"/>
            <a:ext cx="8136904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tr-TR" sz="26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600" b="1" dirty="0" smtClean="0">
                <a:latin typeface="Arial" pitchFamily="34" charset="0"/>
                <a:cs typeface="Arial" pitchFamily="34" charset="0"/>
              </a:rPr>
              <a:t>TANIMLAR </a:t>
            </a:r>
          </a:p>
          <a:p>
            <a:endParaRPr lang="tr-TR" sz="2600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2600" dirty="0" smtClean="0">
                <a:latin typeface="Arial" pitchFamily="34" charset="0"/>
                <a:cs typeface="Arial" pitchFamily="34" charset="0"/>
              </a:rPr>
              <a:t>Araştırma planlanırken belki </a:t>
            </a:r>
            <a:r>
              <a:rPr lang="tr-TR" sz="2600" b="1" dirty="0" smtClean="0">
                <a:latin typeface="Arial" pitchFamily="34" charset="0"/>
                <a:cs typeface="Arial" pitchFamily="34" charset="0"/>
              </a:rPr>
              <a:t>ilk yapılacak işlerden </a:t>
            </a:r>
            <a:r>
              <a:rPr lang="tr-TR" sz="2600" dirty="0" smtClean="0">
                <a:latin typeface="Arial" pitchFamily="34" charset="0"/>
                <a:cs typeface="Arial" pitchFamily="34" charset="0"/>
              </a:rPr>
              <a:t>biri araştırmada </a:t>
            </a:r>
            <a:r>
              <a:rPr lang="tr-TR" sz="2600" b="1" dirty="0" smtClean="0">
                <a:latin typeface="Arial" pitchFamily="34" charset="0"/>
                <a:cs typeface="Arial" pitchFamily="34" charset="0"/>
              </a:rPr>
              <a:t>kullanılan terimlerin </a:t>
            </a:r>
            <a:r>
              <a:rPr lang="tr-TR" sz="2600" dirty="0" smtClean="0">
                <a:latin typeface="Arial" pitchFamily="34" charset="0"/>
                <a:cs typeface="Arial" pitchFamily="34" charset="0"/>
              </a:rPr>
              <a:t>anlam yüklerinin açıklığa kavuşturulmasıdır. </a:t>
            </a:r>
          </a:p>
          <a:p>
            <a:endParaRPr lang="tr-TR" sz="2600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2600" dirty="0" smtClean="0">
                <a:latin typeface="Arial" pitchFamily="34" charset="0"/>
                <a:cs typeface="Arial" pitchFamily="34" charset="0"/>
              </a:rPr>
              <a:t>Bu amaçla, bir takım </a:t>
            </a:r>
            <a:r>
              <a:rPr lang="tr-TR" sz="2600" b="1" dirty="0" smtClean="0">
                <a:latin typeface="Arial" pitchFamily="34" charset="0"/>
                <a:cs typeface="Arial" pitchFamily="34" charset="0"/>
              </a:rPr>
              <a:t>soyut kavramlara ortak anlam </a:t>
            </a:r>
            <a:r>
              <a:rPr lang="tr-TR" sz="2600" dirty="0" smtClean="0">
                <a:latin typeface="Arial" pitchFamily="34" charset="0"/>
                <a:cs typeface="Arial" pitchFamily="34" charset="0"/>
              </a:rPr>
              <a:t>verilmeye çalışılır. </a:t>
            </a:r>
          </a:p>
          <a:p>
            <a:r>
              <a:rPr lang="tr-TR" sz="26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/>
            <a:endParaRPr lang="tr-TR" altLang="tr-TR" sz="26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tr-TR" altLang="tr-TR" sz="26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tr-TR" sz="2600" b="1" dirty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tr-TR" sz="2600" b="1" dirty="0">
              <a:latin typeface="Arial" pitchFamily="34" charset="0"/>
              <a:cs typeface="Arial" pitchFamily="34" charset="0"/>
            </a:endParaRPr>
          </a:p>
          <a:p>
            <a:pPr marL="457200" indent="-457200" algn="just" fontAlgn="auto">
              <a:buFont typeface="Wingdings" panose="05000000000000000000" pitchFamily="2" charset="2"/>
              <a:buChar char="Ø"/>
              <a:defRPr/>
            </a:pPr>
            <a:endParaRPr lang="tr-TR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187624" y="6096740"/>
            <a:ext cx="3636404" cy="42860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None/>
            </a:pPr>
            <a:endParaRPr lang="tr-TR" sz="1000" kern="0" dirty="0" smtClean="0">
              <a:latin typeface="Calibri" panose="020F0502020204030204" pitchFamily="34" charset="0"/>
            </a:endParaRPr>
          </a:p>
        </p:txBody>
      </p:sp>
      <p:pic>
        <p:nvPicPr>
          <p:cNvPr id="6" name="Resim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805264"/>
            <a:ext cx="1080120" cy="1008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4" descr="https://upload.wikimedia.org/wikipedia/tr/5/5f/Ankara_%C3%9Cniversitesi_logos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805264"/>
            <a:ext cx="108012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5239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>
          <a:xfrm>
            <a:off x="3991088" y="6448251"/>
            <a:ext cx="1161826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pPr/>
              <a:t>7</a:t>
            </a:fld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467544" y="1416833"/>
            <a:ext cx="813690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600" dirty="0" smtClean="0">
                <a:latin typeface="Arial" pitchFamily="34" charset="0"/>
                <a:cs typeface="Arial" pitchFamily="34" charset="0"/>
              </a:rPr>
              <a:t>İki türlü tanım vardır: kavramsal ve işlemsel (</a:t>
            </a:r>
            <a:r>
              <a:rPr lang="tr-TR" sz="2600" dirty="0" err="1" smtClean="0">
                <a:latin typeface="Arial" pitchFamily="34" charset="0"/>
                <a:cs typeface="Arial" pitchFamily="34" charset="0"/>
              </a:rPr>
              <a:t>operational</a:t>
            </a:r>
            <a:r>
              <a:rPr lang="tr-TR" sz="2600" dirty="0" smtClean="0">
                <a:latin typeface="Arial" pitchFamily="34" charset="0"/>
                <a:cs typeface="Arial" pitchFamily="34" charset="0"/>
              </a:rPr>
              <a:t>). </a:t>
            </a:r>
            <a:r>
              <a:rPr lang="tr-TR" sz="2600" b="1" dirty="0" smtClean="0">
                <a:latin typeface="Arial" pitchFamily="34" charset="0"/>
                <a:cs typeface="Arial" pitchFamily="34" charset="0"/>
              </a:rPr>
              <a:t>Kavramsal tanım</a:t>
            </a:r>
            <a:r>
              <a:rPr lang="tr-TR" sz="2600" dirty="0" smtClean="0">
                <a:latin typeface="Arial" pitchFamily="34" charset="0"/>
                <a:cs typeface="Arial" pitchFamily="34" charset="0"/>
              </a:rPr>
              <a:t>, bir kavramın başka kavramlarla tanımlanmasıdır. </a:t>
            </a:r>
          </a:p>
          <a:p>
            <a:endParaRPr lang="tr-TR" sz="2600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2600" b="1" dirty="0" smtClean="0">
                <a:latin typeface="Arial" pitchFamily="34" charset="0"/>
                <a:cs typeface="Arial" pitchFamily="34" charset="0"/>
              </a:rPr>
              <a:t>Örneğin,</a:t>
            </a:r>
            <a:r>
              <a:rPr lang="tr-TR" sz="2600" dirty="0" smtClean="0">
                <a:latin typeface="Arial" pitchFamily="34" charset="0"/>
                <a:cs typeface="Arial" pitchFamily="34" charset="0"/>
              </a:rPr>
              <a:t> "başarılı öğrenciler zekidir" tanımında "başarı" ve "zeka" arasında bir bağ kurulmakta ise de her ikisi de soyut birer kavram olup ayrıca tanımlanmaya muhtaçtır.</a:t>
            </a:r>
          </a:p>
          <a:p>
            <a:r>
              <a:rPr lang="tr-TR" sz="2600" dirty="0" smtClean="0">
                <a:latin typeface="Arial" pitchFamily="34" charset="0"/>
                <a:cs typeface="Arial" pitchFamily="34" charset="0"/>
              </a:rPr>
              <a:t> </a:t>
            </a:r>
            <a:endParaRPr lang="tr-TR" sz="2600" b="1" dirty="0">
              <a:latin typeface="Arial" pitchFamily="34" charset="0"/>
              <a:cs typeface="Arial" pitchFamily="34" charset="0"/>
            </a:endParaRPr>
          </a:p>
          <a:p>
            <a:pPr marL="457200" indent="-457200" algn="just" fontAlgn="auto">
              <a:buFont typeface="Wingdings" panose="05000000000000000000" pitchFamily="2" charset="2"/>
              <a:buChar char="Ø"/>
              <a:defRPr/>
            </a:pPr>
            <a:endParaRPr lang="tr-TR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187624" y="6021288"/>
            <a:ext cx="3636404" cy="42860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None/>
            </a:pPr>
            <a:endParaRPr lang="tr-TR" sz="1000" kern="0" dirty="0" smtClean="0">
              <a:latin typeface="Calibri" panose="020F0502020204030204" pitchFamily="34" charset="0"/>
            </a:endParaRPr>
          </a:p>
        </p:txBody>
      </p:sp>
      <p:pic>
        <p:nvPicPr>
          <p:cNvPr id="7" name="Resim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805264"/>
            <a:ext cx="1080120" cy="1008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4" descr="https://upload.wikimedia.org/wikipedia/tr/5/5f/Ankara_%C3%9Cniversitesi_logos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805264"/>
            <a:ext cx="108012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1610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>
          <a:xfrm>
            <a:off x="3991088" y="6448251"/>
            <a:ext cx="1161826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pPr/>
              <a:t>8</a:t>
            </a:fld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467544" y="1196752"/>
            <a:ext cx="813690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tr-TR" sz="3200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just"/>
            <a:endParaRPr lang="tr-TR" sz="2800" dirty="0">
              <a:latin typeface="Calibri" panose="020F0502020204030204" pitchFamily="34" charset="0"/>
            </a:endParaRPr>
          </a:p>
          <a:p>
            <a:pPr algn="just"/>
            <a:endParaRPr lang="tr-TR" altLang="tr-TR" sz="2800" dirty="0">
              <a:latin typeface="Calibri" panose="020F0502020204030204" pitchFamily="34" charset="0"/>
            </a:endParaRPr>
          </a:p>
          <a:p>
            <a:pPr algn="just"/>
            <a:endParaRPr lang="tr-TR" altLang="tr-TR" sz="2800" dirty="0">
              <a:latin typeface="Calibri" panose="020F0502020204030204" pitchFamily="34" charset="0"/>
            </a:endParaRPr>
          </a:p>
          <a:p>
            <a:pPr algn="just"/>
            <a:endParaRPr lang="tr-TR" sz="2800" b="1" dirty="0">
              <a:latin typeface="Calibri" panose="020F050202020403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tr-TR" sz="2800" b="1" dirty="0">
              <a:latin typeface="Calibri" panose="020F0502020204030204" pitchFamily="34" charset="0"/>
            </a:endParaRPr>
          </a:p>
          <a:p>
            <a:pPr marL="457200" indent="-457200" algn="just" fontAlgn="auto">
              <a:buFont typeface="Wingdings" panose="05000000000000000000" pitchFamily="2" charset="2"/>
              <a:buChar char="Ø"/>
              <a:defRPr/>
            </a:pPr>
            <a:endParaRPr lang="tr-TR" sz="2800" dirty="0">
              <a:latin typeface="Calibri" panose="020F0502020204030204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187624" y="6021288"/>
            <a:ext cx="3636404" cy="42860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None/>
            </a:pPr>
            <a:endParaRPr lang="tr-TR" sz="1000" kern="0" dirty="0" smtClean="0">
              <a:latin typeface="Calibri" panose="020F0502020204030204" pitchFamily="34" charset="0"/>
            </a:endParaRPr>
          </a:p>
        </p:txBody>
      </p:sp>
      <p:pic>
        <p:nvPicPr>
          <p:cNvPr id="6" name="Resim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805264"/>
            <a:ext cx="1080120" cy="1008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4" descr="https://upload.wikimedia.org/wikipedia/tr/5/5f/Ankara_%C3%9Cniversitesi_logos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805264"/>
            <a:ext cx="108012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9 Dikdörtgen"/>
          <p:cNvSpPr/>
          <p:nvPr/>
        </p:nvSpPr>
        <p:spPr>
          <a:xfrm>
            <a:off x="251520" y="1628800"/>
            <a:ext cx="856895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600" b="1" dirty="0" smtClean="0">
                <a:latin typeface="Arial" pitchFamily="34" charset="0"/>
                <a:cs typeface="Arial" pitchFamily="34" charset="0"/>
              </a:rPr>
              <a:t>İşlemsel tanım</a:t>
            </a:r>
            <a:r>
              <a:rPr lang="tr-TR" sz="2600" dirty="0" smtClean="0">
                <a:latin typeface="Arial" pitchFamily="34" charset="0"/>
                <a:cs typeface="Arial" pitchFamily="34" charset="0"/>
              </a:rPr>
              <a:t>, kavramların, </a:t>
            </a:r>
            <a:r>
              <a:rPr lang="tr-TR" sz="2600" u="sng" dirty="0" smtClean="0">
                <a:latin typeface="Arial" pitchFamily="34" charset="0"/>
                <a:cs typeface="Arial" pitchFamily="34" charset="0"/>
              </a:rPr>
              <a:t>gözlenebilir işlem ve özelliklerle </a:t>
            </a:r>
            <a:r>
              <a:rPr lang="tr-TR" sz="2600" dirty="0" smtClean="0">
                <a:latin typeface="Arial" pitchFamily="34" charset="0"/>
                <a:cs typeface="Arial" pitchFamily="34" charset="0"/>
              </a:rPr>
              <a:t>tanıtılmasıdır; yani </a:t>
            </a:r>
            <a:r>
              <a:rPr lang="tr-TR" sz="2600" u="sng" dirty="0" smtClean="0">
                <a:latin typeface="Arial" pitchFamily="34" charset="0"/>
                <a:cs typeface="Arial" pitchFamily="34" charset="0"/>
              </a:rPr>
              <a:t>soyut </a:t>
            </a:r>
            <a:r>
              <a:rPr lang="tr-TR" sz="2600" dirty="0" smtClean="0">
                <a:latin typeface="Arial" pitchFamily="34" charset="0"/>
                <a:cs typeface="Arial" pitchFamily="34" charset="0"/>
              </a:rPr>
              <a:t>bir kavramın </a:t>
            </a:r>
            <a:r>
              <a:rPr lang="tr-TR" sz="2600" u="sng" dirty="0" smtClean="0">
                <a:latin typeface="Arial" pitchFamily="34" charset="0"/>
                <a:cs typeface="Arial" pitchFamily="34" charset="0"/>
              </a:rPr>
              <a:t>somuta</a:t>
            </a:r>
            <a:r>
              <a:rPr lang="tr-TR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600" dirty="0" smtClean="0">
                <a:latin typeface="Arial" pitchFamily="34" charset="0"/>
                <a:cs typeface="Arial" pitchFamily="34" charset="0"/>
              </a:rPr>
              <a:t>indirgenmesidir (</a:t>
            </a:r>
            <a:r>
              <a:rPr lang="tr-TR" sz="2600" dirty="0" err="1" smtClean="0">
                <a:latin typeface="Arial" pitchFamily="34" charset="0"/>
                <a:cs typeface="Arial" pitchFamily="34" charset="0"/>
              </a:rPr>
              <a:t>Forcese</a:t>
            </a:r>
            <a:r>
              <a:rPr lang="tr-TR" sz="26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tr-TR" sz="2600" dirty="0" err="1" smtClean="0">
                <a:latin typeface="Arial" pitchFamily="34" charset="0"/>
                <a:cs typeface="Arial" pitchFamily="34" charset="0"/>
              </a:rPr>
              <a:t>Richer</a:t>
            </a:r>
            <a:r>
              <a:rPr lang="tr-TR" sz="2600" dirty="0" smtClean="0">
                <a:latin typeface="Arial" pitchFamily="34" charset="0"/>
                <a:cs typeface="Arial" pitchFamily="34" charset="0"/>
              </a:rPr>
              <a:t> 1973:29).</a:t>
            </a:r>
          </a:p>
          <a:p>
            <a:r>
              <a:rPr lang="tr-TR" sz="2600" dirty="0" smtClean="0">
                <a:latin typeface="Arial" pitchFamily="34" charset="0"/>
                <a:cs typeface="Arial" pitchFamily="34" charset="0"/>
              </a:rPr>
              <a:t> </a:t>
            </a:r>
            <a:endParaRPr lang="tr-TR" sz="2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2600" b="1" dirty="0" smtClean="0">
                <a:latin typeface="Arial" pitchFamily="34" charset="0"/>
                <a:cs typeface="Arial" pitchFamily="34" charset="0"/>
              </a:rPr>
              <a:t>Örneğin,</a:t>
            </a:r>
            <a:r>
              <a:rPr lang="tr-TR" sz="2600" dirty="0" smtClean="0">
                <a:latin typeface="Arial" pitchFamily="34" charset="0"/>
                <a:cs typeface="Arial" pitchFamily="34" charset="0"/>
              </a:rPr>
              <a:t> "</a:t>
            </a:r>
            <a:r>
              <a:rPr lang="tr-TR" sz="2600" dirty="0" err="1" smtClean="0">
                <a:latin typeface="Arial" pitchFamily="34" charset="0"/>
                <a:cs typeface="Arial" pitchFamily="34" charset="0"/>
              </a:rPr>
              <a:t>Stanfort</a:t>
            </a:r>
            <a:r>
              <a:rPr lang="tr-TR" sz="26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tr-TR" sz="2600" dirty="0" err="1" smtClean="0">
                <a:latin typeface="Arial" pitchFamily="34" charset="0"/>
                <a:cs typeface="Arial" pitchFamily="34" charset="0"/>
              </a:rPr>
              <a:t>Binet</a:t>
            </a:r>
            <a:r>
              <a:rPr lang="tr-TR" sz="2600" dirty="0" smtClean="0">
                <a:latin typeface="Arial" pitchFamily="34" charset="0"/>
                <a:cs typeface="Arial" pitchFamily="34" charset="0"/>
              </a:rPr>
              <a:t> testinin, </a:t>
            </a:r>
            <a:r>
              <a:rPr lang="tr-TR" sz="2600" u="sng" dirty="0" smtClean="0">
                <a:latin typeface="Arial" pitchFamily="34" charset="0"/>
                <a:cs typeface="Arial" pitchFamily="34" charset="0"/>
              </a:rPr>
              <a:t>normal uygulanışında</a:t>
            </a:r>
            <a:r>
              <a:rPr lang="tr-TR" sz="2600" dirty="0" smtClean="0">
                <a:latin typeface="Arial" pitchFamily="34" charset="0"/>
                <a:cs typeface="Arial" pitchFamily="34" charset="0"/>
              </a:rPr>
              <a:t>, 125 ve daha yüksek puan alanlar zekidir" dendiğinde anlam </a:t>
            </a:r>
            <a:r>
              <a:rPr lang="tr-TR" sz="2600" u="sng" dirty="0" smtClean="0">
                <a:latin typeface="Arial" pitchFamily="34" charset="0"/>
                <a:cs typeface="Arial" pitchFamily="34" charset="0"/>
              </a:rPr>
              <a:t>açık seçik olup ölçütleri gözlenebilir ve uygulanabilir</a:t>
            </a:r>
            <a:r>
              <a:rPr lang="tr-TR" sz="2600" dirty="0" smtClean="0">
                <a:latin typeface="Arial" pitchFamily="34" charset="0"/>
                <a:cs typeface="Arial" pitchFamily="34" charset="0"/>
              </a:rPr>
              <a:t> niteliktedir. </a:t>
            </a:r>
          </a:p>
          <a:p>
            <a:endParaRPr lang="tr-TR" sz="2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826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>
          <a:xfrm>
            <a:off x="3991088" y="6448251"/>
            <a:ext cx="1161826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pPr/>
              <a:t>9</a:t>
            </a:fld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539552" y="2060848"/>
            <a:ext cx="79208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latin typeface="Calibri" panose="020F0502020204030204" pitchFamily="34" charset="0"/>
              </a:rPr>
              <a:t>KAYNAKÇA </a:t>
            </a:r>
          </a:p>
          <a:p>
            <a:pPr algn="ctr"/>
            <a:endParaRPr lang="tr-TR" sz="3200" b="1" dirty="0" smtClean="0">
              <a:latin typeface="Calibri" panose="020F0502020204030204" pitchFamily="34" charset="0"/>
            </a:endParaRPr>
          </a:p>
          <a:p>
            <a:pPr algn="ctr"/>
            <a:r>
              <a:rPr lang="tr-TR" sz="2400" dirty="0" err="1" smtClean="0">
                <a:latin typeface="Calibri" panose="020F0502020204030204" pitchFamily="34" charset="0"/>
              </a:rPr>
              <a:t>Prof.Dr</a:t>
            </a:r>
            <a:r>
              <a:rPr lang="tr-TR" sz="2400" dirty="0" smtClean="0">
                <a:latin typeface="Calibri" panose="020F0502020204030204" pitchFamily="34" charset="0"/>
              </a:rPr>
              <a:t>.Niyazi KARASAR  Bilimsel Araştırma Yöntemi</a:t>
            </a:r>
          </a:p>
        </p:txBody>
      </p:sp>
      <p:pic>
        <p:nvPicPr>
          <p:cNvPr id="4" name="Resim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805264"/>
            <a:ext cx="1080120" cy="1008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4" descr="https://upload.wikimedia.org/wikipedia/tr/5/5f/Ankara_%C3%9Cniversitesi_logos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805264"/>
            <a:ext cx="108012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9900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lga Biçimi">
  <a:themeElements>
    <a:clrScheme name="Dalga Biçim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Dalga Biçim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alga Biçim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218</Words>
  <Application>Microsoft Office PowerPoint</Application>
  <PresentationFormat>Ekran Gösterisi (4:3)</PresentationFormat>
  <Paragraphs>53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6" baseType="lpstr">
      <vt:lpstr>Arial</vt:lpstr>
      <vt:lpstr>Calibri</vt:lpstr>
      <vt:lpstr>Candara</vt:lpstr>
      <vt:lpstr>Symbol</vt:lpstr>
      <vt:lpstr>Times New Roman</vt:lpstr>
      <vt:lpstr>Wingdings</vt:lpstr>
      <vt:lpstr>Dalga Biçimi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2017-10-13T08:07:21Z</dcterms:created>
  <dcterms:modified xsi:type="dcterms:W3CDTF">2020-05-11T21:35:14Z</dcterms:modified>
</cp:coreProperties>
</file>