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605" r:id="rId2"/>
    <p:sldId id="609" r:id="rId3"/>
    <p:sldId id="501" r:id="rId4"/>
    <p:sldId id="502" r:id="rId5"/>
    <p:sldId id="610" r:id="rId6"/>
    <p:sldId id="503" r:id="rId7"/>
    <p:sldId id="504" r:id="rId8"/>
    <p:sldId id="505" r:id="rId9"/>
    <p:sldId id="60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12.05.2020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251520" y="3429000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ARAŞTIRMA SÜRECİ: KAVRAMLAR, İLKELER VE TEKNİKLER</a:t>
            </a:r>
            <a:b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tr-T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000" b="1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1493490"/>
            <a:ext cx="81369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tr-TR" altLang="tr-TR" sz="3200" dirty="0">
              <a:latin typeface="Calibri" panose="020F0502020204030204" pitchFamily="34" charset="0"/>
            </a:endParaRPr>
          </a:p>
          <a:p>
            <a:pPr algn="just"/>
            <a:endParaRPr lang="tr-TR" altLang="tr-TR" sz="2800" dirty="0">
              <a:latin typeface="Calibri" panose="020F0502020204030204" pitchFamily="34" charset="0"/>
            </a:endParaRPr>
          </a:p>
          <a:p>
            <a:pPr algn="just"/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96336" y="6456780"/>
            <a:ext cx="1512168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800" kern="0" dirty="0">
              <a:latin typeface="Calibri" panose="020F0502020204030204" pitchFamily="34" charset="0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 flipH="1">
            <a:off x="539552" y="2311354"/>
            <a:ext cx="8136904" cy="24929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SINIRLIKLAR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 zorunluluklar, bazen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araştırmacının kendi yeterliklerinden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oğu zaman da kendi kontrol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ü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ve etki alanı dışında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kalan ya da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fayda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maliyet a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tr-TR" sz="26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ısından pratik olmayan </a:t>
            </a: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durumlar dan kaynaklanır. 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844824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Tercihli sınırlıklar,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problem alanında, başvurulan veri kaynaklarında ve izlenen süreçte araştırmacının kendi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uygun gördüğü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sınırlamalardır.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Araştırma bulguları, verilen sınırlıklar içinde geçerlidir. Bu nedenle, 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var olan sınırlıkların mutlaka bilinmesi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ve</a:t>
            </a:r>
            <a:r>
              <a:rPr lang="tr-TR" sz="2800" b="1" dirty="0" smtClean="0">
                <a:latin typeface="Arial" pitchFamily="34" charset="0"/>
                <a:cs typeface="Arial" pitchFamily="34" charset="0"/>
              </a:rPr>
              <a:t> ifade edilmesi gerekir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8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4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197327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latin typeface="Arial" pitchFamily="34" charset="0"/>
                <a:cs typeface="Arial" pitchFamily="34" charset="0"/>
              </a:rPr>
              <a:t>Örneğin,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eğitimde değerlendirme sistemi incelenirken tüm sistem yerine, yalnızca lise düzeyindeki eğitimin ele alınması bir sınırlık sayılabilir. 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4732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tr-TR" sz="1000" kern="0" dirty="0" smtClean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8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197327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Aynı şekilde, belli bir konuyu geniş bir tarihi çerçevede ele alırken yalnızca belli yıllar arasında çıkan belgelerin incelenmesi, konunun zaman ve kaynak yönünden sınırlanmasına neden olabilir.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4732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tr-TR" sz="1000" kern="0" dirty="0" smtClean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94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53336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484784"/>
            <a:ext cx="813690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TANIMLAR 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Araştırma planlanırken belki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ilk yapılacak işlerden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biri araştırmada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kullanılan terimlerin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anlam yüklerinin açıklığa kavuşturulmasıdır. 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Bu amaçla, bir takım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soyut kavramlara ortak anlam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verilmeye çalışılır. 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endParaRPr lang="tr-TR" altLang="tr-TR" sz="2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altLang="tr-TR" sz="2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96740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416833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İki türlü tanım vardır: kavramsal ve işlemsel (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operational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Kavramsal tanım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bir kavramın başka kavramlarla tanımlanmasıdır. </a:t>
            </a:r>
          </a:p>
          <a:p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Örneğin,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"başarılı öğrenciler zekidir" tanımında "başarı" ve "zeka" arasında bir bağ kurulmakta ise de her ikisi de soyut birer kavram olup ayrıca tanımlanmaya muhtaçtır.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 </a:t>
            </a:r>
            <a:endParaRPr lang="tr-TR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7" name="Resi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6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467544" y="1196752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32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tr-TR" sz="2800" dirty="0">
              <a:latin typeface="Calibri" panose="020F0502020204030204" pitchFamily="34" charset="0"/>
            </a:endParaRPr>
          </a:p>
          <a:p>
            <a:pPr algn="just"/>
            <a:endParaRPr lang="tr-TR" altLang="tr-TR" sz="2800" dirty="0">
              <a:latin typeface="Calibri" panose="020F0502020204030204" pitchFamily="34" charset="0"/>
            </a:endParaRPr>
          </a:p>
          <a:p>
            <a:pPr algn="just"/>
            <a:endParaRPr lang="tr-TR" altLang="tr-TR" sz="2800" dirty="0">
              <a:latin typeface="Calibri" panose="020F0502020204030204" pitchFamily="34" charset="0"/>
            </a:endParaRPr>
          </a:p>
          <a:p>
            <a:pPr algn="just"/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tr-TR" sz="2800" b="1" dirty="0">
              <a:latin typeface="Calibri" panose="020F0502020204030204" pitchFamily="34" charset="0"/>
            </a:endParaRPr>
          </a:p>
          <a:p>
            <a:pPr marL="457200" indent="-457200" algn="just" fontAlgn="auto">
              <a:buFont typeface="Wingdings" panose="05000000000000000000" pitchFamily="2" charset="2"/>
              <a:buChar char="Ø"/>
              <a:defRPr/>
            </a:pPr>
            <a:endParaRPr lang="tr-T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021288"/>
            <a:ext cx="3636404" cy="42860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endParaRPr lang="tr-TR" sz="1000" kern="0" dirty="0" smtClean="0">
              <a:latin typeface="Calibri" panose="020F0502020204030204" pitchFamily="34" charset="0"/>
            </a:endParaRPr>
          </a:p>
        </p:txBody>
      </p:sp>
      <p:pic>
        <p:nvPicPr>
          <p:cNvPr id="6" name="Resim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Dikdörtgen"/>
          <p:cNvSpPr/>
          <p:nvPr/>
        </p:nvSpPr>
        <p:spPr>
          <a:xfrm>
            <a:off x="251520" y="1628800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İşlemsel tanım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kavramların, </a:t>
            </a:r>
            <a:r>
              <a:rPr lang="tr-TR" sz="2600" u="sng" dirty="0" smtClean="0">
                <a:latin typeface="Arial" pitchFamily="34" charset="0"/>
                <a:cs typeface="Arial" pitchFamily="34" charset="0"/>
              </a:rPr>
              <a:t>gözlenebilir işlem ve özelliklerle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tanıtılmasıdır; yani </a:t>
            </a:r>
            <a:r>
              <a:rPr lang="tr-TR" sz="2600" u="sng" dirty="0" smtClean="0">
                <a:latin typeface="Arial" pitchFamily="34" charset="0"/>
                <a:cs typeface="Arial" pitchFamily="34" charset="0"/>
              </a:rPr>
              <a:t>soyut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bir kavramın </a:t>
            </a:r>
            <a:r>
              <a:rPr lang="tr-TR" sz="2600" u="sng" dirty="0" smtClean="0">
                <a:latin typeface="Arial" pitchFamily="34" charset="0"/>
                <a:cs typeface="Arial" pitchFamily="34" charset="0"/>
              </a:rPr>
              <a:t>somuta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indirgenmesidir (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Forcese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Richer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1973:29).</a:t>
            </a:r>
          </a:p>
          <a:p>
            <a:r>
              <a:rPr lang="tr-TR" sz="26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600" b="1" dirty="0" smtClean="0">
                <a:latin typeface="Arial" pitchFamily="34" charset="0"/>
                <a:cs typeface="Arial" pitchFamily="34" charset="0"/>
              </a:rPr>
              <a:t>Örneğin,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"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Stanfort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600" dirty="0" err="1" smtClean="0">
                <a:latin typeface="Arial" pitchFamily="34" charset="0"/>
                <a:cs typeface="Arial" pitchFamily="34" charset="0"/>
              </a:rPr>
              <a:t>Binet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testinin, </a:t>
            </a:r>
            <a:r>
              <a:rPr lang="tr-TR" sz="2600" u="sng" dirty="0" smtClean="0">
                <a:latin typeface="Arial" pitchFamily="34" charset="0"/>
                <a:cs typeface="Arial" pitchFamily="34" charset="0"/>
              </a:rPr>
              <a:t>normal uygulanışında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, 125 ve daha yüksek puan alanlar zekidir" dendiğinde anlam </a:t>
            </a:r>
            <a:r>
              <a:rPr lang="tr-TR" sz="2600" u="sng" dirty="0" smtClean="0">
                <a:latin typeface="Arial" pitchFamily="34" charset="0"/>
                <a:cs typeface="Arial" pitchFamily="34" charset="0"/>
              </a:rPr>
              <a:t>açık seçik olup ölçütleri gözlenebilir ve uygulanabilir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niteliktedir. </a:t>
            </a:r>
          </a:p>
          <a:p>
            <a:endParaRPr lang="tr-TR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3991088" y="6448251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atin typeface="Calibri" panose="020F0502020204030204" pitchFamily="34" charset="0"/>
              </a:rPr>
              <a:t>KAYNAKÇA </a:t>
            </a:r>
          </a:p>
          <a:p>
            <a:pPr algn="ctr"/>
            <a:endParaRPr lang="tr-TR" sz="3200" b="1" dirty="0" smtClean="0">
              <a:latin typeface="Calibri" panose="020F0502020204030204" pitchFamily="34" charset="0"/>
            </a:endParaRPr>
          </a:p>
          <a:p>
            <a:pPr algn="ctr"/>
            <a:r>
              <a:rPr lang="tr-TR" sz="2400" dirty="0" err="1" smtClean="0">
                <a:latin typeface="Calibri" panose="020F0502020204030204" pitchFamily="34" charset="0"/>
              </a:rPr>
              <a:t>Prof.Dr</a:t>
            </a:r>
            <a:r>
              <a:rPr lang="tr-TR" sz="2400" dirty="0" smtClean="0">
                <a:latin typeface="Calibri" panose="020F0502020204030204" pitchFamily="34" charset="0"/>
              </a:rPr>
              <a:t>.Niyazi KARASAR  Bilimsel Araştırma Yöntemi</a:t>
            </a:r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9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218</Words>
  <Application>Microsoft Office PowerPoint</Application>
  <PresentationFormat>Ekran Gösterisi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2020-05-11T21:35:14Z</dcterms:modified>
</cp:coreProperties>
</file>