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372-1E02-49E9-B2EF-32C3BC0C0B87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D2E-4C14-415B-B964-A9F7528982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31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372-1E02-49E9-B2EF-32C3BC0C0B87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D2E-4C14-415B-B964-A9F7528982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285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372-1E02-49E9-B2EF-32C3BC0C0B87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D2E-4C14-415B-B964-A9F7528982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70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372-1E02-49E9-B2EF-32C3BC0C0B87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D2E-4C14-415B-B964-A9F7528982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37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372-1E02-49E9-B2EF-32C3BC0C0B87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D2E-4C14-415B-B964-A9F7528982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685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372-1E02-49E9-B2EF-32C3BC0C0B87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D2E-4C14-415B-B964-A9F7528982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34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372-1E02-49E9-B2EF-32C3BC0C0B87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D2E-4C14-415B-B964-A9F7528982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70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372-1E02-49E9-B2EF-32C3BC0C0B87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D2E-4C14-415B-B964-A9F7528982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01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372-1E02-49E9-B2EF-32C3BC0C0B87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D2E-4C14-415B-B964-A9F7528982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78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372-1E02-49E9-B2EF-32C3BC0C0B87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D2E-4C14-415B-B964-A9F7528982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72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D372-1E02-49E9-B2EF-32C3BC0C0B87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D2E-4C14-415B-B964-A9F7528982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09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5D372-1E02-49E9-B2EF-32C3BC0C0B87}" type="datetimeFigureOut">
              <a:rPr lang="tr-TR" smtClean="0"/>
              <a:t>18.1.2020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2CD2E-4C14-415B-B964-A9F7528982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70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raks.org.tr/mesleki_gelisim_kursu.php?pid=55&amp;sayfa=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sdata.com/editorler/saitbugdayci7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pathmicro.med.sc.edu/bowers/cell-mediated.ht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gurgonullu.com/index.php?cat=3&amp;pid=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.tr/imgres?imgurl=http://www.ucandaire.org/imaj/Radyocu/terminator-4.jpg&amp;imgrefurl=http://blog.peoplenewspapers.com/category/animalshusbandry/&amp;usg=__qcQF8doQdtdOjb232poaCTBbht4=&amp;h=374&amp;w=468&amp;sz=27&amp;hl=tr&amp;start=8&amp;sig2=G5K0k6FT5TfO-2zjtX-H0Q&amp;tbnid=9vsel9tZVwxlOM:&amp;tbnh=102&amp;tbnw=128&amp;prev=/images?q%3Dterminat%C3%B6r%26gbv%3D2%26hl%3Dtr%26sa%3DG&amp;ei=UwfsSqT_JMrV-QaQxd3wCw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rthritis-research.com/content/6/1/8/figure/F1?highres=y" TargetMode="Externa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player.biz.tr/slide/2818490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>
            <a:extLst>
              <a:ext uri="{FF2B5EF4-FFF2-40B4-BE49-F238E27FC236}">
                <a16:creationId xmlns="" xmlns:a16="http://schemas.microsoft.com/office/drawing/2014/main" id="{16906C2D-22D7-45A2-B43E-C69CF68874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>
                <a:latin typeface="Comic Sans MS" panose="030F0702030302020204" pitchFamily="66" charset="0"/>
              </a:rPr>
              <a:t>İmmunite</a:t>
            </a:r>
          </a:p>
        </p:txBody>
      </p:sp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63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6" name="Rectangle 4">
            <a:extLst>
              <a:ext uri="{FF2B5EF4-FFF2-40B4-BE49-F238E27FC236}">
                <a16:creationId xmlns="" xmlns:a16="http://schemas.microsoft.com/office/drawing/2014/main" id="{67B226E7-046D-4CCC-BA93-DB73561B9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İmmunite, ikiye ayrılır…</a:t>
            </a:r>
          </a:p>
        </p:txBody>
      </p:sp>
      <p:sp>
        <p:nvSpPr>
          <p:cNvPr id="484357" name="Rectangle 5">
            <a:extLst>
              <a:ext uri="{FF2B5EF4-FFF2-40B4-BE49-F238E27FC236}">
                <a16:creationId xmlns="" xmlns:a16="http://schemas.microsoft.com/office/drawing/2014/main" id="{19A22949-BABE-41E5-956B-5ABA64D47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tr-TR" altLang="en-US" sz="2000" b="1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tr-TR" altLang="en-US" sz="2000" b="1"/>
              <a:t>Doğal immünite: İnfeksiyon gelişiminden itibaren görev alır.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2000" b="1"/>
              <a:t>Bu yanıtta rol oynayanlar;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2000" b="1"/>
              <a:t>a) Makrofajlar,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2000" b="1"/>
              <a:t>b) Nötrofiller,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2000" b="1"/>
              <a:t>c) Doğal öldürücü hücreler,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2000" b="1"/>
              <a:t>d) Komplemanın alternatif ve lektin yolları.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2000" b="1"/>
              <a:t>2. Kazanılmış (spesifik) immünite:Enfeksiyon gelişiminden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2000" b="1"/>
              <a:t>sonra görev alır.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2000" b="1"/>
              <a:t>a) Hücresel immünite: T lenfositler.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2000" b="1"/>
              <a:t>b) Hümoral immünite: B lenfositler ve plazma hücreleri.</a:t>
            </a:r>
          </a:p>
        </p:txBody>
      </p:sp>
    </p:spTree>
    <p:extLst>
      <p:ext uri="{BB962C8B-B14F-4D97-AF65-F5344CB8AC3E}">
        <p14:creationId xmlns:p14="http://schemas.microsoft.com/office/powerpoint/2010/main" val="237935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>
            <a:extLst>
              <a:ext uri="{FF2B5EF4-FFF2-40B4-BE49-F238E27FC236}">
                <a16:creationId xmlns="" xmlns:a16="http://schemas.microsoft.com/office/drawing/2014/main" id="{D3F35A44-2548-4A89-9532-7FBF31C76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b="0">
                <a:solidFill>
                  <a:schemeClr val="hlink"/>
                </a:solidFill>
              </a:rPr>
              <a:t>Doğal bağışıklık</a:t>
            </a:r>
          </a:p>
        </p:txBody>
      </p:sp>
      <p:sp>
        <p:nvSpPr>
          <p:cNvPr id="488451" name="Rectangle 3">
            <a:extLst>
              <a:ext uri="{FF2B5EF4-FFF2-40B4-BE49-F238E27FC236}">
                <a16:creationId xmlns="" xmlns:a16="http://schemas.microsoft.com/office/drawing/2014/main" id="{D4CB4D3C-4F25-44E7-94D3-4DD33A336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400"/>
              <a:t>Vücuda girişi </a:t>
            </a:r>
            <a:r>
              <a:rPr lang="tr-TR" altLang="en-US" sz="3400" b="1"/>
              <a:t>engelleyerek </a:t>
            </a:r>
            <a:r>
              <a:rPr lang="tr-TR" altLang="en-US" sz="3400"/>
              <a:t>etkili olmaya çalışır.</a:t>
            </a:r>
          </a:p>
          <a:p>
            <a:r>
              <a:rPr lang="tr-TR" altLang="en-US" sz="3400" b="1"/>
              <a:t>Hızlı etki gösterir ve hafızaya alamaz.</a:t>
            </a:r>
          </a:p>
          <a:p>
            <a:r>
              <a:rPr lang="tr-TR" altLang="en-US" sz="3400" b="1"/>
              <a:t>Mikroorganizmaya spesifik olmayan</a:t>
            </a:r>
            <a:r>
              <a:rPr lang="tr-TR" altLang="en-US" sz="3400"/>
              <a:t> yanıtı verir.</a:t>
            </a:r>
            <a:endParaRPr lang="tr-TR" altLang="en-US"/>
          </a:p>
          <a:p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17305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="" xmlns:a16="http://schemas.microsoft.com/office/drawing/2014/main" id="{BE8F373B-7DA7-4278-84EE-107EF6962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Doğal yanıt…</a:t>
            </a:r>
          </a:p>
        </p:txBody>
      </p:sp>
      <p:sp>
        <p:nvSpPr>
          <p:cNvPr id="489475" name="Rectangle 3">
            <a:extLst>
              <a:ext uri="{FF2B5EF4-FFF2-40B4-BE49-F238E27FC236}">
                <a16:creationId xmlns="" xmlns:a16="http://schemas.microsoft.com/office/drawing/2014/main" id="{FEEEDFAC-CCA9-48C8-9654-410B9D434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b="1"/>
              <a:t>Anatomik ve Fizyolojik bariyerler</a:t>
            </a:r>
          </a:p>
          <a:p>
            <a:r>
              <a:rPr lang="tr-TR" altLang="en-US" b="1"/>
              <a:t>Komplement</a:t>
            </a:r>
          </a:p>
          <a:p>
            <a:r>
              <a:rPr lang="tr-TR" altLang="en-US" b="1"/>
              <a:t>Endositoz ve fagositoz</a:t>
            </a:r>
          </a:p>
          <a:p>
            <a:r>
              <a:rPr lang="tr-TR" altLang="en-US" b="1"/>
              <a:t>İnflamatuvar yanıt</a:t>
            </a:r>
          </a:p>
          <a:p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1449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>
            <a:extLst>
              <a:ext uri="{FF2B5EF4-FFF2-40B4-BE49-F238E27FC236}">
                <a16:creationId xmlns="" xmlns:a16="http://schemas.microsoft.com/office/drawing/2014/main" id="{73D59E5E-C539-4371-915A-77A97A894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14"/>
            <a:ext cx="9144000" cy="68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59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>
            <a:extLst>
              <a:ext uri="{FF2B5EF4-FFF2-40B4-BE49-F238E27FC236}">
                <a16:creationId xmlns="" xmlns:a16="http://schemas.microsoft.com/office/drawing/2014/main" id="{26421DC6-FDCD-497A-AB78-C01B0E2B1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400">
                <a:solidFill>
                  <a:schemeClr val="hlink"/>
                </a:solidFill>
              </a:rPr>
              <a:t>Anatomik bariyerler</a:t>
            </a:r>
          </a:p>
        </p:txBody>
      </p:sp>
      <p:sp>
        <p:nvSpPr>
          <p:cNvPr id="490499" name="Rectangle 3">
            <a:extLst>
              <a:ext uri="{FF2B5EF4-FFF2-40B4-BE49-F238E27FC236}">
                <a16:creationId xmlns="" xmlns:a16="http://schemas.microsoft.com/office/drawing/2014/main" id="{C04E928C-B632-4DA2-805E-37F4E6649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700213"/>
            <a:ext cx="8229600" cy="4411662"/>
          </a:xfrm>
        </p:spPr>
        <p:txBody>
          <a:bodyPr/>
          <a:lstStyle/>
          <a:p>
            <a:r>
              <a:rPr lang="tr-TR" altLang="en-US" sz="3200"/>
              <a:t>En önemli doğal engel deri ve mukozalar</a:t>
            </a:r>
          </a:p>
          <a:p>
            <a:r>
              <a:rPr lang="tr-TR" altLang="en-US" sz="3200"/>
              <a:t>Tükürük, gözyaşı, mukus, idrar…</a:t>
            </a:r>
          </a:p>
          <a:p>
            <a:r>
              <a:rPr lang="tr-TR" altLang="en-US" sz="3200"/>
              <a:t>Burundaki kıllar, sillialı epitelin titrek tüyler</a:t>
            </a:r>
          </a:p>
          <a:p>
            <a:r>
              <a:rPr lang="tr-TR" altLang="en-US" sz="3200"/>
              <a:t>Flora bakterileri patojen bakterilerin hastalık oluşturmasına engel olurlar.</a:t>
            </a:r>
          </a:p>
          <a:p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9385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>
            <a:extLst>
              <a:ext uri="{FF2B5EF4-FFF2-40B4-BE49-F238E27FC236}">
                <a16:creationId xmlns="" xmlns:a16="http://schemas.microsoft.com/office/drawing/2014/main" id="{A9FE02FF-443F-4475-96FA-A3F1CB44C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400">
                <a:solidFill>
                  <a:schemeClr val="accent2"/>
                </a:solidFill>
              </a:rPr>
              <a:t>Fizyolojik engeller</a:t>
            </a:r>
          </a:p>
        </p:txBody>
      </p:sp>
      <p:sp>
        <p:nvSpPr>
          <p:cNvPr id="491523" name="Rectangle 3">
            <a:extLst>
              <a:ext uri="{FF2B5EF4-FFF2-40B4-BE49-F238E27FC236}">
                <a16:creationId xmlns="" xmlns:a16="http://schemas.microsoft.com/office/drawing/2014/main" id="{FBF13006-1C6E-40AB-9A28-15EBE5779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200"/>
              <a:t>Mukozal salgılar. </a:t>
            </a:r>
          </a:p>
          <a:p>
            <a:r>
              <a:rPr lang="tr-TR" altLang="en-US" sz="3200"/>
              <a:t>Mide asiditesi</a:t>
            </a:r>
          </a:p>
          <a:p>
            <a:r>
              <a:rPr lang="tr-TR" altLang="en-US" sz="3200"/>
              <a:t>Lizozim</a:t>
            </a:r>
          </a:p>
          <a:p>
            <a:r>
              <a:rPr lang="tr-TR" altLang="en-US" sz="3200"/>
              <a:t>Vücut sıcaklığı</a:t>
            </a:r>
          </a:p>
        </p:txBody>
      </p:sp>
    </p:spTree>
    <p:extLst>
      <p:ext uri="{BB962C8B-B14F-4D97-AF65-F5344CB8AC3E}">
        <p14:creationId xmlns:p14="http://schemas.microsoft.com/office/powerpoint/2010/main" val="236195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>
            <a:extLst>
              <a:ext uri="{FF2B5EF4-FFF2-40B4-BE49-F238E27FC236}">
                <a16:creationId xmlns="" xmlns:a16="http://schemas.microsoft.com/office/drawing/2014/main" id="{44F9022C-9EC3-4D01-9CFA-36E01D8E6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400">
                <a:solidFill>
                  <a:schemeClr val="hlink"/>
                </a:solidFill>
              </a:rPr>
              <a:t>Endositoz ve Fagositoz</a:t>
            </a:r>
          </a:p>
        </p:txBody>
      </p:sp>
      <p:sp>
        <p:nvSpPr>
          <p:cNvPr id="492547" name="Rectangle 3">
            <a:extLst>
              <a:ext uri="{FF2B5EF4-FFF2-40B4-BE49-F238E27FC236}">
                <a16:creationId xmlns="" xmlns:a16="http://schemas.microsoft.com/office/drawing/2014/main" id="{7406625A-691B-4D92-B88C-BE30A5865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Organizmadaki hücrelerin tümü endositoz yapabilir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 b="1"/>
              <a:t>                    ANCAK</a:t>
            </a:r>
            <a:r>
              <a:rPr lang="tr-TR" altLang="en-US"/>
              <a:t>   </a:t>
            </a:r>
          </a:p>
          <a:p>
            <a:endParaRPr lang="tr-TR" altLang="en-US"/>
          </a:p>
          <a:p>
            <a:pPr>
              <a:buFont typeface="Wingdings" panose="05000000000000000000" pitchFamily="2" charset="2"/>
              <a:buNone/>
            </a:pPr>
            <a:r>
              <a:rPr lang="tr-TR" altLang="en-US"/>
              <a:t>Fagositozu sadece;</a:t>
            </a:r>
            <a:r>
              <a:rPr lang="tr-TR" altLang="en-US">
                <a:solidFill>
                  <a:schemeClr val="accent1"/>
                </a:solidFill>
              </a:rPr>
              <a:t> </a:t>
            </a:r>
          </a:p>
          <a:p>
            <a:r>
              <a:rPr lang="tr-TR" altLang="en-US"/>
              <a:t>Nötrofiller</a:t>
            </a:r>
          </a:p>
          <a:p>
            <a:r>
              <a:rPr lang="tr-TR" altLang="en-US"/>
              <a:t>Makrofajlar</a:t>
            </a:r>
          </a:p>
          <a:p>
            <a:r>
              <a:rPr lang="tr-TR" altLang="en-US"/>
              <a:t>Monositler</a:t>
            </a:r>
            <a:r>
              <a:rPr lang="tr-TR" altLang="en-US" b="1"/>
              <a:t> </a:t>
            </a:r>
          </a:p>
          <a:p>
            <a:endParaRPr lang="tr-TR" altLang="en-US" sz="2600"/>
          </a:p>
        </p:txBody>
      </p:sp>
    </p:spTree>
    <p:extLst>
      <p:ext uri="{BB962C8B-B14F-4D97-AF65-F5344CB8AC3E}">
        <p14:creationId xmlns:p14="http://schemas.microsoft.com/office/powerpoint/2010/main" val="2829799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>
            <a:extLst>
              <a:ext uri="{FF2B5EF4-FFF2-40B4-BE49-F238E27FC236}">
                <a16:creationId xmlns="" xmlns:a16="http://schemas.microsoft.com/office/drawing/2014/main" id="{227FE704-25FF-480D-B7AB-776097022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3571" name="Rectangle 3">
            <a:extLst>
              <a:ext uri="{FF2B5EF4-FFF2-40B4-BE49-F238E27FC236}">
                <a16:creationId xmlns="" xmlns:a16="http://schemas.microsoft.com/office/drawing/2014/main" id="{C55464A9-397A-4D1E-83AF-E116EF0C3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>
                <a:solidFill>
                  <a:srgbClr val="0000FF"/>
                </a:solidFill>
              </a:rPr>
              <a:t>Endositoz</a:t>
            </a:r>
            <a:r>
              <a:rPr lang="tr-TR" altLang="en-US"/>
              <a:t>, dış ortamdaki partiküllerin içeriye alınmasını sağlar. Virusların çoğu bu yolu kullanır.</a:t>
            </a:r>
          </a:p>
          <a:p>
            <a:pPr>
              <a:lnSpc>
                <a:spcPct val="80000"/>
              </a:lnSpc>
            </a:pPr>
            <a:r>
              <a:rPr lang="tr-TR" altLang="en-US" sz="2600"/>
              <a:t>Hücre içinde </a:t>
            </a:r>
            <a:r>
              <a:rPr lang="tr-TR" altLang="en-US" sz="2600" b="1"/>
              <a:t>endozom</a:t>
            </a:r>
            <a:r>
              <a:rPr lang="tr-TR" altLang="en-US" sz="2600"/>
              <a:t>  haline dönüşür </a:t>
            </a:r>
          </a:p>
          <a:p>
            <a:pPr>
              <a:lnSpc>
                <a:spcPct val="80000"/>
              </a:lnSpc>
            </a:pPr>
            <a:r>
              <a:rPr lang="tr-TR" altLang="en-US" sz="2600"/>
              <a:t>Bu yapı içinde çok sayıda yıkıcı enzim bulunan (proteaz, lipaz, nükleaz,...) </a:t>
            </a:r>
            <a:r>
              <a:rPr lang="tr-TR" altLang="en-US" sz="2600" b="1"/>
              <a:t>primer lizozom</a:t>
            </a:r>
            <a:r>
              <a:rPr lang="tr-TR" altLang="en-US" sz="2600"/>
              <a:t> ile birleşerek </a:t>
            </a:r>
            <a:r>
              <a:rPr lang="tr-TR" altLang="en-US" sz="2600" b="1"/>
              <a:t>sekonder lizozom</a:t>
            </a:r>
            <a:r>
              <a:rPr lang="tr-TR" altLang="en-US" sz="2600"/>
              <a:t> oluşur ve </a:t>
            </a:r>
            <a:r>
              <a:rPr lang="tr-TR" altLang="en-US" sz="2600" b="1"/>
              <a:t>burada makromoleküller yıkılarak hücre dışına atılır</a:t>
            </a:r>
            <a:endParaRPr lang="tr-TR" altLang="en-US"/>
          </a:p>
          <a:p>
            <a:r>
              <a:rPr lang="tr-TR" altLang="en-US" sz="2600"/>
              <a:t>Bakterilerin öldürülmesi bu yolla oksijene bağımlı gerçekleşir.</a:t>
            </a:r>
          </a:p>
          <a:p>
            <a:endParaRPr lang="tr-TR" altLang="en-US" sz="2600"/>
          </a:p>
        </p:txBody>
      </p:sp>
    </p:spTree>
    <p:extLst>
      <p:ext uri="{BB962C8B-B14F-4D97-AF65-F5344CB8AC3E}">
        <p14:creationId xmlns:p14="http://schemas.microsoft.com/office/powerpoint/2010/main" val="48953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="" xmlns:a16="http://schemas.microsoft.com/office/drawing/2014/main" id="{0ACB2F64-84D7-4947-9E19-C31960CA1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b="0">
                <a:solidFill>
                  <a:schemeClr val="hlink"/>
                </a:solidFill>
              </a:rPr>
              <a:t>Fagositoz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="" xmlns:a16="http://schemas.microsoft.com/office/drawing/2014/main" id="{172ECCD5-52A4-4EE9-BB5C-D569F11C5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Mikroorganizmayı hücre iskeleti elemanları yardımıyla yutma işlemidir.</a:t>
            </a:r>
          </a:p>
          <a:p>
            <a:r>
              <a:rPr lang="tr-TR" altLang="en-US"/>
              <a:t>Fakat kapsüllü bakterilerde yapışma sorunu ortaya çıkar.</a:t>
            </a:r>
          </a:p>
          <a:p>
            <a:r>
              <a:rPr lang="tr-TR" altLang="en-US"/>
              <a:t>Bu nedenle mikroorganizmanın çevresi proteinle kaplanarak çözümlenmektedir. </a:t>
            </a:r>
          </a:p>
          <a:p>
            <a:r>
              <a:rPr lang="tr-TR" altLang="en-US"/>
              <a:t>Bu proteinler opsonin dediğimiz antikor ve komplemanlardır.</a:t>
            </a:r>
          </a:p>
        </p:txBody>
      </p:sp>
    </p:spTree>
    <p:extLst>
      <p:ext uri="{BB962C8B-B14F-4D97-AF65-F5344CB8AC3E}">
        <p14:creationId xmlns:p14="http://schemas.microsoft.com/office/powerpoint/2010/main" val="84293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20" name="Picture 4">
            <a:extLst>
              <a:ext uri="{FF2B5EF4-FFF2-40B4-BE49-F238E27FC236}">
                <a16:creationId xmlns="" xmlns:a16="http://schemas.microsoft.com/office/drawing/2014/main" id="{EB5D047A-500C-4442-BC44-EF0D3F1E7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700213"/>
            <a:ext cx="6934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4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="" xmlns:a16="http://schemas.microsoft.com/office/drawing/2014/main" id="{DFC70E45-C245-42CD-A3C1-BF67E9D70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b="0"/>
              <a:t>İmmunite Nedir?</a:t>
            </a:r>
          </a:p>
        </p:txBody>
      </p:sp>
      <p:sp>
        <p:nvSpPr>
          <p:cNvPr id="458755" name="Rectangle 3">
            <a:extLst>
              <a:ext uri="{FF2B5EF4-FFF2-40B4-BE49-F238E27FC236}">
                <a16:creationId xmlns="" xmlns:a16="http://schemas.microsoft.com/office/drawing/2014/main" id="{AFACFC46-ADBC-44B8-9BE5-34E263598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en-US"/>
          </a:p>
          <a:p>
            <a:r>
              <a:rPr lang="tr-TR" altLang="en-US" b="1"/>
              <a:t>Vücutta yapay bir bağışıklık durumunun oluşması, yani belirli enfeksiyon etkenlerine karşı bir direncin ortaya çıkması.</a:t>
            </a:r>
            <a:r>
              <a:rPr lang="tr-TR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568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4" name="Rectangle 4">
            <a:extLst>
              <a:ext uri="{FF2B5EF4-FFF2-40B4-BE49-F238E27FC236}">
                <a16:creationId xmlns="" xmlns:a16="http://schemas.microsoft.com/office/drawing/2014/main" id="{99F26196-6E36-479F-BC85-C25640E67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844675"/>
            <a:ext cx="7543800" cy="1295400"/>
          </a:xfrm>
        </p:spPr>
        <p:txBody>
          <a:bodyPr/>
          <a:lstStyle/>
          <a:p>
            <a:r>
              <a:rPr lang="tr-TR" altLang="en-US" b="0">
                <a:solidFill>
                  <a:schemeClr val="hlink"/>
                </a:solidFill>
              </a:rPr>
              <a:t>KAZANILMIŞ BAĞIŞIKLIK</a:t>
            </a:r>
          </a:p>
        </p:txBody>
      </p:sp>
    </p:spTree>
    <p:extLst>
      <p:ext uri="{BB962C8B-B14F-4D97-AF65-F5344CB8AC3E}">
        <p14:creationId xmlns:p14="http://schemas.microsoft.com/office/powerpoint/2010/main" val="143069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3" name="Rectangle 3">
            <a:extLst>
              <a:ext uri="{FF2B5EF4-FFF2-40B4-BE49-F238E27FC236}">
                <a16:creationId xmlns="" xmlns:a16="http://schemas.microsoft.com/office/drawing/2014/main" id="{1227198C-3BA7-41E2-8E6E-CEE262E0C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268413"/>
            <a:ext cx="8229600" cy="4411662"/>
          </a:xfrm>
        </p:spPr>
        <p:txBody>
          <a:bodyPr/>
          <a:lstStyle/>
          <a:p>
            <a:r>
              <a:rPr lang="tr-TR" altLang="en-US"/>
              <a:t>Belirli antigenic yapılara karşı </a:t>
            </a:r>
            <a:r>
              <a:rPr lang="tr-TR" altLang="en-US" b="1">
                <a:solidFill>
                  <a:srgbClr val="FF0000"/>
                </a:solidFill>
              </a:rPr>
              <a:t>özgül </a:t>
            </a:r>
            <a:r>
              <a:rPr lang="tr-TR" altLang="en-US"/>
              <a:t>olarak gelişir, </a:t>
            </a:r>
          </a:p>
          <a:p>
            <a:r>
              <a:rPr lang="tr-TR" altLang="en-US" b="1">
                <a:solidFill>
                  <a:srgbClr val="FF0000"/>
                </a:solidFill>
              </a:rPr>
              <a:t>Lenfositlerin</a:t>
            </a:r>
            <a:r>
              <a:rPr lang="tr-TR" altLang="en-US" b="1">
                <a:solidFill>
                  <a:srgbClr val="0000FF"/>
                </a:solidFill>
              </a:rPr>
              <a:t> </a:t>
            </a:r>
            <a:r>
              <a:rPr lang="tr-TR" altLang="en-US"/>
              <a:t>rol alır,</a:t>
            </a:r>
            <a:endParaRPr lang="tr-TR" altLang="en-US" b="1">
              <a:solidFill>
                <a:srgbClr val="FF0000"/>
              </a:solidFill>
            </a:endParaRPr>
          </a:p>
          <a:p>
            <a:r>
              <a:rPr lang="tr-TR" altLang="en-US" b="1"/>
              <a:t>Türe, ırka, genetiğe ve kişiye</a:t>
            </a:r>
            <a:r>
              <a:rPr lang="tr-TR" altLang="en-US"/>
              <a:t> bağlı bağlı değişir,</a:t>
            </a:r>
          </a:p>
          <a:p>
            <a:r>
              <a:rPr lang="tr-TR" altLang="en-US"/>
              <a:t>Mikroorganizmayla</a:t>
            </a:r>
            <a:r>
              <a:rPr lang="tr-TR" altLang="en-US" b="1">
                <a:solidFill>
                  <a:srgbClr val="FF0000"/>
                </a:solidFill>
              </a:rPr>
              <a:t> temastan sonra</a:t>
            </a:r>
            <a:r>
              <a:rPr lang="tr-TR" altLang="en-US"/>
              <a:t> oluşur, </a:t>
            </a:r>
          </a:p>
          <a:p>
            <a:r>
              <a:rPr lang="tr-TR" altLang="en-US"/>
              <a:t>Tekrarlanan temaslarla</a:t>
            </a:r>
            <a:r>
              <a:rPr lang="tr-TR" altLang="en-US" b="1">
                <a:solidFill>
                  <a:srgbClr val="FF0000"/>
                </a:solidFill>
              </a:rPr>
              <a:t> etkisi artar.</a:t>
            </a:r>
            <a:endParaRPr lang="tr-TR" altLang="en-US">
              <a:solidFill>
                <a:srgbClr val="0000FF"/>
              </a:solidFill>
            </a:endParaRPr>
          </a:p>
          <a:p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00469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>
            <a:extLst>
              <a:ext uri="{FF2B5EF4-FFF2-40B4-BE49-F238E27FC236}">
                <a16:creationId xmlns="" xmlns:a16="http://schemas.microsoft.com/office/drawing/2014/main" id="{96EBCF0A-A3EB-4A3C-9DE6-FD9BD8202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7667" name="Rectangle 3">
            <a:extLst>
              <a:ext uri="{FF2B5EF4-FFF2-40B4-BE49-F238E27FC236}">
                <a16:creationId xmlns="" xmlns:a16="http://schemas.microsoft.com/office/drawing/2014/main" id="{7B0911AC-47AB-4149-AC22-620EEB250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b="1"/>
              <a:t>Hücresel </a:t>
            </a:r>
            <a:r>
              <a:rPr lang="tr-TR" altLang="en-US"/>
              <a:t>ve </a:t>
            </a:r>
            <a:r>
              <a:rPr lang="tr-TR" altLang="en-US" b="1"/>
              <a:t>Hümoral </a:t>
            </a:r>
            <a:r>
              <a:rPr lang="tr-TR" altLang="en-US"/>
              <a:t>bağışıklık rol oynar.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 b="1">
                <a:solidFill>
                  <a:schemeClr val="hlink"/>
                </a:solidFill>
              </a:rPr>
              <a:t>    </a:t>
            </a:r>
            <a:r>
              <a:rPr lang="tr-TR" altLang="en-US" b="1" u="sng">
                <a:solidFill>
                  <a:srgbClr val="0000FF"/>
                </a:solidFill>
              </a:rPr>
              <a:t>Hücresel bağışıklık</a:t>
            </a:r>
            <a:r>
              <a:rPr lang="tr-TR" altLang="en-US"/>
              <a:t> </a:t>
            </a:r>
          </a:p>
          <a:p>
            <a:r>
              <a:rPr lang="tr-TR" altLang="en-US" b="1"/>
              <a:t>Yardımcı </a:t>
            </a:r>
            <a:r>
              <a:rPr lang="tr-TR" altLang="en-US"/>
              <a:t>T-lenfositleri </a:t>
            </a:r>
          </a:p>
          <a:p>
            <a:r>
              <a:rPr lang="tr-TR" altLang="en-US" b="1"/>
              <a:t>Sitotoksik</a:t>
            </a:r>
            <a:r>
              <a:rPr lang="tr-TR" altLang="en-US"/>
              <a:t> T-lenfositleri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 b="1">
                <a:solidFill>
                  <a:schemeClr val="hlink"/>
                </a:solidFill>
              </a:rPr>
              <a:t>   </a:t>
            </a:r>
            <a:r>
              <a:rPr lang="tr-TR" altLang="en-US" b="1" u="sng">
                <a:solidFill>
                  <a:srgbClr val="0000FF"/>
                </a:solidFill>
              </a:rPr>
              <a:t>Hümoral bağışıklık</a:t>
            </a:r>
            <a:r>
              <a:rPr lang="tr-TR" altLang="en-US"/>
              <a:t> </a:t>
            </a:r>
          </a:p>
          <a:p>
            <a:r>
              <a:rPr lang="tr-TR" altLang="en-US" b="1"/>
              <a:t>B-lenfositleri</a:t>
            </a:r>
            <a:r>
              <a:rPr lang="tr-TR" altLang="en-US"/>
              <a:t> </a:t>
            </a:r>
          </a:p>
          <a:p>
            <a:r>
              <a:rPr lang="tr-TR" altLang="en-US" b="1"/>
              <a:t>plazma hücreleri</a:t>
            </a:r>
            <a:r>
              <a:rPr lang="tr-TR" altLang="en-US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/>
          </a:p>
          <a:p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252592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4" name="Rectangle 6">
            <a:extLst>
              <a:ext uri="{FF2B5EF4-FFF2-40B4-BE49-F238E27FC236}">
                <a16:creationId xmlns="" xmlns:a16="http://schemas.microsoft.com/office/drawing/2014/main" id="{DBF79CF0-8255-4D84-9A24-985DE225B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2492375"/>
            <a:ext cx="7543800" cy="1295400"/>
          </a:xfrm>
        </p:spPr>
        <p:txBody>
          <a:bodyPr>
            <a:normAutofit fontScale="90000"/>
          </a:bodyPr>
          <a:lstStyle/>
          <a:p>
            <a:r>
              <a:rPr lang="tr-TR" altLang="en-US">
                <a:solidFill>
                  <a:schemeClr val="accent1"/>
                </a:solidFill>
              </a:rPr>
              <a:t> </a:t>
            </a:r>
            <a:r>
              <a:rPr lang="tr-TR" altLang="en-US">
                <a:solidFill>
                  <a:schemeClr val="hlink"/>
                </a:solidFill>
              </a:rPr>
              <a:t>Mikroorganizmalara karşı oluşan farklı immun yanıtlar</a:t>
            </a:r>
          </a:p>
        </p:txBody>
      </p:sp>
    </p:spTree>
    <p:extLst>
      <p:ext uri="{BB962C8B-B14F-4D97-AF65-F5344CB8AC3E}">
        <p14:creationId xmlns:p14="http://schemas.microsoft.com/office/powerpoint/2010/main" val="3639548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1" name="Rectangle 3">
            <a:extLst>
              <a:ext uri="{FF2B5EF4-FFF2-40B4-BE49-F238E27FC236}">
                <a16:creationId xmlns="" xmlns:a16="http://schemas.microsoft.com/office/drawing/2014/main" id="{781B13B6-2629-4271-9153-AB5EEF8BA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620713"/>
            <a:ext cx="8229600" cy="5905500"/>
          </a:xfrm>
        </p:spPr>
        <p:txBody>
          <a:bodyPr/>
          <a:lstStyle/>
          <a:p>
            <a:r>
              <a:rPr lang="tr-TR" altLang="en-US">
                <a:solidFill>
                  <a:schemeClr val="tx2"/>
                </a:solidFill>
              </a:rPr>
              <a:t>Bakterilere ve mantarlara karşı oluşan yanıtta,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/>
              <a:t>Hücresel immunite ;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/>
          </a:p>
          <a:p>
            <a:r>
              <a:rPr lang="tr-TR" altLang="en-US" sz="2500">
                <a:solidFill>
                  <a:schemeClr val="tx2"/>
                </a:solidFill>
                <a:cs typeface="Arial" panose="020B0604020202020204" pitchFamily="34" charset="0"/>
              </a:rPr>
              <a:t>Parazitlere karşı immun yanıtta,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tr-TR" altLang="en-US" sz="2400"/>
              <a:t>T</a:t>
            </a:r>
            <a:r>
              <a:rPr lang="tr-TR" altLang="en-US" sz="2400">
                <a:cs typeface="Arial" panose="020B0604020202020204" pitchFamily="34" charset="0"/>
              </a:rPr>
              <a:t>rypanozomia ve sıtmada IgM, </a:t>
            </a:r>
            <a:endParaRPr lang="tr-TR" altLang="en-US" sz="2400"/>
          </a:p>
          <a:p>
            <a:pPr algn="just">
              <a:buFont typeface="Wingdings" panose="05000000000000000000" pitchFamily="2" charset="2"/>
              <a:buNone/>
            </a:pPr>
            <a:r>
              <a:rPr lang="tr-TR" altLang="en-US" sz="2400"/>
              <a:t>V</a:t>
            </a:r>
            <a:r>
              <a:rPr lang="tr-TR" altLang="en-US" sz="2400">
                <a:cs typeface="Arial" panose="020B0604020202020204" pitchFamily="34" charset="0"/>
              </a:rPr>
              <a:t>isseral leishmania ve sıtmada IgG, </a:t>
            </a:r>
            <a:endParaRPr lang="tr-TR" altLang="en-US" sz="2400"/>
          </a:p>
          <a:p>
            <a:pPr algn="just">
              <a:buFont typeface="Wingdings" panose="05000000000000000000" pitchFamily="2" charset="2"/>
              <a:buNone/>
            </a:pPr>
            <a:r>
              <a:rPr lang="tr-TR" altLang="en-US" sz="2400"/>
              <a:t>H</a:t>
            </a:r>
            <a:r>
              <a:rPr lang="tr-TR" altLang="en-US" sz="2400">
                <a:cs typeface="Arial" panose="020B0604020202020204" pitchFamily="34" charset="0"/>
              </a:rPr>
              <a:t>elmintik enfeksiyonlarda IgE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tr-TR" altLang="en-US" sz="2400">
                <a:cs typeface="Arial" panose="020B0604020202020204" pitchFamily="34" charset="0"/>
              </a:rPr>
              <a:t>Hücre içi olanlara hücresel,kan ve doku sıvılarına bulunanlara da antikor yanıtı oluşur.</a:t>
            </a:r>
            <a:endParaRPr lang="tr-TR" altLang="en-US" sz="2400"/>
          </a:p>
          <a:p>
            <a:endParaRPr lang="tr-TR" altLang="en-US" sz="2400">
              <a:solidFill>
                <a:schemeClr val="tx2"/>
              </a:solidFill>
            </a:endParaRPr>
          </a:p>
          <a:p>
            <a:endParaRPr lang="tr-TR" altLang="en-US"/>
          </a:p>
          <a:p>
            <a:pPr>
              <a:buFont typeface="Wingdings" panose="05000000000000000000" pitchFamily="2" charset="2"/>
              <a:buNone/>
            </a:pPr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80413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3">
            <a:extLst>
              <a:ext uri="{FF2B5EF4-FFF2-40B4-BE49-F238E27FC236}">
                <a16:creationId xmlns="" xmlns:a16="http://schemas.microsoft.com/office/drawing/2014/main" id="{2A2A7AB0-A499-44A1-9801-D42CCEB5F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1916113"/>
            <a:ext cx="8229600" cy="4411662"/>
          </a:xfrm>
        </p:spPr>
        <p:txBody>
          <a:bodyPr/>
          <a:lstStyle/>
          <a:p>
            <a:pPr algn="just"/>
            <a:r>
              <a:rPr lang="tr-TR" altLang="en-US">
                <a:cs typeface="Arial" panose="020B0604020202020204" pitchFamily="34" charset="0"/>
              </a:rPr>
              <a:t>Parazitler immun sistemden kaçmak için antijenlerini konakçı proteinleri ile </a:t>
            </a:r>
            <a:r>
              <a:rPr lang="tr-TR" altLang="en-US" b="1">
                <a:solidFill>
                  <a:schemeClr val="hlink"/>
                </a:solidFill>
                <a:cs typeface="Arial" panose="020B0604020202020204" pitchFamily="34" charset="0"/>
              </a:rPr>
              <a:t>maskeleyebilirler.</a:t>
            </a:r>
            <a:r>
              <a:rPr lang="tr-TR" altLang="en-US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tr-TR" altLang="en-US" b="1">
              <a:solidFill>
                <a:srgbClr val="FF0000"/>
              </a:solidFill>
            </a:endParaRPr>
          </a:p>
          <a:p>
            <a:pPr algn="just"/>
            <a:r>
              <a:rPr lang="tr-TR" altLang="en-US">
                <a:cs typeface="Arial" panose="020B0604020202020204" pitchFamily="34" charset="0"/>
              </a:rPr>
              <a:t>Ayrıca</a:t>
            </a:r>
            <a:r>
              <a:rPr lang="tr-TR" altLang="en-US"/>
              <a:t> </a:t>
            </a:r>
            <a:r>
              <a:rPr lang="tr-TR" altLang="en-US">
                <a:cs typeface="Arial" panose="020B0604020202020204" pitchFamily="34" charset="0"/>
              </a:rPr>
              <a:t>yüzey </a:t>
            </a:r>
            <a:r>
              <a:rPr lang="tr-TR" altLang="en-US" b="1">
                <a:solidFill>
                  <a:schemeClr val="hlink"/>
                </a:solidFill>
                <a:cs typeface="Arial" panose="020B0604020202020204" pitchFamily="34" charset="0"/>
              </a:rPr>
              <a:t>antijenlerini sürekli değiştirebilirler.</a:t>
            </a:r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40676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9" name="Rectangle 3">
            <a:extLst>
              <a:ext uri="{FF2B5EF4-FFF2-40B4-BE49-F238E27FC236}">
                <a16:creationId xmlns="" xmlns:a16="http://schemas.microsoft.com/office/drawing/2014/main" id="{373B1E1B-7076-46A2-973F-DCF517D56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125538"/>
            <a:ext cx="8229600" cy="4411662"/>
          </a:xfrm>
        </p:spPr>
        <p:txBody>
          <a:bodyPr/>
          <a:lstStyle/>
          <a:p>
            <a:r>
              <a:rPr lang="tr-TR" altLang="en-US">
                <a:solidFill>
                  <a:schemeClr val="hlink"/>
                </a:solidFill>
                <a:cs typeface="Arial" panose="020B0604020202020204" pitchFamily="34" charset="0"/>
              </a:rPr>
              <a:t>VİRUSLARA KARŞI İMMÜN YANIT,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>
                <a:cs typeface="Arial" panose="020B0604020202020204" pitchFamily="34" charset="0"/>
              </a:rPr>
              <a:t>Alfa ya da beta interferon salgılanması yanıtı lokal düzeyde tutmakta ve erken yanıt verilmesini sağlamaktadır.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>
                <a:cs typeface="Arial" panose="020B0604020202020204" pitchFamily="34" charset="0"/>
              </a:rPr>
              <a:t>NK(doğal yanıt hücreleri) ise enfekte olmuş hücreleri yok ederek etki gösterir.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>
                <a:cs typeface="Arial" panose="020B0604020202020204" pitchFamily="34" charset="0"/>
              </a:rPr>
              <a:t>Makrofajlar extrasellüler ortamda öldürmeden sorumludur.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81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3" name="Rectangle 3">
            <a:extLst>
              <a:ext uri="{FF2B5EF4-FFF2-40B4-BE49-F238E27FC236}">
                <a16:creationId xmlns="" xmlns:a16="http://schemas.microsoft.com/office/drawing/2014/main" id="{60184AA8-D519-4E92-BB38-4E8A41882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en-US">
                <a:cs typeface="Arial" panose="020B0604020202020204" pitchFamily="34" charset="0"/>
              </a:rPr>
              <a:t>Kompleman: Klasik ve alternatif yol ile </a:t>
            </a:r>
            <a:r>
              <a:rPr lang="tr-TR" altLang="en-US" b="1">
                <a:cs typeface="Arial" panose="020B0604020202020204" pitchFamily="34" charset="0"/>
              </a:rPr>
              <a:t>enfekte hücrelerin</a:t>
            </a:r>
            <a:r>
              <a:rPr lang="tr-TR" altLang="en-US">
                <a:cs typeface="Arial" panose="020B0604020202020204" pitchFamily="34" charset="0"/>
              </a:rPr>
              <a:t> veya </a:t>
            </a:r>
            <a:r>
              <a:rPr lang="tr-TR" altLang="en-US" b="1">
                <a:cs typeface="Arial" panose="020B0604020202020204" pitchFamily="34" charset="0"/>
              </a:rPr>
              <a:t>hücre</a:t>
            </a:r>
            <a:r>
              <a:rPr lang="tr-TR" altLang="en-US" b="1"/>
              <a:t> </a:t>
            </a:r>
            <a:r>
              <a:rPr lang="tr-TR" altLang="en-US" b="1">
                <a:cs typeface="Arial" panose="020B0604020202020204" pitchFamily="34" charset="0"/>
              </a:rPr>
              <a:t>dışı</a:t>
            </a:r>
            <a:r>
              <a:rPr lang="tr-TR" altLang="en-US">
                <a:cs typeface="Arial" panose="020B0604020202020204" pitchFamily="34" charset="0"/>
              </a:rPr>
              <a:t> ortamdaki </a:t>
            </a:r>
            <a:r>
              <a:rPr lang="tr-TR" altLang="en-US" b="1">
                <a:cs typeface="Arial" panose="020B0604020202020204" pitchFamily="34" charset="0"/>
              </a:rPr>
              <a:t>z</a:t>
            </a:r>
            <a:r>
              <a:rPr lang="tr-TR" altLang="en-US" b="1"/>
              <a:t>a</a:t>
            </a:r>
            <a:r>
              <a:rPr lang="tr-TR" altLang="en-US" b="1">
                <a:cs typeface="Arial" panose="020B0604020202020204" pitchFamily="34" charset="0"/>
              </a:rPr>
              <a:t>rflı</a:t>
            </a:r>
            <a:r>
              <a:rPr lang="tr-TR" altLang="en-US">
                <a:cs typeface="Arial" panose="020B0604020202020204" pitchFamily="34" charset="0"/>
              </a:rPr>
              <a:t> virüslerın ölümüne neden olurlar. </a:t>
            </a:r>
          </a:p>
          <a:p>
            <a:pPr algn="just">
              <a:lnSpc>
                <a:spcPct val="90000"/>
              </a:lnSpc>
            </a:pPr>
            <a:r>
              <a:rPr lang="tr-TR" altLang="en-US">
                <a:cs typeface="Arial" panose="020B0604020202020204" pitchFamily="34" charset="0"/>
              </a:rPr>
              <a:t>Virusun organizmaya girmesi sonrasında, </a:t>
            </a:r>
            <a:endParaRPr lang="tr-TR" altLang="en-US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en-US"/>
              <a:t>A</a:t>
            </a:r>
            <a:r>
              <a:rPr lang="tr-TR" altLang="en-US">
                <a:cs typeface="Arial" panose="020B0604020202020204" pitchFamily="34" charset="0"/>
              </a:rPr>
              <a:t>ntijenlerin </a:t>
            </a:r>
            <a:r>
              <a:rPr lang="tr-TR" altLang="en-US" b="1">
                <a:cs typeface="Arial" panose="020B0604020202020204" pitchFamily="34" charset="0"/>
              </a:rPr>
              <a:t>B lenfositlerince</a:t>
            </a:r>
            <a:r>
              <a:rPr lang="tr-TR" altLang="en-US">
                <a:cs typeface="Arial" panose="020B0604020202020204" pitchFamily="34" charset="0"/>
              </a:rPr>
              <a:t> </a:t>
            </a:r>
            <a:r>
              <a:rPr lang="tr-TR" altLang="en-US" b="1">
                <a:cs typeface="Arial" panose="020B0604020202020204" pitchFamily="34" charset="0"/>
              </a:rPr>
              <a:t>tanınması</a:t>
            </a:r>
            <a:endParaRPr lang="tr-TR" altLang="en-US">
              <a:solidFill>
                <a:srgbClr val="0000FF"/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en-US">
                <a:cs typeface="Arial" panose="020B0604020202020204" pitchFamily="34" charset="0"/>
              </a:rPr>
              <a:t>T ve B lenfositleri arasındaki etkileşim sonrasında </a:t>
            </a:r>
            <a:r>
              <a:rPr lang="tr-TR" altLang="en-US" b="1">
                <a:solidFill>
                  <a:schemeClr val="hlink"/>
                </a:solidFill>
                <a:cs typeface="Arial" panose="020B0604020202020204" pitchFamily="34" charset="0"/>
              </a:rPr>
              <a:t>özgül Antikorların</a:t>
            </a:r>
            <a:r>
              <a:rPr lang="tr-TR" altLang="en-US">
                <a:cs typeface="Arial" panose="020B0604020202020204" pitchFamily="34" charset="0"/>
              </a:rPr>
              <a:t> salgılanmasına neden olurlar.</a:t>
            </a:r>
          </a:p>
        </p:txBody>
      </p:sp>
    </p:spTree>
    <p:extLst>
      <p:ext uri="{BB962C8B-B14F-4D97-AF65-F5344CB8AC3E}">
        <p14:creationId xmlns:p14="http://schemas.microsoft.com/office/powerpoint/2010/main" val="1198333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="" xmlns:a16="http://schemas.microsoft.com/office/drawing/2014/main" id="{A5521E47-D04C-48C5-9B31-89F4A7B03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000">
                <a:solidFill>
                  <a:schemeClr val="hlink"/>
                </a:solidFill>
                <a:cs typeface="Arial" panose="020B0604020202020204" pitchFamily="34" charset="0"/>
              </a:rPr>
              <a:t>Virüslerin Savunmadan Kaçışı</a:t>
            </a:r>
          </a:p>
        </p:txBody>
      </p:sp>
      <p:sp>
        <p:nvSpPr>
          <p:cNvPr id="502787" name="Rectangle 3">
            <a:extLst>
              <a:ext uri="{FF2B5EF4-FFF2-40B4-BE49-F238E27FC236}">
                <a16:creationId xmlns="" xmlns:a16="http://schemas.microsoft.com/office/drawing/2014/main" id="{381D26B9-F014-4AA3-AD4D-1DEA53AD6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2133601"/>
            <a:ext cx="8229600" cy="4411663"/>
          </a:xfrm>
        </p:spPr>
        <p:txBody>
          <a:bodyPr/>
          <a:lstStyle/>
          <a:p>
            <a:pPr algn="just"/>
            <a:r>
              <a:rPr lang="tr-TR" altLang="en-US">
                <a:cs typeface="Arial" panose="020B0604020202020204" pitchFamily="34" charset="0"/>
              </a:rPr>
              <a:t>Virüslerin </a:t>
            </a:r>
            <a:r>
              <a:rPr lang="tr-TR" altLang="en-US" b="1">
                <a:cs typeface="Arial" panose="020B0604020202020204" pitchFamily="34" charset="0"/>
              </a:rPr>
              <a:t>hücre içi</a:t>
            </a:r>
            <a:r>
              <a:rPr lang="tr-TR" altLang="en-US">
                <a:cs typeface="Arial" panose="020B0604020202020204" pitchFamily="34" charset="0"/>
              </a:rPr>
              <a:t> yerleşimi ve </a:t>
            </a:r>
            <a:r>
              <a:rPr lang="tr-TR" altLang="en-US" b="1">
                <a:cs typeface="Arial" panose="020B0604020202020204" pitchFamily="34" charset="0"/>
              </a:rPr>
              <a:t>latent </a:t>
            </a:r>
            <a:r>
              <a:rPr lang="tr-TR" altLang="en-US">
                <a:cs typeface="Arial" panose="020B0604020202020204" pitchFamily="34" charset="0"/>
              </a:rPr>
              <a:t>kalması</a:t>
            </a:r>
            <a:endParaRPr lang="tr-TR" altLang="en-US"/>
          </a:p>
          <a:p>
            <a:pPr algn="just"/>
            <a:r>
              <a:rPr lang="tr-TR" altLang="en-US">
                <a:cs typeface="Arial" panose="020B0604020202020204" pitchFamily="34" charset="0"/>
              </a:rPr>
              <a:t>Virüslerin </a:t>
            </a:r>
            <a:r>
              <a:rPr lang="tr-TR" altLang="en-US" b="1">
                <a:cs typeface="Arial" panose="020B0604020202020204" pitchFamily="34" charset="0"/>
              </a:rPr>
              <a:t>antijenlerde yaptığı değişiklik</a:t>
            </a:r>
            <a:endParaRPr lang="tr-T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2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2" name="Rectangle 4">
            <a:extLst>
              <a:ext uri="{FF2B5EF4-FFF2-40B4-BE49-F238E27FC236}">
                <a16:creationId xmlns="" xmlns:a16="http://schemas.microsoft.com/office/drawing/2014/main" id="{86680D03-9622-4860-B4B1-79CCBBF3F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4113" y="2565400"/>
            <a:ext cx="7543800" cy="1295400"/>
          </a:xfrm>
        </p:spPr>
        <p:txBody>
          <a:bodyPr/>
          <a:lstStyle/>
          <a:p>
            <a:r>
              <a:rPr lang="tr-TR" altLang="en-US"/>
              <a:t>Bağışıklık sistem hücreleri</a:t>
            </a:r>
          </a:p>
        </p:txBody>
      </p:sp>
    </p:spTree>
    <p:extLst>
      <p:ext uri="{BB962C8B-B14F-4D97-AF65-F5344CB8AC3E}">
        <p14:creationId xmlns:p14="http://schemas.microsoft.com/office/powerpoint/2010/main" val="44912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>
            <a:extLst>
              <a:ext uri="{FF2B5EF4-FFF2-40B4-BE49-F238E27FC236}">
                <a16:creationId xmlns="" xmlns:a16="http://schemas.microsoft.com/office/drawing/2014/main" id="{19B870EC-542C-456A-A226-DE177C5737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052513"/>
            <a:ext cx="82296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en-US" sz="2600"/>
              <a:t> İmmünoloji alanındaki yenilikler, bağışıklama açısından son derece önemlidir. </a:t>
            </a:r>
          </a:p>
          <a:p>
            <a:pPr>
              <a:lnSpc>
                <a:spcPct val="80000"/>
              </a:lnSpc>
            </a:pPr>
            <a:r>
              <a:rPr lang="tr-TR" altLang="en-US" sz="2600"/>
              <a:t>Aşılama sonrası bağışıklık gelişme mekanizmaları, organizmanın viral veya mikrobik hastalıklarla savaşmak için kullandığı mekanizmalara benzemektedir. </a:t>
            </a:r>
          </a:p>
          <a:p>
            <a:pPr>
              <a:lnSpc>
                <a:spcPct val="80000"/>
              </a:lnSpc>
            </a:pPr>
            <a:r>
              <a:rPr lang="tr-TR" altLang="en-US" sz="2600"/>
              <a:t>Bir antijen organizmaya girdiğinde bağışık yanıtı harekete geçirir.</a:t>
            </a:r>
          </a:p>
          <a:p>
            <a:pPr>
              <a:lnSpc>
                <a:spcPct val="80000"/>
              </a:lnSpc>
            </a:pPr>
            <a:r>
              <a:rPr lang="tr-TR" altLang="en-US" sz="2600"/>
              <a:t> Bağışık yanıtta, antijenin immün sistem tarafından tanındıktan sonra, yanıtı organize edebilecek immünolojik bakımdan elverişli belirli sayıda hücrenin harekete geçmesi gerekir. </a:t>
            </a:r>
          </a:p>
        </p:txBody>
      </p:sp>
    </p:spTree>
    <p:extLst>
      <p:ext uri="{BB962C8B-B14F-4D97-AF65-F5344CB8AC3E}">
        <p14:creationId xmlns:p14="http://schemas.microsoft.com/office/powerpoint/2010/main" val="4105150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="" xmlns:a16="http://schemas.microsoft.com/office/drawing/2014/main" id="{DC006471-AB5E-41FC-B919-583C52B87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Retiküloendoteliyal sistem hücreleri</a:t>
            </a:r>
          </a:p>
        </p:txBody>
      </p:sp>
      <p:sp>
        <p:nvSpPr>
          <p:cNvPr id="505859" name="Rectangle 3">
            <a:extLst>
              <a:ext uri="{FF2B5EF4-FFF2-40B4-BE49-F238E27FC236}">
                <a16:creationId xmlns="" xmlns:a16="http://schemas.microsoft.com/office/drawing/2014/main" id="{BE5866CE-A6D4-4D67-B731-CEB93A360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KC </a:t>
            </a:r>
            <a:r>
              <a:rPr lang="tr-TR" altLang="en-US" b="1"/>
              <a:t>Kupfer</a:t>
            </a:r>
            <a:r>
              <a:rPr lang="tr-TR" altLang="en-US"/>
              <a:t> hücreleri </a:t>
            </a:r>
          </a:p>
          <a:p>
            <a:r>
              <a:rPr lang="tr-TR" altLang="en-US"/>
              <a:t>AC </a:t>
            </a:r>
            <a:r>
              <a:rPr lang="tr-TR" altLang="en-US" b="1"/>
              <a:t>alveoler makrofaj</a:t>
            </a:r>
          </a:p>
          <a:p>
            <a:r>
              <a:rPr lang="tr-TR" altLang="en-US"/>
              <a:t>Kemikte osteoklastlar </a:t>
            </a:r>
          </a:p>
          <a:p>
            <a:r>
              <a:rPr lang="tr-TR" altLang="en-US"/>
              <a:t>Deride </a:t>
            </a:r>
            <a:r>
              <a:rPr lang="tr-TR" altLang="en-US" b="1"/>
              <a:t>Langerhans </a:t>
            </a:r>
          </a:p>
          <a:p>
            <a:r>
              <a:rPr lang="tr-TR" altLang="en-US"/>
              <a:t>Kanda monositler </a:t>
            </a:r>
            <a:endParaRPr lang="tr-TR" altLang="en-US" b="1"/>
          </a:p>
          <a:p>
            <a:r>
              <a:rPr lang="tr-TR" altLang="en-US"/>
              <a:t>MSS’de </a:t>
            </a:r>
            <a:r>
              <a:rPr lang="tr-TR" altLang="en-US" b="1"/>
              <a:t>mikroglia</a:t>
            </a:r>
            <a:endParaRPr lang="tr-TR" altLang="en-US"/>
          </a:p>
          <a:p>
            <a:r>
              <a:rPr lang="tr-TR" altLang="en-US"/>
              <a:t>Böbrek mezengial hücreler</a:t>
            </a:r>
          </a:p>
          <a:p>
            <a:r>
              <a:rPr lang="tr-TR" altLang="en-US"/>
              <a:t>Kavitelerde makrofajlar</a:t>
            </a:r>
          </a:p>
          <a:p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95289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5" name="Picture 3">
            <a:extLst>
              <a:ext uri="{FF2B5EF4-FFF2-40B4-BE49-F238E27FC236}">
                <a16:creationId xmlns="" xmlns:a16="http://schemas.microsoft.com/office/drawing/2014/main" id="{8A726CCF-8ACC-4FCB-9748-811392FEF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4" y="1257300"/>
            <a:ext cx="62388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31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="" xmlns:a16="http://schemas.microsoft.com/office/drawing/2014/main" id="{9AEDF938-2EF2-48CA-9620-BA889DF3F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Mononükleer hücreler</a:t>
            </a:r>
          </a:p>
        </p:txBody>
      </p:sp>
      <p:sp>
        <p:nvSpPr>
          <p:cNvPr id="509955" name="Rectangle 3">
            <a:extLst>
              <a:ext uri="{FF2B5EF4-FFF2-40B4-BE49-F238E27FC236}">
                <a16:creationId xmlns="" xmlns:a16="http://schemas.microsoft.com/office/drawing/2014/main" id="{AFADA9F7-9630-4E0D-9F44-A39090F30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en-US" sz="3400" b="1" u="sng"/>
              <a:t>Temel işlevleri arasında</a:t>
            </a:r>
            <a:r>
              <a:rPr lang="tr-TR" altLang="en-US" sz="3400"/>
              <a:t> </a:t>
            </a:r>
          </a:p>
          <a:p>
            <a:r>
              <a:rPr lang="tr-TR" altLang="en-US" sz="3400"/>
              <a:t>Fagositoz</a:t>
            </a:r>
          </a:p>
          <a:p>
            <a:r>
              <a:rPr lang="tr-TR" altLang="en-US" sz="3400"/>
              <a:t>Öldürme </a:t>
            </a:r>
          </a:p>
          <a:p>
            <a:r>
              <a:rPr lang="tr-TR" altLang="en-US" sz="3400"/>
              <a:t>Antijen sunulması ve sekresyon</a:t>
            </a:r>
          </a:p>
          <a:p>
            <a:r>
              <a:rPr lang="tr-TR" altLang="en-US" sz="3400"/>
              <a:t>Sitokin salınımı</a:t>
            </a:r>
          </a:p>
          <a:p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1865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>
            <a:extLst>
              <a:ext uri="{FF2B5EF4-FFF2-40B4-BE49-F238E27FC236}">
                <a16:creationId xmlns="" xmlns:a16="http://schemas.microsoft.com/office/drawing/2014/main" id="{2E2832ED-4F4A-46CD-948C-8F3335B7B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Mononükleer hücreler</a:t>
            </a:r>
          </a:p>
        </p:txBody>
      </p:sp>
      <p:sp>
        <p:nvSpPr>
          <p:cNvPr id="506883" name="Rectangle 3">
            <a:extLst>
              <a:ext uri="{FF2B5EF4-FFF2-40B4-BE49-F238E27FC236}">
                <a16:creationId xmlns="" xmlns:a16="http://schemas.microsoft.com/office/drawing/2014/main" id="{DC8E3B2C-B328-463E-8E70-6AE40D154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>
                <a:solidFill>
                  <a:srgbClr val="FF0000"/>
                </a:solidFill>
              </a:rPr>
              <a:t>Nötrofiller</a:t>
            </a:r>
            <a:r>
              <a:rPr lang="tr-TR" altLang="en-US"/>
              <a:t>(Akut enfeksiyonlarda etkili,fagositoz yapar)</a:t>
            </a:r>
          </a:p>
          <a:p>
            <a:r>
              <a:rPr lang="tr-TR" altLang="en-US"/>
              <a:t>Dolaşımda en fazla bulunan mononükleer hücredir.</a:t>
            </a:r>
          </a:p>
          <a:p>
            <a:endParaRPr lang="tr-TR" altLang="en-US"/>
          </a:p>
          <a:p>
            <a:pPr>
              <a:buFont typeface="Wingdings" panose="05000000000000000000" pitchFamily="2" charset="2"/>
              <a:buNone/>
            </a:pPr>
            <a:endParaRPr lang="tr-TR" altLang="en-US"/>
          </a:p>
        </p:txBody>
      </p:sp>
      <p:pic>
        <p:nvPicPr>
          <p:cNvPr id="506884" name="Picture 4">
            <a:extLst>
              <a:ext uri="{FF2B5EF4-FFF2-40B4-BE49-F238E27FC236}">
                <a16:creationId xmlns="" xmlns:a16="http://schemas.microsoft.com/office/drawing/2014/main" id="{CE2B929F-EC3B-4F24-AF37-30866E610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3860800"/>
            <a:ext cx="434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460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>
            <a:extLst>
              <a:ext uri="{FF2B5EF4-FFF2-40B4-BE49-F238E27FC236}">
                <a16:creationId xmlns="" xmlns:a16="http://schemas.microsoft.com/office/drawing/2014/main" id="{4BDC4C84-7F8B-419B-9C91-55A7D14AE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Mononükleer hücreler</a:t>
            </a:r>
          </a:p>
        </p:txBody>
      </p:sp>
      <p:sp>
        <p:nvSpPr>
          <p:cNvPr id="507907" name="Rectangle 3">
            <a:extLst>
              <a:ext uri="{FF2B5EF4-FFF2-40B4-BE49-F238E27FC236}">
                <a16:creationId xmlns="" xmlns:a16="http://schemas.microsoft.com/office/drawing/2014/main" id="{A9A37B3D-6406-40FE-8813-940DC9BFA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>
                <a:solidFill>
                  <a:srgbClr val="FF0000"/>
                </a:solidFill>
              </a:rPr>
              <a:t>Eozinofiller</a:t>
            </a:r>
            <a:r>
              <a:rPr lang="tr-TR" altLang="en-US"/>
              <a:t> </a:t>
            </a:r>
            <a:r>
              <a:rPr lang="tr-TR" altLang="en-US" b="1"/>
              <a:t>allerjik ve parazitik</a:t>
            </a:r>
            <a:r>
              <a:rPr lang="tr-TR" altLang="en-US"/>
              <a:t> olaylarda </a:t>
            </a:r>
          </a:p>
          <a:p>
            <a:r>
              <a:rPr lang="tr-TR" altLang="en-US"/>
              <a:t>Toksik maddeler ve bol miktarda üretebildikleri oksijen metabolitleri ile parazitin membranını zedelemede rol alır.</a:t>
            </a:r>
          </a:p>
          <a:p>
            <a:r>
              <a:rPr lang="tr-TR" altLang="en-US"/>
              <a:t>Steroid kullanımı sayılarını dramatik olarak azaltır.</a:t>
            </a:r>
            <a:endParaRPr lang="tr-TR" altLang="en-US" b="1"/>
          </a:p>
          <a:p>
            <a:endParaRPr lang="tr-TR" altLang="en-US"/>
          </a:p>
        </p:txBody>
      </p:sp>
      <p:pic>
        <p:nvPicPr>
          <p:cNvPr id="507908" name="Picture 4">
            <a:extLst>
              <a:ext uri="{FF2B5EF4-FFF2-40B4-BE49-F238E27FC236}">
                <a16:creationId xmlns="" xmlns:a16="http://schemas.microsoft.com/office/drawing/2014/main" id="{C2B028FA-1F6B-45AC-9D97-51311A09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365626"/>
            <a:ext cx="4572000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98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>
            <a:extLst>
              <a:ext uri="{FF2B5EF4-FFF2-40B4-BE49-F238E27FC236}">
                <a16:creationId xmlns="" xmlns:a16="http://schemas.microsoft.com/office/drawing/2014/main" id="{D9F6640F-558E-4C36-8072-7876708E6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Mononükleer hücreler</a:t>
            </a:r>
          </a:p>
        </p:txBody>
      </p:sp>
      <p:sp>
        <p:nvSpPr>
          <p:cNvPr id="508931" name="Rectangle 3">
            <a:extLst>
              <a:ext uri="{FF2B5EF4-FFF2-40B4-BE49-F238E27FC236}">
                <a16:creationId xmlns="" xmlns:a16="http://schemas.microsoft.com/office/drawing/2014/main" id="{E395A173-20C9-4C64-8977-D7BAE5261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2060576"/>
            <a:ext cx="8229600" cy="4411663"/>
          </a:xfrm>
        </p:spPr>
        <p:txBody>
          <a:bodyPr/>
          <a:lstStyle/>
          <a:p>
            <a:r>
              <a:rPr lang="tr-TR" altLang="en-US">
                <a:solidFill>
                  <a:srgbClr val="FF0000"/>
                </a:solidFill>
              </a:rPr>
              <a:t>Bazofiller ve Mast hücreleri</a:t>
            </a:r>
            <a:r>
              <a:rPr lang="tr-TR" altLang="en-US"/>
              <a:t>,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/>
              <a:t>     Allerjik</a:t>
            </a:r>
            <a:r>
              <a:rPr lang="tr-TR" altLang="en-US">
                <a:solidFill>
                  <a:schemeClr val="folHlink"/>
                </a:solidFill>
              </a:rPr>
              <a:t> </a:t>
            </a:r>
            <a:r>
              <a:rPr lang="tr-TR" altLang="en-US"/>
              <a:t>reaksiyonlardan sorumlu</a:t>
            </a:r>
          </a:p>
          <a:p>
            <a:r>
              <a:rPr lang="tr-TR" altLang="en-US"/>
              <a:t>Dentridik hücreler,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>
                <a:cs typeface="Arial" panose="020B0604020202020204" pitchFamily="34" charset="0"/>
              </a:rPr>
              <a:t>Deride bulunanına </a:t>
            </a:r>
            <a:r>
              <a:rPr lang="tr-TR" altLang="en-US" b="1">
                <a:solidFill>
                  <a:srgbClr val="0000FF"/>
                </a:solidFill>
                <a:cs typeface="Arial" panose="020B0604020202020204" pitchFamily="34" charset="0"/>
              </a:rPr>
              <a:t>Langerhans</a:t>
            </a:r>
            <a:r>
              <a:rPr lang="tr-TR" altLang="en-US">
                <a:cs typeface="Arial" panose="020B0604020202020204" pitchFamily="34" charset="0"/>
              </a:rPr>
              <a:t>, </a:t>
            </a:r>
            <a:endParaRPr lang="tr-TR" altLang="en-US"/>
          </a:p>
          <a:p>
            <a:pPr>
              <a:buFont typeface="Wingdings" panose="05000000000000000000" pitchFamily="2" charset="2"/>
              <a:buNone/>
            </a:pPr>
            <a:r>
              <a:rPr lang="tr-TR" altLang="en-US">
                <a:cs typeface="Arial" panose="020B0604020202020204" pitchFamily="34" charset="0"/>
              </a:rPr>
              <a:t>lenfoid organlardakine </a:t>
            </a:r>
            <a:r>
              <a:rPr lang="tr-TR" altLang="en-US" b="1">
                <a:solidFill>
                  <a:srgbClr val="0000FF"/>
                </a:solidFill>
                <a:cs typeface="Arial" panose="020B0604020202020204" pitchFamily="34" charset="0"/>
              </a:rPr>
              <a:t>foliküler dendritik</a:t>
            </a:r>
            <a:r>
              <a:rPr lang="tr-TR" altLang="en-US">
                <a:cs typeface="Arial" panose="020B0604020202020204" pitchFamily="34" charset="0"/>
              </a:rPr>
              <a:t> denir.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/>
          </a:p>
          <a:p>
            <a:endParaRPr lang="tr-TR" altLang="en-US"/>
          </a:p>
          <a:p>
            <a:pPr>
              <a:buFont typeface="Wingdings" panose="05000000000000000000" pitchFamily="2" charset="2"/>
              <a:buNone/>
            </a:pPr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096191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3" name="Picture 5">
            <a:extLst>
              <a:ext uri="{FF2B5EF4-FFF2-40B4-BE49-F238E27FC236}">
                <a16:creationId xmlns="" xmlns:a16="http://schemas.microsoft.com/office/drawing/2014/main" id="{667126CB-20E3-45BC-996B-DB23EAC07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765176"/>
            <a:ext cx="7993062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54" name="Rectangle 6">
            <a:extLst>
              <a:ext uri="{FF2B5EF4-FFF2-40B4-BE49-F238E27FC236}">
                <a16:creationId xmlns="" xmlns:a16="http://schemas.microsoft.com/office/drawing/2014/main" id="{4D2FD869-5375-48D2-8E37-5255D90A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4912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en-US">
                <a:hlinkClick r:id="rId3"/>
              </a:rPr>
              <a:t>www.toraks.org.tr/mesleki_gelisim_kursu.php?p...</a:t>
            </a:r>
            <a:r>
              <a:rPr lang="tr-TR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697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9" name="Rectangle 3">
            <a:extLst>
              <a:ext uri="{FF2B5EF4-FFF2-40B4-BE49-F238E27FC236}">
                <a16:creationId xmlns="" xmlns:a16="http://schemas.microsoft.com/office/drawing/2014/main" id="{88DFF670-254E-49DA-A0BC-E5D87E6E7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476251"/>
            <a:ext cx="8229600" cy="4411663"/>
          </a:xfrm>
        </p:spPr>
        <p:txBody>
          <a:bodyPr/>
          <a:lstStyle/>
          <a:p>
            <a:r>
              <a:rPr lang="tr-TR" altLang="en-US"/>
              <a:t>Mononükleer hücreler Tbc enfeksiyonlarında deri altında Langhans epiteloid hücreleri oluşturur.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/>
          </a:p>
        </p:txBody>
      </p:sp>
      <p:pic>
        <p:nvPicPr>
          <p:cNvPr id="510981" name="Picture 5">
            <a:extLst>
              <a:ext uri="{FF2B5EF4-FFF2-40B4-BE49-F238E27FC236}">
                <a16:creationId xmlns="" xmlns:a16="http://schemas.microsoft.com/office/drawing/2014/main" id="{EED37385-1FA0-4860-ADB9-8FBF1580F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916114"/>
            <a:ext cx="57531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98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>
            <a:extLst>
              <a:ext uri="{FF2B5EF4-FFF2-40B4-BE49-F238E27FC236}">
                <a16:creationId xmlns="" xmlns:a16="http://schemas.microsoft.com/office/drawing/2014/main" id="{88F52C81-7336-4149-BCBF-9351719D5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Sitokinler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="" xmlns:a16="http://schemas.microsoft.com/office/drawing/2014/main" id="{AC5FAE29-26D7-4377-BB17-323B683E1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İmmun ve inflamatuar olaylara katılan hücrelerin etkinliklerinin arttırılması ve çeşitli hücrelerin uyarılmasını sağlayan</a:t>
            </a:r>
          </a:p>
          <a:p>
            <a:r>
              <a:rPr lang="tr-TR" altLang="en-US"/>
              <a:t>Uyarılmış lenfositler, monosit-makrofajlar ve diğer bazı hücrelerden salgılanan peptid yada glikoprotein yapısında maddelerden oluşan karmaşık bir sistemdir.</a:t>
            </a:r>
          </a:p>
          <a:p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38929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>
            <a:extLst>
              <a:ext uri="{FF2B5EF4-FFF2-40B4-BE49-F238E27FC236}">
                <a16:creationId xmlns="" xmlns:a16="http://schemas.microsoft.com/office/drawing/2014/main" id="{6F99D202-E731-44CD-B2DD-F6AAB18D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9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="" xmlns:a16="http://schemas.microsoft.com/office/drawing/2014/main" id="{7BC73CDD-04A4-4FB9-BF4D-930B1DC8E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İmmunitede rol alan organlar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="" xmlns:a16="http://schemas.microsoft.com/office/drawing/2014/main" id="{96D36B3C-1AEF-4F99-B124-85F87C396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en-US" sz="2600" b="1"/>
              <a:t>1. Primer lenfoid organlar: </a:t>
            </a:r>
            <a:r>
              <a:rPr lang="tr-TR" altLang="en-US" sz="2600"/>
              <a:t>İmmun sistem hücrelerinin, kök hücrelerden itibaren erginleşme sürecini geçirdikleri bölgelerdir.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en-US" sz="2600"/>
              <a:t>   - Kemik iliği: B lenfositlerin ve miyeloid seri hücrelerinin olgunlaşma yeridir.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en-US" sz="2600"/>
              <a:t>    -Timus: T lenfositlerin olgunlaşma bölgesidir. Antikor sentezi yapılmayan tek lenfoid organdır.</a:t>
            </a:r>
          </a:p>
          <a:p>
            <a:pPr>
              <a:lnSpc>
                <a:spcPct val="90000"/>
              </a:lnSpc>
            </a:pPr>
            <a:r>
              <a:rPr lang="tr-TR" altLang="en-US" sz="2600" b="1"/>
              <a:t>2. Sekonder lenfoid organlar: </a:t>
            </a:r>
            <a:r>
              <a:rPr lang="tr-TR" altLang="en-US" sz="2600"/>
              <a:t>Olgun ve göreve hazır hale gelmiş immünositlerin görev bekleme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en-US" sz="2600"/>
              <a:t>    bölgeleridir. Burada organizmaya yabancı antijenler işlemden geçirilir, bunlara özgül antikorlar üretilir.</a:t>
            </a:r>
          </a:p>
        </p:txBody>
      </p:sp>
    </p:spTree>
    <p:extLst>
      <p:ext uri="{BB962C8B-B14F-4D97-AF65-F5344CB8AC3E}">
        <p14:creationId xmlns:p14="http://schemas.microsoft.com/office/powerpoint/2010/main" val="2727065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9" name="Picture 5">
            <a:extLst>
              <a:ext uri="{FF2B5EF4-FFF2-40B4-BE49-F238E27FC236}">
                <a16:creationId xmlns="" xmlns:a16="http://schemas.microsoft.com/office/drawing/2014/main" id="{6C6C9C9D-16E1-4424-9FB3-671838880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836613"/>
            <a:ext cx="6408738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30" name="Rectangle 6">
            <a:extLst>
              <a:ext uri="{FF2B5EF4-FFF2-40B4-BE49-F238E27FC236}">
                <a16:creationId xmlns="" xmlns:a16="http://schemas.microsoft.com/office/drawing/2014/main" id="{8BF363C0-AAE9-4AC2-85C1-BF9988B42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64912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en-US">
                <a:hlinkClick r:id="rId3"/>
              </a:rPr>
              <a:t>www.tusdata.com/editorler/saitbugdayci7.htm</a:t>
            </a:r>
            <a:r>
              <a:rPr lang="tr-TR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980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AutoShape 2">
            <a:extLst>
              <a:ext uri="{FF2B5EF4-FFF2-40B4-BE49-F238E27FC236}">
                <a16:creationId xmlns="" xmlns:a16="http://schemas.microsoft.com/office/drawing/2014/main" id="{18763A3B-154F-4ED9-9D38-8DF414CE8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0"/>
            <a:ext cx="3581400" cy="2819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US" sz="2800" b="1" u="sng">
                <a:solidFill>
                  <a:schemeClr val="hlink"/>
                </a:solidFill>
              </a:rPr>
              <a:t>MAKROFAJ</a:t>
            </a:r>
          </a:p>
          <a:p>
            <a:pPr algn="ctr"/>
            <a:r>
              <a:rPr lang="tr-TR" altLang="en-US" sz="2800" b="1"/>
              <a:t>              IL-1(pirojen)</a:t>
            </a:r>
          </a:p>
          <a:p>
            <a:pPr algn="ctr"/>
            <a:r>
              <a:rPr lang="tr-TR" altLang="en-US" sz="2800" b="1"/>
              <a:t>IL-6</a:t>
            </a:r>
          </a:p>
          <a:p>
            <a:pPr algn="ctr"/>
            <a:r>
              <a:rPr lang="tr-TR" altLang="en-US" sz="2800" b="1"/>
              <a:t>IL-8</a:t>
            </a:r>
          </a:p>
          <a:p>
            <a:pPr algn="ctr"/>
            <a:r>
              <a:rPr lang="tr-TR" altLang="en-US" sz="2800" b="1"/>
              <a:t>IL-12</a:t>
            </a:r>
          </a:p>
          <a:p>
            <a:pPr algn="ctr"/>
            <a:r>
              <a:rPr lang="tr-TR" altLang="en-US" sz="2800" b="1"/>
              <a:t>TNF-ALFA(sepsis)</a:t>
            </a:r>
          </a:p>
          <a:p>
            <a:pPr algn="ctr"/>
            <a:r>
              <a:rPr lang="tr-TR" altLang="en-US" sz="2800" b="1"/>
              <a:t>NO(el fireni)</a:t>
            </a:r>
          </a:p>
        </p:txBody>
      </p:sp>
      <p:sp>
        <p:nvSpPr>
          <p:cNvPr id="430083" name="AutoShape 3">
            <a:extLst>
              <a:ext uri="{FF2B5EF4-FFF2-40B4-BE49-F238E27FC236}">
                <a16:creationId xmlns="" xmlns:a16="http://schemas.microsoft.com/office/drawing/2014/main" id="{D7676589-93D9-4762-8CD5-F031E18AA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48000"/>
            <a:ext cx="3429000" cy="2895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US" sz="2800" b="1" u="sng">
                <a:solidFill>
                  <a:schemeClr val="hlink"/>
                </a:solidFill>
              </a:rPr>
              <a:t>TH1</a:t>
            </a:r>
          </a:p>
          <a:p>
            <a:pPr algn="ctr"/>
            <a:r>
              <a:rPr lang="tr-TR" altLang="en-US" sz="2800" b="1">
                <a:solidFill>
                  <a:schemeClr val="hlink"/>
                </a:solidFill>
              </a:rPr>
              <a:t>IL-2</a:t>
            </a:r>
          </a:p>
          <a:p>
            <a:pPr algn="ctr"/>
            <a:r>
              <a:rPr lang="tr-TR" altLang="en-US" sz="2800" b="1"/>
              <a:t>    IL3 (akademik)</a:t>
            </a:r>
          </a:p>
          <a:p>
            <a:pPr algn="ctr"/>
            <a:r>
              <a:rPr lang="tr-TR" altLang="en-US" sz="2800" b="1"/>
              <a:t>IFN-GAMMA</a:t>
            </a:r>
          </a:p>
          <a:p>
            <a:pPr algn="ctr"/>
            <a:r>
              <a:rPr lang="tr-TR" altLang="en-US" sz="2800" b="1"/>
              <a:t>(fagositoz)</a:t>
            </a:r>
          </a:p>
        </p:txBody>
      </p:sp>
      <p:sp>
        <p:nvSpPr>
          <p:cNvPr id="430084" name="AutoShape 4">
            <a:extLst>
              <a:ext uri="{FF2B5EF4-FFF2-40B4-BE49-F238E27FC236}">
                <a16:creationId xmlns="" xmlns:a16="http://schemas.microsoft.com/office/drawing/2014/main" id="{AB00C7EA-58C7-40BB-AA66-01A92869E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352800"/>
            <a:ext cx="2971800" cy="2819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US" sz="2800" b="1" u="sng">
                <a:solidFill>
                  <a:schemeClr val="hlink"/>
                </a:solidFill>
              </a:rPr>
              <a:t>TH2</a:t>
            </a:r>
          </a:p>
          <a:p>
            <a:pPr algn="ctr"/>
            <a:r>
              <a:rPr lang="tr-TR" altLang="en-US" sz="2800" b="1"/>
              <a:t>IL4</a:t>
            </a:r>
          </a:p>
          <a:p>
            <a:pPr algn="ctr"/>
            <a:r>
              <a:rPr lang="tr-TR" altLang="en-US" sz="2800" b="1"/>
              <a:t>IL5</a:t>
            </a:r>
          </a:p>
          <a:p>
            <a:pPr algn="ctr"/>
            <a:r>
              <a:rPr lang="tr-TR" altLang="en-US" sz="2800" b="1"/>
              <a:t>IL6</a:t>
            </a:r>
          </a:p>
          <a:p>
            <a:pPr algn="ctr"/>
            <a:r>
              <a:rPr lang="tr-TR" altLang="en-US" sz="2800" b="1"/>
              <a:t>IL10 (orta saha)</a:t>
            </a:r>
          </a:p>
          <a:p>
            <a:pPr algn="ctr"/>
            <a:r>
              <a:rPr lang="tr-TR" altLang="en-US" sz="2800" b="1"/>
              <a:t>IL-13(lanetli)</a:t>
            </a:r>
          </a:p>
        </p:txBody>
      </p:sp>
      <p:sp>
        <p:nvSpPr>
          <p:cNvPr id="430085" name="AutoShape 5">
            <a:extLst>
              <a:ext uri="{FF2B5EF4-FFF2-40B4-BE49-F238E27FC236}">
                <a16:creationId xmlns="" xmlns:a16="http://schemas.microsoft.com/office/drawing/2014/main" id="{7899DF19-37D0-4611-A3ED-331DF1057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524000"/>
            <a:ext cx="2133600" cy="1066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US" sz="2800" b="1">
                <a:solidFill>
                  <a:schemeClr val="hlink"/>
                </a:solidFill>
              </a:rPr>
              <a:t>B LENFOSİT</a:t>
            </a:r>
          </a:p>
          <a:p>
            <a:pPr algn="ctr"/>
            <a:r>
              <a:rPr lang="tr-TR" altLang="en-US" sz="2800"/>
              <a:t>Ev hanımı</a:t>
            </a:r>
          </a:p>
        </p:txBody>
      </p:sp>
      <p:sp>
        <p:nvSpPr>
          <p:cNvPr id="430086" name="AutoShape 6">
            <a:extLst>
              <a:ext uri="{FF2B5EF4-FFF2-40B4-BE49-F238E27FC236}">
                <a16:creationId xmlns="" xmlns:a16="http://schemas.microsoft.com/office/drawing/2014/main" id="{9E6A8936-65E4-40ED-AA63-000D17AA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5200"/>
            <a:ext cx="1600200" cy="1600200"/>
          </a:xfrm>
          <a:prstGeom prst="irregularSeal2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US" sz="2800"/>
              <a:t>Tc</a:t>
            </a:r>
          </a:p>
        </p:txBody>
      </p:sp>
      <p:sp>
        <p:nvSpPr>
          <p:cNvPr id="430087" name="AutoShape 7">
            <a:extLst>
              <a:ext uri="{FF2B5EF4-FFF2-40B4-BE49-F238E27FC236}">
                <a16:creationId xmlns="" xmlns:a16="http://schemas.microsoft.com/office/drawing/2014/main" id="{6CEE46D9-30B5-4904-9587-794264158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676400"/>
            <a:ext cx="2286000" cy="1066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US" sz="2800"/>
              <a:t>Normal hücre</a:t>
            </a:r>
          </a:p>
          <a:p>
            <a:pPr algn="ctr"/>
            <a:r>
              <a:rPr lang="tr-TR" altLang="en-US" sz="2800"/>
              <a:t>MHC1</a:t>
            </a:r>
          </a:p>
        </p:txBody>
      </p:sp>
      <p:sp>
        <p:nvSpPr>
          <p:cNvPr id="430088" name="AutoShape 8">
            <a:extLst>
              <a:ext uri="{FF2B5EF4-FFF2-40B4-BE49-F238E27FC236}">
                <a16:creationId xmlns="" xmlns:a16="http://schemas.microsoft.com/office/drawing/2014/main" id="{CE7DDB39-B132-426B-91B1-641DA842A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2590801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89" name="AutoShape 9">
            <a:extLst>
              <a:ext uri="{FF2B5EF4-FFF2-40B4-BE49-F238E27FC236}">
                <a16:creationId xmlns="" xmlns:a16="http://schemas.microsoft.com/office/drawing/2014/main" id="{2AECD6E3-4E19-4BFE-BAF1-0856577AC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810001"/>
            <a:ext cx="1219200" cy="485775"/>
          </a:xfrm>
          <a:prstGeom prst="leftArrow">
            <a:avLst>
              <a:gd name="adj1" fmla="val 50000"/>
              <a:gd name="adj2" fmla="val 627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90" name="AutoShape 10">
            <a:extLst>
              <a:ext uri="{FF2B5EF4-FFF2-40B4-BE49-F238E27FC236}">
                <a16:creationId xmlns="" xmlns:a16="http://schemas.microsoft.com/office/drawing/2014/main" id="{74201235-9D9D-4D04-BDE3-2727DFB76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251460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91" name="AutoShape 11">
            <a:extLst>
              <a:ext uri="{FF2B5EF4-FFF2-40B4-BE49-F238E27FC236}">
                <a16:creationId xmlns="" xmlns:a16="http://schemas.microsoft.com/office/drawing/2014/main" id="{3A52AEE7-4B52-4ECC-B5ED-35EDB47DE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886201"/>
            <a:ext cx="2667000" cy="485775"/>
          </a:xfrm>
          <a:prstGeom prst="rightArrow">
            <a:avLst>
              <a:gd name="adj1" fmla="val 50000"/>
              <a:gd name="adj2" fmla="val 13725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92" name="AutoShape 12">
            <a:extLst>
              <a:ext uri="{FF2B5EF4-FFF2-40B4-BE49-F238E27FC236}">
                <a16:creationId xmlns="" xmlns:a16="http://schemas.microsoft.com/office/drawing/2014/main" id="{2BF329A9-C1C3-450D-BCDC-5E83D662A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324600"/>
            <a:ext cx="2133600" cy="5334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US" sz="2800"/>
              <a:t>HÜCRESEL</a:t>
            </a:r>
          </a:p>
        </p:txBody>
      </p:sp>
      <p:sp>
        <p:nvSpPr>
          <p:cNvPr id="430093" name="AutoShape 13">
            <a:extLst>
              <a:ext uri="{FF2B5EF4-FFF2-40B4-BE49-F238E27FC236}">
                <a16:creationId xmlns="" xmlns:a16="http://schemas.microsoft.com/office/drawing/2014/main" id="{616D082D-55BD-4E81-8B8E-6079EDE05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324600"/>
            <a:ext cx="2133600" cy="5334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US" sz="2800"/>
              <a:t>HUMORAL</a:t>
            </a:r>
          </a:p>
        </p:txBody>
      </p:sp>
    </p:spTree>
    <p:extLst>
      <p:ext uri="{BB962C8B-B14F-4D97-AF65-F5344CB8AC3E}">
        <p14:creationId xmlns:p14="http://schemas.microsoft.com/office/powerpoint/2010/main" val="3620609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>
            <a:extLst>
              <a:ext uri="{FF2B5EF4-FFF2-40B4-BE49-F238E27FC236}">
                <a16:creationId xmlns="" xmlns:a16="http://schemas.microsoft.com/office/drawing/2014/main" id="{6988F0EB-6159-460A-87E2-CF0DC09C8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400">
                <a:solidFill>
                  <a:schemeClr val="accent2"/>
                </a:solidFill>
              </a:rPr>
              <a:t>KEMOKİNLER</a:t>
            </a:r>
          </a:p>
        </p:txBody>
      </p:sp>
      <p:sp>
        <p:nvSpPr>
          <p:cNvPr id="515075" name="Rectangle 3">
            <a:extLst>
              <a:ext uri="{FF2B5EF4-FFF2-40B4-BE49-F238E27FC236}">
                <a16:creationId xmlns="" xmlns:a16="http://schemas.microsoft.com/office/drawing/2014/main" id="{C4980F78-2433-40CC-B37F-33D22998C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700213"/>
            <a:ext cx="8229600" cy="4411662"/>
          </a:xfrm>
        </p:spPr>
        <p:txBody>
          <a:bodyPr/>
          <a:lstStyle/>
          <a:p>
            <a:r>
              <a:rPr lang="tr-TR" altLang="en-US">
                <a:cs typeface="Times New Roman" panose="02020603050405020304" pitchFamily="18" charset="0"/>
              </a:rPr>
              <a:t>Makrofajve monositleri etkileyen , makrofaj ve nötrofilleri belirli bir bölgeye çeken</a:t>
            </a:r>
            <a:r>
              <a:rPr lang="tr-TR" altLang="en-US"/>
              <a:t> </a:t>
            </a:r>
            <a:r>
              <a:rPr lang="tr-TR" altLang="en-US">
                <a:cs typeface="Times New Roman" panose="02020603050405020304" pitchFamily="18" charset="0"/>
              </a:rPr>
              <a:t>sitokinlere </a:t>
            </a:r>
            <a:r>
              <a:rPr lang="tr-TR" altLang="en-US" b="1">
                <a:cs typeface="Times New Roman" panose="02020603050405020304" pitchFamily="18" charset="0"/>
              </a:rPr>
              <a:t>kemokin</a:t>
            </a:r>
            <a:r>
              <a:rPr lang="tr-TR" altLang="en-US">
                <a:cs typeface="Times New Roman" panose="02020603050405020304" pitchFamily="18" charset="0"/>
              </a:rPr>
              <a:t>  denir.</a:t>
            </a:r>
          </a:p>
          <a:p>
            <a:r>
              <a:rPr lang="tr-TR" altLang="en-US">
                <a:cs typeface="Times New Roman" panose="02020603050405020304" pitchFamily="18" charset="0"/>
              </a:rPr>
              <a:t>50 nin üstünde kemokin tanımlanmıştır.</a:t>
            </a:r>
          </a:p>
          <a:p>
            <a:r>
              <a:rPr lang="tr-TR" altLang="en-US">
                <a:cs typeface="Times New Roman" panose="02020603050405020304" pitchFamily="18" charset="0"/>
              </a:rPr>
              <a:t>Kemotaktik ajan kabul edilen TNF alfa ve C</a:t>
            </a:r>
            <a:r>
              <a:rPr lang="tr-TR" altLang="en-US" sz="2400">
                <a:cs typeface="Times New Roman" panose="02020603050405020304" pitchFamily="18" charset="0"/>
              </a:rPr>
              <a:t>5a </a:t>
            </a:r>
            <a:r>
              <a:rPr lang="tr-TR" altLang="en-US" sz="3200">
                <a:cs typeface="Times New Roman" panose="02020603050405020304" pitchFamily="18" charset="0"/>
              </a:rPr>
              <a:t>nötrofilleri inflamasyon ortamına çekerek immunolojik cevabın oluşumunu sağlarlar.</a:t>
            </a:r>
            <a:endParaRPr lang="tr-TR" altLang="en-US" sz="3200"/>
          </a:p>
          <a:p>
            <a:pPr>
              <a:buFont typeface="Wingdings" panose="05000000000000000000" pitchFamily="2" charset="2"/>
              <a:buNone/>
            </a:pPr>
            <a:endParaRPr lang="tr-TR" altLang="en-US" sz="32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42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>
            <a:extLst>
              <a:ext uri="{FF2B5EF4-FFF2-40B4-BE49-F238E27FC236}">
                <a16:creationId xmlns="" xmlns:a16="http://schemas.microsoft.com/office/drawing/2014/main" id="{9AB6057D-C3A1-414E-A113-D221C9DE4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İnterferonlar</a:t>
            </a:r>
          </a:p>
        </p:txBody>
      </p:sp>
      <p:sp>
        <p:nvSpPr>
          <p:cNvPr id="516099" name="Rectangle 3">
            <a:extLst>
              <a:ext uri="{FF2B5EF4-FFF2-40B4-BE49-F238E27FC236}">
                <a16:creationId xmlns="" xmlns:a16="http://schemas.microsoft.com/office/drawing/2014/main" id="{81888E96-5C79-4867-87F6-7E9A55E97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Özellikle  </a:t>
            </a:r>
            <a:r>
              <a:rPr lang="tr-TR" altLang="en-US" b="1">
                <a:solidFill>
                  <a:srgbClr val="FF0000"/>
                </a:solidFill>
              </a:rPr>
              <a:t>viral infeksiyonlar karşı </a:t>
            </a:r>
            <a:r>
              <a:rPr lang="tr-TR" altLang="en-US"/>
              <a:t>immun yanıttan sorumludurlar.</a:t>
            </a:r>
          </a:p>
          <a:p>
            <a:r>
              <a:rPr lang="tr-TR" altLang="en-US" b="1"/>
              <a:t>Viral m-RNA çevirisini inhibe ederek</a:t>
            </a:r>
            <a:r>
              <a:rPr lang="tr-TR" altLang="en-US"/>
              <a:t> etkili  </a:t>
            </a:r>
          </a:p>
          <a:p>
            <a:r>
              <a:rPr lang="tr-TR" altLang="en-US" b="1"/>
              <a:t>Hücre dışı</a:t>
            </a:r>
            <a:r>
              <a:rPr lang="tr-TR" altLang="en-US"/>
              <a:t> virüslere etki </a:t>
            </a:r>
            <a:r>
              <a:rPr lang="tr-TR" altLang="en-US" b="1"/>
              <a:t>etmezler.</a:t>
            </a:r>
          </a:p>
        </p:txBody>
      </p:sp>
    </p:spTree>
    <p:extLst>
      <p:ext uri="{BB962C8B-B14F-4D97-AF65-F5344CB8AC3E}">
        <p14:creationId xmlns:p14="http://schemas.microsoft.com/office/powerpoint/2010/main" val="1602949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>
            <a:extLst>
              <a:ext uri="{FF2B5EF4-FFF2-40B4-BE49-F238E27FC236}">
                <a16:creationId xmlns="" xmlns:a16="http://schemas.microsoft.com/office/drawing/2014/main" id="{A555437D-4FDB-49D3-A9F8-D50347157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IF-alfa</a:t>
            </a:r>
          </a:p>
        </p:txBody>
      </p:sp>
      <p:sp>
        <p:nvSpPr>
          <p:cNvPr id="517123" name="Rectangle 3">
            <a:extLst>
              <a:ext uri="{FF2B5EF4-FFF2-40B4-BE49-F238E27FC236}">
                <a16:creationId xmlns="" xmlns:a16="http://schemas.microsoft.com/office/drawing/2014/main" id="{14370682-B652-4DF7-BF55-6EDA21E11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400"/>
              <a:t>Lökositlerden salgılanır.</a:t>
            </a:r>
          </a:p>
          <a:p>
            <a:r>
              <a:rPr lang="tr-TR" altLang="en-US" sz="3400"/>
              <a:t> </a:t>
            </a:r>
            <a:r>
              <a:rPr lang="tr-TR" altLang="en-US" sz="3400" b="1"/>
              <a:t>Kronik hepatit</a:t>
            </a:r>
          </a:p>
          <a:p>
            <a:r>
              <a:rPr lang="tr-TR" altLang="en-US" sz="3400"/>
              <a:t> Kondyloma acuminata tedavisinde kullanılır.</a:t>
            </a:r>
            <a:endParaRPr lang="tr-TR" altLang="en-US" b="1"/>
          </a:p>
          <a:p>
            <a:pPr>
              <a:buFont typeface="Wingdings" panose="05000000000000000000" pitchFamily="2" charset="2"/>
              <a:buNone/>
            </a:pPr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51015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>
            <a:extLst>
              <a:ext uri="{FF2B5EF4-FFF2-40B4-BE49-F238E27FC236}">
                <a16:creationId xmlns="" xmlns:a16="http://schemas.microsoft.com/office/drawing/2014/main" id="{C2017E31-A4BF-454D-95E0-78CF4A591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IF-beta</a:t>
            </a:r>
          </a:p>
        </p:txBody>
      </p:sp>
      <p:sp>
        <p:nvSpPr>
          <p:cNvPr id="518147" name="Rectangle 3">
            <a:extLst>
              <a:ext uri="{FF2B5EF4-FFF2-40B4-BE49-F238E27FC236}">
                <a16:creationId xmlns="" xmlns:a16="http://schemas.microsoft.com/office/drawing/2014/main" id="{18BF404B-79EE-420B-8904-801FE99F0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200"/>
              <a:t>Fibroblastlardan salgılanır.</a:t>
            </a:r>
          </a:p>
          <a:p>
            <a:r>
              <a:rPr lang="tr-TR" altLang="en-US" sz="3200"/>
              <a:t>Son dönemlerde MS hastalarının tedavisinde etkili olduğu kabul görmektedir.</a:t>
            </a:r>
          </a:p>
        </p:txBody>
      </p:sp>
    </p:spTree>
    <p:extLst>
      <p:ext uri="{BB962C8B-B14F-4D97-AF65-F5344CB8AC3E}">
        <p14:creationId xmlns:p14="http://schemas.microsoft.com/office/powerpoint/2010/main" val="2004914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="" xmlns:a16="http://schemas.microsoft.com/office/drawing/2014/main" id="{A5AB140B-AB6C-4473-BD00-90F557CD4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IF-gama</a:t>
            </a:r>
          </a:p>
        </p:txBody>
      </p:sp>
      <p:sp>
        <p:nvSpPr>
          <p:cNvPr id="519171" name="Rectangle 3">
            <a:extLst>
              <a:ext uri="{FF2B5EF4-FFF2-40B4-BE49-F238E27FC236}">
                <a16:creationId xmlns="" xmlns:a16="http://schemas.microsoft.com/office/drawing/2014/main" id="{F2796619-7980-4201-9942-72D4C1E93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Th1 hücreleri tarafından sentezlenir.</a:t>
            </a:r>
          </a:p>
          <a:p>
            <a:r>
              <a:rPr lang="tr-TR" altLang="en-US"/>
              <a:t>Fagositik etkinliğini arttırır.</a:t>
            </a:r>
          </a:p>
          <a:p>
            <a:r>
              <a:rPr lang="tr-TR" altLang="en-US"/>
              <a:t>Bu hücrelerin mo.ları ve tümör hücrelerini öldürme yeteneğini arttırır.</a:t>
            </a:r>
          </a:p>
        </p:txBody>
      </p:sp>
    </p:spTree>
    <p:extLst>
      <p:ext uri="{BB962C8B-B14F-4D97-AF65-F5344CB8AC3E}">
        <p14:creationId xmlns:p14="http://schemas.microsoft.com/office/powerpoint/2010/main" val="114878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96" name="Picture 4">
            <a:extLst>
              <a:ext uri="{FF2B5EF4-FFF2-40B4-BE49-F238E27FC236}">
                <a16:creationId xmlns="" xmlns:a16="http://schemas.microsoft.com/office/drawing/2014/main" id="{50374318-F389-4F68-861D-EEADAE5F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33376"/>
            <a:ext cx="76327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197" name="Rectangle 5">
            <a:extLst>
              <a:ext uri="{FF2B5EF4-FFF2-40B4-BE49-F238E27FC236}">
                <a16:creationId xmlns="" xmlns:a16="http://schemas.microsoft.com/office/drawing/2014/main" id="{C39A12FB-1EE6-48B5-81AE-3E78DB731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6489978"/>
            <a:ext cx="48738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en-US">
                <a:hlinkClick r:id="rId3"/>
              </a:rPr>
              <a:t>pathmicro.med.sc.edu/bowers/cell-mediated.htm</a:t>
            </a:r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405514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>
            <a:extLst>
              <a:ext uri="{FF2B5EF4-FFF2-40B4-BE49-F238E27FC236}">
                <a16:creationId xmlns="" xmlns:a16="http://schemas.microsoft.com/office/drawing/2014/main" id="{F82E25A3-F91A-41AD-8F75-5FDB5D0F1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Lenfositler</a:t>
            </a:r>
          </a:p>
        </p:txBody>
      </p:sp>
      <p:sp>
        <p:nvSpPr>
          <p:cNvPr id="522243" name="Rectangle 3">
            <a:extLst>
              <a:ext uri="{FF2B5EF4-FFF2-40B4-BE49-F238E27FC236}">
                <a16:creationId xmlns="" xmlns:a16="http://schemas.microsoft.com/office/drawing/2014/main" id="{D71A51AB-53A1-4C64-ABAF-5FD4FBA65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844676"/>
            <a:ext cx="8229600" cy="4411663"/>
          </a:xfrm>
        </p:spPr>
        <p:txBody>
          <a:bodyPr/>
          <a:lstStyle/>
          <a:p>
            <a:r>
              <a:rPr lang="tr-TR" altLang="en-US" sz="3200">
                <a:cs typeface="Arial" panose="020B0604020202020204" pitchFamily="34" charset="0"/>
              </a:rPr>
              <a:t>Dolaşımdaki lökositlerin %20 ila 30 nu oluşturmalarına rağmen </a:t>
            </a:r>
            <a:r>
              <a:rPr lang="tr-TR" altLang="en-US">
                <a:cs typeface="Arial" panose="020B0604020202020204" pitchFamily="34" charset="0"/>
              </a:rPr>
              <a:t>lenfositlerin büyük çoğunluğu</a:t>
            </a:r>
            <a:r>
              <a:rPr lang="tr-TR" altLang="en-US" b="1">
                <a:cs typeface="Arial" panose="020B0604020202020204" pitchFamily="34" charset="0"/>
              </a:rPr>
              <a:t>  </a:t>
            </a:r>
            <a:r>
              <a:rPr lang="tr-TR" altLang="en-US" u="sng">
                <a:cs typeface="Arial" panose="020B0604020202020204" pitchFamily="34" charset="0"/>
              </a:rPr>
              <a:t>dolaşımda yer almamaktadırlar.</a:t>
            </a:r>
            <a:endParaRPr lang="tr-TR" altLang="en-US" sz="3200">
              <a:cs typeface="Arial" panose="020B0604020202020204" pitchFamily="34" charset="0"/>
            </a:endParaRPr>
          </a:p>
          <a:p>
            <a:r>
              <a:rPr lang="tr-TR" altLang="en-US" sz="3200">
                <a:cs typeface="Arial" panose="020B0604020202020204" pitchFamily="34" charset="0"/>
              </a:rPr>
              <a:t>B- lenfositleri</a:t>
            </a:r>
          </a:p>
          <a:p>
            <a:r>
              <a:rPr lang="tr-TR" altLang="en-US" sz="3200">
                <a:cs typeface="Arial" panose="020B0604020202020204" pitchFamily="34" charset="0"/>
              </a:rPr>
              <a:t>T-</a:t>
            </a:r>
            <a:r>
              <a:rPr lang="tr-TR" altLang="en-US" sz="3200"/>
              <a:t> </a:t>
            </a:r>
            <a:r>
              <a:rPr lang="tr-TR" altLang="en-US" sz="3200">
                <a:cs typeface="Arial" panose="020B0604020202020204" pitchFamily="34" charset="0"/>
              </a:rPr>
              <a:t>lenfositleri</a:t>
            </a:r>
          </a:p>
          <a:p>
            <a:r>
              <a:rPr lang="tr-TR" altLang="en-US" sz="3200">
                <a:cs typeface="Arial" panose="020B0604020202020204" pitchFamily="34" charset="0"/>
              </a:rPr>
              <a:t>NK hücreleri</a:t>
            </a:r>
          </a:p>
          <a:p>
            <a:endParaRPr lang="tr-TR" altLang="en-US" sz="3200"/>
          </a:p>
        </p:txBody>
      </p:sp>
    </p:spTree>
    <p:extLst>
      <p:ext uri="{BB962C8B-B14F-4D97-AF65-F5344CB8AC3E}">
        <p14:creationId xmlns:p14="http://schemas.microsoft.com/office/powerpoint/2010/main" val="18498004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>
            <a:extLst>
              <a:ext uri="{FF2B5EF4-FFF2-40B4-BE49-F238E27FC236}">
                <a16:creationId xmlns="" xmlns:a16="http://schemas.microsoft.com/office/drawing/2014/main" id="{0E23EEDF-16FC-4869-848E-127D5C9C2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 B-Lenfositler</a:t>
            </a:r>
          </a:p>
        </p:txBody>
      </p:sp>
      <p:sp>
        <p:nvSpPr>
          <p:cNvPr id="521219" name="Rectangle 3">
            <a:extLst>
              <a:ext uri="{FF2B5EF4-FFF2-40B4-BE49-F238E27FC236}">
                <a16:creationId xmlns="" xmlns:a16="http://schemas.microsoft.com/office/drawing/2014/main" id="{7DB82196-5620-4092-83E2-F9DB333AA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200">
                <a:cs typeface="Arial" panose="020B0604020202020204" pitchFamily="34" charset="0"/>
              </a:rPr>
              <a:t>Antikor üreterek humoral immun yanıtı oluştururlar.</a:t>
            </a:r>
            <a:endParaRPr lang="tr-TR" altLang="en-US" sz="3200"/>
          </a:p>
          <a:p>
            <a:r>
              <a:rPr lang="tr-TR" altLang="en-US" sz="3200">
                <a:cs typeface="Arial" panose="020B0604020202020204" pitchFamily="34" charset="0"/>
              </a:rPr>
              <a:t>İnsanda embriyonik  çağda önce fetal karaciğerde belirlenirken sonra olgunlaşmalarını kemik iliğinde tamamladıkları bilinmektedir.</a:t>
            </a:r>
            <a:endParaRPr lang="tr-TR" altLang="en-US" sz="3200"/>
          </a:p>
          <a:p>
            <a:r>
              <a:rPr lang="tr-TR" altLang="en-US">
                <a:cs typeface="Arial" panose="020B0604020202020204" pitchFamily="34" charset="0"/>
              </a:rPr>
              <a:t>Yüzeydeki </a:t>
            </a:r>
            <a:r>
              <a:rPr lang="tr-TR" altLang="en-US" b="1">
                <a:cs typeface="Arial" panose="020B0604020202020204" pitchFamily="34" charset="0"/>
              </a:rPr>
              <a:t>CD 19, 20, 21, 22</a:t>
            </a:r>
            <a:r>
              <a:rPr lang="tr-TR" altLang="en-US">
                <a:cs typeface="Arial" panose="020B0604020202020204" pitchFamily="34" charset="0"/>
              </a:rPr>
              <a:t> antijenleri B-lenfosit markeri olarak kullanılır.</a:t>
            </a:r>
          </a:p>
        </p:txBody>
      </p:sp>
    </p:spTree>
    <p:extLst>
      <p:ext uri="{BB962C8B-B14F-4D97-AF65-F5344CB8AC3E}">
        <p14:creationId xmlns:p14="http://schemas.microsoft.com/office/powerpoint/2010/main" val="59442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>
            <a:extLst>
              <a:ext uri="{FF2B5EF4-FFF2-40B4-BE49-F238E27FC236}">
                <a16:creationId xmlns="" xmlns:a16="http://schemas.microsoft.com/office/drawing/2014/main" id="{17779298-C378-44D6-8CBD-CEDAA86A1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908050"/>
            <a:ext cx="63896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altLang="en-US" sz="2400"/>
              <a:t>Dalak: </a:t>
            </a:r>
            <a:r>
              <a:rPr lang="tr-TR" altLang="en-US" sz="2400" b="1"/>
              <a:t>Kandaki antijenlerin </a:t>
            </a:r>
            <a:r>
              <a:rPr lang="tr-TR" altLang="en-US" sz="2400"/>
              <a:t>işlem bölgesidir.</a:t>
            </a:r>
          </a:p>
          <a:p>
            <a:pPr>
              <a:buFontTx/>
              <a:buChar char="•"/>
            </a:pPr>
            <a:r>
              <a:rPr lang="tr-TR" altLang="en-US" sz="2400"/>
              <a:t>Lenf düğümleri</a:t>
            </a:r>
          </a:p>
          <a:p>
            <a:pPr>
              <a:buFontTx/>
              <a:buChar char="•"/>
            </a:pPr>
            <a:r>
              <a:rPr lang="tr-TR" altLang="en-US" sz="2400"/>
              <a:t>MALT (mukoza ile ilişkili, kapsülsüz lenfoid dokular):</a:t>
            </a:r>
          </a:p>
          <a:p>
            <a:pPr>
              <a:buFontTx/>
              <a:buChar char="•"/>
            </a:pPr>
            <a:r>
              <a:rPr lang="tr-TR" altLang="en-US" sz="2400"/>
              <a:t>Birçok lenf follikülünden oluşan MALT’ın dalak ve lenf düğümlerinden önemli iki farkı vardır. </a:t>
            </a:r>
          </a:p>
          <a:p>
            <a:pPr>
              <a:buFontTx/>
              <a:buChar char="•"/>
            </a:pPr>
            <a:r>
              <a:rPr lang="tr-TR" altLang="en-US" sz="2400"/>
              <a:t>Öncelikle dalak ve lenf düğümleri kapsüllüdür, MALT </a:t>
            </a:r>
            <a:r>
              <a:rPr lang="tr-TR" altLang="en-US" sz="2400" b="1"/>
              <a:t>kapsülsüzdür</a:t>
            </a:r>
            <a:r>
              <a:rPr lang="tr-TR" altLang="en-US" sz="2400"/>
              <a:t>. Diğer fark ise MALT’ın, sentezlediği salgısal IgA ile yabancı antijenlerin </a:t>
            </a:r>
            <a:r>
              <a:rPr lang="tr-TR" altLang="en-US" sz="2400" b="1"/>
              <a:t>mukozadan girişini </a:t>
            </a:r>
            <a:r>
              <a:rPr lang="tr-TR" altLang="en-US" sz="2400"/>
              <a:t>önlemesidir.</a:t>
            </a:r>
          </a:p>
        </p:txBody>
      </p:sp>
    </p:spTree>
    <p:extLst>
      <p:ext uri="{BB962C8B-B14F-4D97-AF65-F5344CB8AC3E}">
        <p14:creationId xmlns:p14="http://schemas.microsoft.com/office/powerpoint/2010/main" val="6599896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Rectangle 3">
            <a:extLst>
              <a:ext uri="{FF2B5EF4-FFF2-40B4-BE49-F238E27FC236}">
                <a16:creationId xmlns="" xmlns:a16="http://schemas.microsoft.com/office/drawing/2014/main" id="{2740C0E6-000C-4283-958B-34B607729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400">
                <a:cs typeface="Arial" panose="020B0604020202020204" pitchFamily="34" charset="0"/>
              </a:rPr>
              <a:t>Oluşturduğu yanıt </a:t>
            </a:r>
            <a:r>
              <a:rPr lang="tr-TR" altLang="en-US" sz="3400" b="1">
                <a:cs typeface="Arial" panose="020B0604020202020204" pitchFamily="34" charset="0"/>
              </a:rPr>
              <a:t>geçicidir</a:t>
            </a:r>
            <a:r>
              <a:rPr lang="tr-TR" altLang="en-US" sz="3400">
                <a:cs typeface="Arial" panose="020B0604020202020204" pitchFamily="34" charset="0"/>
              </a:rPr>
              <a:t> ve </a:t>
            </a:r>
            <a:r>
              <a:rPr lang="tr-TR" altLang="en-US" sz="3400" b="1">
                <a:cs typeface="Arial" panose="020B0604020202020204" pitchFamily="34" charset="0"/>
              </a:rPr>
              <a:t>bellek </a:t>
            </a:r>
            <a:r>
              <a:rPr lang="tr-TR" altLang="en-US" sz="3400">
                <a:cs typeface="Arial" panose="020B0604020202020204" pitchFamily="34" charset="0"/>
              </a:rPr>
              <a:t>hücreleri oluşmaz.</a:t>
            </a:r>
          </a:p>
          <a:p>
            <a:r>
              <a:rPr lang="tr-TR" altLang="en-US" sz="3400">
                <a:cs typeface="Arial" panose="020B0604020202020204" pitchFamily="34" charset="0"/>
              </a:rPr>
              <a:t>B-lenfositi çok miktarlarda özgül antikor üretecek bir </a:t>
            </a:r>
            <a:r>
              <a:rPr lang="tr-TR" altLang="en-US" sz="3400" b="1">
                <a:cs typeface="Arial" panose="020B0604020202020204" pitchFamily="34" charset="0"/>
              </a:rPr>
              <a:t>plazma hücresine dönüşür.</a:t>
            </a:r>
            <a:endParaRPr lang="tr-TR" altLang="en-US" sz="3400">
              <a:cs typeface="Arial" panose="020B0604020202020204" pitchFamily="34" charset="0"/>
            </a:endParaRPr>
          </a:p>
          <a:p>
            <a:r>
              <a:rPr lang="tr-TR" altLang="en-US" sz="3400"/>
              <a:t>B</a:t>
            </a:r>
            <a:r>
              <a:rPr lang="tr-TR" altLang="en-US" sz="3400">
                <a:cs typeface="Arial" panose="020B0604020202020204" pitchFamily="34" charset="0"/>
              </a:rPr>
              <a:t>azı B-lenfositleri </a:t>
            </a:r>
            <a:r>
              <a:rPr lang="tr-TR" altLang="en-US" sz="3400" b="1">
                <a:cs typeface="Arial" panose="020B0604020202020204" pitchFamily="34" charset="0"/>
              </a:rPr>
              <a:t>bellek</a:t>
            </a:r>
            <a:r>
              <a:rPr lang="tr-TR" altLang="en-US" sz="3400">
                <a:cs typeface="Arial" panose="020B0604020202020204" pitchFamily="34" charset="0"/>
              </a:rPr>
              <a:t> hücrelerine dönüşürler.</a:t>
            </a:r>
          </a:p>
          <a:p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90859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>
            <a:extLst>
              <a:ext uri="{FF2B5EF4-FFF2-40B4-BE49-F238E27FC236}">
                <a16:creationId xmlns="" xmlns:a16="http://schemas.microsoft.com/office/drawing/2014/main" id="{E10A7A52-911C-41A7-ACAF-CFEA859BC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T-lenfositleri</a:t>
            </a:r>
          </a:p>
        </p:txBody>
      </p:sp>
      <p:sp>
        <p:nvSpPr>
          <p:cNvPr id="524291" name="Rectangle 3">
            <a:extLst>
              <a:ext uri="{FF2B5EF4-FFF2-40B4-BE49-F238E27FC236}">
                <a16:creationId xmlns="" xmlns:a16="http://schemas.microsoft.com/office/drawing/2014/main" id="{3B9E9682-DCBE-4CE9-B4C0-0262BA979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>
                <a:cs typeface="Arial" panose="020B0604020202020204" pitchFamily="34" charset="0"/>
              </a:rPr>
              <a:t>Timusa gidip farklılaşan lenfosit grubudur.</a:t>
            </a:r>
            <a:endParaRPr lang="tr-TR" altLang="en-US"/>
          </a:p>
          <a:p>
            <a:r>
              <a:rPr lang="tr-TR" altLang="en-US"/>
              <a:t>D</a:t>
            </a:r>
            <a:r>
              <a:rPr lang="tr-TR" altLang="en-US">
                <a:cs typeface="Arial" panose="020B0604020202020204" pitchFamily="34" charset="0"/>
              </a:rPr>
              <a:t>olaşımdaki lenfositlerin % 70-80’i oluşturur.</a:t>
            </a:r>
            <a:endParaRPr lang="tr-TR" altLang="en-US"/>
          </a:p>
          <a:p>
            <a:r>
              <a:rPr lang="tr-TR" altLang="en-US">
                <a:cs typeface="Arial" panose="020B0604020202020204" pitchFamily="34" charset="0"/>
              </a:rPr>
              <a:t>T-lenfositleri timusta immün yanıtta etkin rol alabilecek hücrelere farklılaşırlar.</a:t>
            </a:r>
          </a:p>
          <a:p>
            <a:r>
              <a:rPr lang="tr-TR" altLang="en-US">
                <a:cs typeface="Arial" panose="020B0604020202020204" pitchFamily="34" charset="0"/>
              </a:rPr>
              <a:t>Tüm T-lenfositleri yüzeylerinde </a:t>
            </a:r>
            <a:r>
              <a:rPr lang="tr-TR" altLang="en-US" b="1">
                <a:cs typeface="Arial" panose="020B0604020202020204" pitchFamily="34" charset="0"/>
              </a:rPr>
              <a:t>CD3</a:t>
            </a:r>
            <a:r>
              <a:rPr lang="tr-TR" altLang="en-US">
                <a:cs typeface="Arial" panose="020B0604020202020204" pitchFamily="34" charset="0"/>
              </a:rPr>
              <a:t> antijeni taşırlar.</a:t>
            </a:r>
          </a:p>
          <a:p>
            <a:endParaRPr lang="tr-T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33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>
            <a:extLst>
              <a:ext uri="{FF2B5EF4-FFF2-40B4-BE49-F238E27FC236}">
                <a16:creationId xmlns="" xmlns:a16="http://schemas.microsoft.com/office/drawing/2014/main" id="{945FC609-7654-4A9C-9D89-03B6DAC61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8229600" cy="4411662"/>
          </a:xfrm>
        </p:spPr>
        <p:txBody>
          <a:bodyPr/>
          <a:lstStyle/>
          <a:p>
            <a:r>
              <a:rPr lang="tr-TR" altLang="en-US" sz="3200">
                <a:cs typeface="Arial" panose="020B0604020202020204" pitchFamily="34" charset="0"/>
              </a:rPr>
              <a:t>CD4 ya da CD8 antijenleri taşımalarına göre iki  gruba farklılaşırlar.</a:t>
            </a:r>
            <a:endParaRPr lang="tr-TR" altLang="en-US" sz="3200"/>
          </a:p>
          <a:p>
            <a:r>
              <a:rPr lang="tr-TR" altLang="en-US"/>
              <a:t>CD4 hücreleri; immün cevapta önemli rol oynarlar.Ayrıca </a:t>
            </a:r>
            <a:r>
              <a:rPr lang="tr-TR" altLang="en-US" b="1"/>
              <a:t>intraselüler </a:t>
            </a:r>
            <a:r>
              <a:rPr lang="tr-TR" altLang="en-US"/>
              <a:t>patojenlere gelişen </a:t>
            </a:r>
            <a:r>
              <a:rPr lang="tr-TR" altLang="en-US" b="1"/>
              <a:t>geç tip</a:t>
            </a:r>
            <a:r>
              <a:rPr lang="tr-TR" altLang="en-US"/>
              <a:t> reaksiyonda da görev alır.</a:t>
            </a:r>
          </a:p>
          <a:p>
            <a:endParaRPr lang="tr-TR" altLang="en-US"/>
          </a:p>
          <a:p>
            <a:r>
              <a:rPr lang="tr-TR" altLang="en-US"/>
              <a:t> </a:t>
            </a:r>
            <a:r>
              <a:rPr lang="tr-TR" altLang="en-US">
                <a:cs typeface="Arial" panose="020B0604020202020204" pitchFamily="34" charset="0"/>
              </a:rPr>
              <a:t>CD8 T-lenfositlerinin etkin sitotoksik-T </a:t>
            </a:r>
            <a:r>
              <a:rPr lang="tr-TR" altLang="en-US"/>
              <a:t> </a:t>
            </a:r>
            <a:r>
              <a:rPr lang="tr-TR" altLang="en-US">
                <a:cs typeface="Arial" panose="020B0604020202020204" pitchFamily="34" charset="0"/>
              </a:rPr>
              <a:t>lenfositlerine dönüşümünü sağlar (</a:t>
            </a:r>
            <a:r>
              <a:rPr lang="tr-TR" altLang="en-US" b="1">
                <a:cs typeface="Arial" panose="020B0604020202020204" pitchFamily="34" charset="0"/>
              </a:rPr>
              <a:t>IL-2</a:t>
            </a:r>
            <a:r>
              <a:rPr lang="tr-TR" altLang="en-US">
                <a:cs typeface="Arial" panose="020B0604020202020204" pitchFamily="34" charset="0"/>
              </a:rPr>
              <a:t>)</a:t>
            </a:r>
            <a:endParaRPr lang="tr-TR" altLang="en-US"/>
          </a:p>
          <a:p>
            <a:pPr>
              <a:buFont typeface="Wingdings" panose="05000000000000000000" pitchFamily="2" charset="2"/>
              <a:buNone/>
            </a:pPr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338548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Rectangle 3">
            <a:extLst>
              <a:ext uri="{FF2B5EF4-FFF2-40B4-BE49-F238E27FC236}">
                <a16:creationId xmlns="" xmlns:a16="http://schemas.microsoft.com/office/drawing/2014/main" id="{9EFFD4D1-7BE7-4010-9740-0273819E3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200">
                <a:cs typeface="Arial" panose="020B0604020202020204" pitchFamily="34" charset="0"/>
              </a:rPr>
              <a:t>CD 4 reseptörü HIV gp 120 yapısının bağlandığı bir reseptör görevi görür..</a:t>
            </a:r>
          </a:p>
          <a:p>
            <a:r>
              <a:rPr lang="tr-TR" altLang="en-US" sz="3200"/>
              <a:t>CD8 T- lenfositler</a:t>
            </a:r>
            <a:r>
              <a:rPr lang="tr-TR" altLang="en-US" sz="3200">
                <a:cs typeface="Arial" panose="020B0604020202020204" pitchFamily="34" charset="0"/>
              </a:rPr>
              <a:t>in;</a:t>
            </a:r>
            <a:endParaRPr lang="tr-TR" altLang="en-US" sz="3200"/>
          </a:p>
          <a:p>
            <a:pPr>
              <a:buFont typeface="Wingdings" panose="05000000000000000000" pitchFamily="2" charset="2"/>
              <a:buNone/>
            </a:pPr>
            <a:r>
              <a:rPr lang="tr-TR" altLang="en-US" sz="3200" b="1">
                <a:cs typeface="Arial" panose="020B0604020202020204" pitchFamily="34" charset="0"/>
              </a:rPr>
              <a:t> </a:t>
            </a:r>
            <a:r>
              <a:rPr lang="tr-TR" altLang="en-US" sz="3200" u="sng">
                <a:solidFill>
                  <a:srgbClr val="0000FF"/>
                </a:solidFill>
                <a:cs typeface="Arial" panose="020B0604020202020204" pitchFamily="34" charset="0"/>
              </a:rPr>
              <a:t>Temel işlevleri</a:t>
            </a:r>
            <a:r>
              <a:rPr lang="tr-TR" altLang="en-US" sz="32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tr-TR" altLang="en-US" sz="3200">
                <a:cs typeface="Arial" panose="020B0604020202020204" pitchFamily="34" charset="0"/>
              </a:rPr>
              <a:t>Tümör hücreleri</a:t>
            </a:r>
          </a:p>
          <a:p>
            <a:r>
              <a:rPr lang="tr-TR" altLang="en-US" sz="3200">
                <a:cs typeface="Arial" panose="020B0604020202020204" pitchFamily="34" charset="0"/>
              </a:rPr>
              <a:t>Allograft hücreleri </a:t>
            </a:r>
          </a:p>
          <a:p>
            <a:r>
              <a:rPr lang="tr-TR" altLang="en-US" sz="3200">
                <a:cs typeface="Arial" panose="020B0604020202020204" pitchFamily="34" charset="0"/>
              </a:rPr>
              <a:t>Virusla infekte hücreleri öldürmektir.</a:t>
            </a:r>
          </a:p>
          <a:p>
            <a:endParaRPr lang="tr-TR" altLang="en-US" sz="3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19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>
            <a:extLst>
              <a:ext uri="{FF2B5EF4-FFF2-40B4-BE49-F238E27FC236}">
                <a16:creationId xmlns="" xmlns:a16="http://schemas.microsoft.com/office/drawing/2014/main" id="{84C90864-EBA7-4D1F-B627-18E9B0BD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090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3">
            <a:extLst>
              <a:ext uri="{FF2B5EF4-FFF2-40B4-BE49-F238E27FC236}">
                <a16:creationId xmlns="" xmlns:a16="http://schemas.microsoft.com/office/drawing/2014/main" id="{49DC2F19-63AA-43DD-98E0-0F86E792A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Normalde CD</a:t>
            </a:r>
            <a:r>
              <a:rPr lang="tr-TR" altLang="en-US" sz="2400"/>
              <a:t>4</a:t>
            </a:r>
            <a:r>
              <a:rPr lang="tr-TR" altLang="en-US"/>
              <a:t>/CD</a:t>
            </a:r>
            <a:r>
              <a:rPr lang="tr-TR" altLang="en-US" sz="2400"/>
              <a:t>8</a:t>
            </a:r>
            <a:r>
              <a:rPr lang="tr-TR" altLang="en-US"/>
              <a:t> oranı ½ olması gerekirken HIV virüsünde bu oran CD8 lehine sonuçlanmaktadır ve immun yetmezliğe bağlı fırsatçı enfeksiyonlar görülmektedir..</a:t>
            </a:r>
          </a:p>
        </p:txBody>
      </p:sp>
    </p:spTree>
    <p:extLst>
      <p:ext uri="{BB962C8B-B14F-4D97-AF65-F5344CB8AC3E}">
        <p14:creationId xmlns:p14="http://schemas.microsoft.com/office/powerpoint/2010/main" val="36194783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>
            <a:extLst>
              <a:ext uri="{FF2B5EF4-FFF2-40B4-BE49-F238E27FC236}">
                <a16:creationId xmlns="" xmlns:a16="http://schemas.microsoft.com/office/drawing/2014/main" id="{026D417F-56FA-4521-9E74-74DF16DD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1338" y="29972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tr-TR" altLang="en-US" b="1">
                <a:solidFill>
                  <a:schemeClr val="accent1"/>
                </a:solidFill>
              </a:rPr>
              <a:t/>
            </a:r>
            <a:br>
              <a:rPr lang="tr-TR" altLang="en-US" b="1">
                <a:solidFill>
                  <a:schemeClr val="accent1"/>
                </a:solidFill>
              </a:rPr>
            </a:br>
            <a:endParaRPr lang="tr-TR" altLang="en-US" b="1">
              <a:solidFill>
                <a:schemeClr val="accent1"/>
              </a:solidFill>
            </a:endParaRPr>
          </a:p>
        </p:txBody>
      </p:sp>
      <p:sp>
        <p:nvSpPr>
          <p:cNvPr id="63493" name="Rectangle 5">
            <a:extLst>
              <a:ext uri="{FF2B5EF4-FFF2-40B4-BE49-F238E27FC236}">
                <a16:creationId xmlns="" xmlns:a16="http://schemas.microsoft.com/office/drawing/2014/main" id="{CA12A1B1-8C7B-42B9-94DE-1B213C69E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420938"/>
            <a:ext cx="7543800" cy="1295400"/>
          </a:xfrm>
        </p:spPr>
        <p:txBody>
          <a:bodyPr/>
          <a:lstStyle/>
          <a:p>
            <a:r>
              <a:rPr lang="tr-TR" altLang="en-US" sz="3500"/>
              <a:t>Lenfositlere antijen sunulması ve kazanılmış immunitenin gelişmesi</a:t>
            </a:r>
          </a:p>
        </p:txBody>
      </p:sp>
    </p:spTree>
    <p:extLst>
      <p:ext uri="{BB962C8B-B14F-4D97-AF65-F5344CB8AC3E}">
        <p14:creationId xmlns:p14="http://schemas.microsoft.com/office/powerpoint/2010/main" val="42527983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>
            <a:extLst>
              <a:ext uri="{FF2B5EF4-FFF2-40B4-BE49-F238E27FC236}">
                <a16:creationId xmlns="" xmlns:a16="http://schemas.microsoft.com/office/drawing/2014/main" id="{274F89CC-1F71-447C-9EBC-D264C0ADF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b="0" u="sng"/>
              <a:t>ANTİJEN SUNAN HÜCRELER</a:t>
            </a:r>
          </a:p>
        </p:txBody>
      </p:sp>
      <p:sp>
        <p:nvSpPr>
          <p:cNvPr id="528387" name="Rectangle 3">
            <a:extLst>
              <a:ext uri="{FF2B5EF4-FFF2-40B4-BE49-F238E27FC236}">
                <a16:creationId xmlns="" xmlns:a16="http://schemas.microsoft.com/office/drawing/2014/main" id="{B2B87ACA-2EB1-43FC-B1A6-9CE91A0C7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tr-TR" altLang="en-US" sz="3400" b="1" u="sng">
              <a:solidFill>
                <a:srgbClr val="FF0000"/>
              </a:solidFill>
            </a:endParaRPr>
          </a:p>
          <a:p>
            <a:r>
              <a:rPr lang="tr-TR" altLang="en-US" sz="3400" b="1">
                <a:cs typeface="Arial" panose="020B0604020202020204" pitchFamily="34" charset="0"/>
              </a:rPr>
              <a:t>Makrofajlar</a:t>
            </a:r>
            <a:r>
              <a:rPr lang="tr-TR" altLang="en-US" sz="3400">
                <a:cs typeface="Arial" panose="020B0604020202020204" pitchFamily="34" charset="0"/>
              </a:rPr>
              <a:t> </a:t>
            </a:r>
            <a:r>
              <a:rPr lang="tr-TR" altLang="en-US" sz="3400"/>
              <a:t>(</a:t>
            </a:r>
            <a:r>
              <a:rPr lang="tr-TR" altLang="en-US" sz="3400">
                <a:cs typeface="Arial" panose="020B0604020202020204" pitchFamily="34" charset="0"/>
              </a:rPr>
              <a:t>işlevi en çok olan</a:t>
            </a:r>
            <a:r>
              <a:rPr lang="tr-TR" altLang="en-US" sz="3400"/>
              <a:t>)</a:t>
            </a:r>
            <a:r>
              <a:rPr lang="tr-TR" altLang="en-US" sz="3400">
                <a:cs typeface="Arial" panose="020B0604020202020204" pitchFamily="34" charset="0"/>
              </a:rPr>
              <a:t> </a:t>
            </a:r>
            <a:endParaRPr lang="tr-TR" altLang="en-US" sz="3400"/>
          </a:p>
          <a:p>
            <a:r>
              <a:rPr lang="tr-TR" altLang="en-US" sz="3400">
                <a:cs typeface="Arial" panose="020B0604020202020204" pitchFamily="34" charset="0"/>
              </a:rPr>
              <a:t>B-lenfositleri </a:t>
            </a:r>
            <a:endParaRPr lang="tr-TR" altLang="en-US" sz="3400"/>
          </a:p>
          <a:p>
            <a:r>
              <a:rPr lang="tr-TR" altLang="en-US" sz="3400">
                <a:cs typeface="Arial" panose="020B0604020202020204" pitchFamily="34" charset="0"/>
              </a:rPr>
              <a:t>Dalağın dendritik hücreleri </a:t>
            </a:r>
            <a:endParaRPr lang="tr-TR" altLang="en-US" sz="3400"/>
          </a:p>
          <a:p>
            <a:r>
              <a:rPr lang="tr-TR" altLang="en-US" sz="3400">
                <a:cs typeface="Arial" panose="020B0604020202020204" pitchFamily="34" charset="0"/>
              </a:rPr>
              <a:t>Derinin </a:t>
            </a:r>
            <a:r>
              <a:rPr lang="tr-TR" altLang="en-US" sz="3400" b="1">
                <a:cs typeface="Arial" panose="020B0604020202020204" pitchFamily="34" charset="0"/>
              </a:rPr>
              <a:t>Langerhans</a:t>
            </a:r>
            <a:r>
              <a:rPr lang="tr-TR" altLang="en-US" sz="3400">
                <a:cs typeface="Arial" panose="020B0604020202020204" pitchFamily="34" charset="0"/>
              </a:rPr>
              <a:t> hücreleri</a:t>
            </a:r>
          </a:p>
        </p:txBody>
      </p:sp>
    </p:spTree>
    <p:extLst>
      <p:ext uri="{BB962C8B-B14F-4D97-AF65-F5344CB8AC3E}">
        <p14:creationId xmlns:p14="http://schemas.microsoft.com/office/powerpoint/2010/main" val="35577154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>
            <a:extLst>
              <a:ext uri="{FF2B5EF4-FFF2-40B4-BE49-F238E27FC236}">
                <a16:creationId xmlns="" xmlns:a16="http://schemas.microsoft.com/office/drawing/2014/main" id="{958C73B4-D478-4A86-981C-EC2DFA1C5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Antijen sunumu</a:t>
            </a:r>
          </a:p>
        </p:txBody>
      </p:sp>
      <p:sp>
        <p:nvSpPr>
          <p:cNvPr id="529411" name="Rectangle 3">
            <a:extLst>
              <a:ext uri="{FF2B5EF4-FFF2-40B4-BE49-F238E27FC236}">
                <a16:creationId xmlns="" xmlns:a16="http://schemas.microsoft.com/office/drawing/2014/main" id="{8B44DD23-84DC-44A9-87FC-E5EAD3C93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400">
                <a:solidFill>
                  <a:srgbClr val="0000FF"/>
                </a:solidFill>
                <a:cs typeface="Arial" panose="020B0604020202020204" pitchFamily="34" charset="0"/>
              </a:rPr>
              <a:t>Virüslerle enfekte hücreler</a:t>
            </a:r>
            <a:r>
              <a:rPr lang="tr-TR" altLang="en-US" sz="3400">
                <a:cs typeface="Arial" panose="020B0604020202020204" pitchFamily="34" charset="0"/>
              </a:rPr>
              <a:t> uygun peptid antijenleri </a:t>
            </a:r>
            <a:r>
              <a:rPr lang="tr-TR" altLang="en-US" sz="3400" b="1">
                <a:solidFill>
                  <a:srgbClr val="0000FF"/>
                </a:solidFill>
                <a:cs typeface="Arial" panose="020B0604020202020204" pitchFamily="34" charset="0"/>
              </a:rPr>
              <a:t>MHC I</a:t>
            </a:r>
            <a:r>
              <a:rPr lang="tr-TR" altLang="en-US" sz="3400">
                <a:cs typeface="Arial" panose="020B0604020202020204" pitchFamily="34" charset="0"/>
              </a:rPr>
              <a:t> peptidleriyle birlikte </a:t>
            </a:r>
            <a:r>
              <a:rPr lang="tr-TR" altLang="en-US" sz="3400" b="1">
                <a:cs typeface="Arial" panose="020B0604020202020204" pitchFamily="34" charset="0"/>
              </a:rPr>
              <a:t>CD8(sitotoksik)</a:t>
            </a:r>
            <a:r>
              <a:rPr lang="tr-TR" altLang="en-US" sz="3400">
                <a:cs typeface="Arial" panose="020B0604020202020204" pitchFamily="34" charset="0"/>
              </a:rPr>
              <a:t> T-hücrelerine sunar.</a:t>
            </a:r>
            <a:endParaRPr lang="tr-TR" altLang="en-US" sz="3400"/>
          </a:p>
          <a:p>
            <a:r>
              <a:rPr lang="tr-TR" altLang="en-US" sz="3400" b="1">
                <a:solidFill>
                  <a:srgbClr val="0000FF"/>
                </a:solidFill>
                <a:cs typeface="Arial" panose="020B0604020202020204" pitchFamily="34" charset="0"/>
              </a:rPr>
              <a:t>Tüm çekirdekli</a:t>
            </a:r>
            <a:r>
              <a:rPr lang="tr-TR" altLang="en-US" sz="3400">
                <a:cs typeface="Arial" panose="020B0604020202020204" pitchFamily="34" charset="0"/>
              </a:rPr>
              <a:t> hücreleri ve çekirdeksiz olmasına rağmen </a:t>
            </a:r>
            <a:r>
              <a:rPr lang="tr-TR" altLang="en-US" sz="3400">
                <a:solidFill>
                  <a:srgbClr val="0000FF"/>
                </a:solidFill>
                <a:cs typeface="Arial" panose="020B0604020202020204" pitchFamily="34" charset="0"/>
              </a:rPr>
              <a:t>eritrositlerin de</a:t>
            </a:r>
            <a:r>
              <a:rPr lang="tr-TR" altLang="en-US" sz="3400">
                <a:cs typeface="Arial" panose="020B0604020202020204" pitchFamily="34" charset="0"/>
              </a:rPr>
              <a:t>  bu işlevi  gerçekleştirebileceği düşünülmektedir.</a:t>
            </a:r>
          </a:p>
        </p:txBody>
      </p:sp>
    </p:spTree>
    <p:extLst>
      <p:ext uri="{BB962C8B-B14F-4D97-AF65-F5344CB8AC3E}">
        <p14:creationId xmlns:p14="http://schemas.microsoft.com/office/powerpoint/2010/main" val="36316433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>
            <a:extLst>
              <a:ext uri="{FF2B5EF4-FFF2-40B4-BE49-F238E27FC236}">
                <a16:creationId xmlns="" xmlns:a16="http://schemas.microsoft.com/office/drawing/2014/main" id="{2CEC73E0-37F0-4E20-AA1C-58A868826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400">
                <a:solidFill>
                  <a:schemeClr val="hlink"/>
                </a:solidFill>
              </a:rPr>
              <a:t>Antijen sunumu -MHC</a:t>
            </a:r>
          </a:p>
        </p:txBody>
      </p:sp>
      <p:sp>
        <p:nvSpPr>
          <p:cNvPr id="530435" name="Rectangle 3">
            <a:extLst>
              <a:ext uri="{FF2B5EF4-FFF2-40B4-BE49-F238E27FC236}">
                <a16:creationId xmlns="" xmlns:a16="http://schemas.microsoft.com/office/drawing/2014/main" id="{B73A059F-B3C7-4F3D-86A0-41529310C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>
                <a:cs typeface="Arial" panose="020B0604020202020204" pitchFamily="34" charset="0"/>
              </a:rPr>
              <a:t>MHC molekülleri (HLA) majör doku uyum antijenleri olarak görev görürken </a:t>
            </a:r>
            <a:r>
              <a:rPr lang="tr-TR" altLang="en-US" b="1">
                <a:cs typeface="Arial" panose="020B0604020202020204" pitchFamily="34" charset="0"/>
              </a:rPr>
              <a:t>antijen sunulmasında</a:t>
            </a:r>
            <a:r>
              <a:rPr lang="tr-TR" altLang="en-US">
                <a:cs typeface="Arial" panose="020B0604020202020204" pitchFamily="34" charset="0"/>
              </a:rPr>
              <a:t> da kilit rol oynarlar.</a:t>
            </a:r>
          </a:p>
          <a:p>
            <a:r>
              <a:rPr lang="tr-TR" altLang="en-US">
                <a:cs typeface="Arial" panose="020B0604020202020204" pitchFamily="34" charset="0"/>
              </a:rPr>
              <a:t>Bu durum da organ nakil reddinde yaşanılın bazı komplikasyonlara açıklık getirmektedir. </a:t>
            </a:r>
            <a:endParaRPr lang="tr-TR" altLang="en-US"/>
          </a:p>
          <a:p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75282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>
            <a:extLst>
              <a:ext uri="{FF2B5EF4-FFF2-40B4-BE49-F238E27FC236}">
                <a16:creationId xmlns="" xmlns:a16="http://schemas.microsoft.com/office/drawing/2014/main" id="{128CB5E0-AE88-4BB6-8509-951C734FF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500">
                <a:solidFill>
                  <a:schemeClr val="hlink"/>
                </a:solidFill>
              </a:rPr>
              <a:t>Lenfoid organlar</a:t>
            </a:r>
          </a:p>
        </p:txBody>
      </p:sp>
      <p:sp>
        <p:nvSpPr>
          <p:cNvPr id="476163" name="Rectangle 3">
            <a:extLst>
              <a:ext uri="{FF2B5EF4-FFF2-40B4-BE49-F238E27FC236}">
                <a16:creationId xmlns="" xmlns:a16="http://schemas.microsoft.com/office/drawing/2014/main" id="{3D037B7C-1DEB-42AE-9421-003A02758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b="1">
                <a:solidFill>
                  <a:srgbClr val="FF0000"/>
                </a:solidFill>
              </a:rPr>
              <a:t>Dalak eksikliği</a:t>
            </a:r>
            <a:r>
              <a:rPr lang="tr-TR" altLang="en-US"/>
              <a:t> özellikle kapsüllü bakterileri infeksiyonlara yatkınlığı arttırır.</a:t>
            </a:r>
          </a:p>
          <a:p>
            <a:r>
              <a:rPr lang="tr-TR" altLang="en-US" b="1"/>
              <a:t>Pnömokoklar</a:t>
            </a:r>
          </a:p>
          <a:p>
            <a:r>
              <a:rPr lang="tr-TR" altLang="en-US" b="1"/>
              <a:t>H. influenzae </a:t>
            </a:r>
          </a:p>
          <a:p>
            <a:r>
              <a:rPr lang="tr-TR" altLang="en-US" b="1"/>
              <a:t>Meningokok  </a:t>
            </a:r>
          </a:p>
          <a:p>
            <a:r>
              <a:rPr lang="tr-TR" altLang="en-US" b="1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5465536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>
            <a:extLst>
              <a:ext uri="{FF2B5EF4-FFF2-40B4-BE49-F238E27FC236}">
                <a16:creationId xmlns="" xmlns:a16="http://schemas.microsoft.com/office/drawing/2014/main" id="{66241E1F-7A84-48E0-BD28-183B12E93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1459" name="Rectangle 3">
            <a:extLst>
              <a:ext uri="{FF2B5EF4-FFF2-40B4-BE49-F238E27FC236}">
                <a16:creationId xmlns="" xmlns:a16="http://schemas.microsoft.com/office/drawing/2014/main" id="{B1E70204-3CC7-4BAF-B0D6-3C4FAC52C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Hücre içine yerleşen  m.o’lar için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/>
              <a:t>                            MHC</a:t>
            </a:r>
            <a:r>
              <a:rPr lang="tr-TR" altLang="en-US" sz="2400"/>
              <a:t>1</a:t>
            </a:r>
          </a:p>
          <a:p>
            <a:r>
              <a:rPr lang="tr-TR" altLang="en-US" sz="3200"/>
              <a:t>Dışardan alınan antijenler için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en-US" sz="3200"/>
              <a:t>                          MHC</a:t>
            </a:r>
            <a:r>
              <a:rPr lang="tr-TR" altLang="en-US" sz="2400"/>
              <a:t>2</a:t>
            </a:r>
          </a:p>
          <a:p>
            <a:endParaRPr lang="tr-TR" altLang="en-US" sz="3200"/>
          </a:p>
        </p:txBody>
      </p:sp>
      <p:sp>
        <p:nvSpPr>
          <p:cNvPr id="531460" name="Rectangle 4">
            <a:extLst>
              <a:ext uri="{FF2B5EF4-FFF2-40B4-BE49-F238E27FC236}">
                <a16:creationId xmlns="" xmlns:a16="http://schemas.microsoft.com/office/drawing/2014/main" id="{C63D7028-B081-482C-9322-7F7499CFF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360289"/>
            <a:ext cx="77957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tr-TR" altLang="en-US" sz="3200"/>
              <a:t>Sadece </a:t>
            </a:r>
            <a:r>
              <a:rPr lang="tr-TR" altLang="en-US" sz="3200" b="1">
                <a:solidFill>
                  <a:srgbClr val="0000FF"/>
                </a:solidFill>
              </a:rPr>
              <a:t>peptid</a:t>
            </a:r>
            <a:r>
              <a:rPr lang="tr-TR" altLang="en-US" sz="3200" b="1">
                <a:solidFill>
                  <a:schemeClr val="hlink"/>
                </a:solidFill>
              </a:rPr>
              <a:t> </a:t>
            </a:r>
            <a:r>
              <a:rPr lang="tr-TR" altLang="en-US" sz="3200">
                <a:solidFill>
                  <a:schemeClr val="hlink"/>
                </a:solidFill>
              </a:rPr>
              <a:t>yapıda antijenleri</a:t>
            </a:r>
            <a:r>
              <a:rPr lang="tr-TR" altLang="en-US" sz="3200"/>
              <a:t> sunabilirler.</a:t>
            </a:r>
          </a:p>
        </p:txBody>
      </p:sp>
    </p:spTree>
    <p:extLst>
      <p:ext uri="{BB962C8B-B14F-4D97-AF65-F5344CB8AC3E}">
        <p14:creationId xmlns:p14="http://schemas.microsoft.com/office/powerpoint/2010/main" val="32593220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>
            <a:extLst>
              <a:ext uri="{FF2B5EF4-FFF2-40B4-BE49-F238E27FC236}">
                <a16:creationId xmlns="" xmlns:a16="http://schemas.microsoft.com/office/drawing/2014/main" id="{A0D64676-1347-4B05-9F5F-892E9C1A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483" name="Rectangle 3">
            <a:extLst>
              <a:ext uri="{FF2B5EF4-FFF2-40B4-BE49-F238E27FC236}">
                <a16:creationId xmlns="" xmlns:a16="http://schemas.microsoft.com/office/drawing/2014/main" id="{DBB86939-5320-4182-A43C-159BAB3B9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400">
                <a:cs typeface="Arial" panose="020B0604020202020204" pitchFamily="34" charset="0"/>
              </a:rPr>
              <a:t>APC yüzeyindeki </a:t>
            </a:r>
            <a:r>
              <a:rPr lang="tr-TR" altLang="en-US" sz="3400" b="1">
                <a:solidFill>
                  <a:srgbClr val="0000FF"/>
                </a:solidFill>
                <a:cs typeface="Arial" panose="020B0604020202020204" pitchFamily="34" charset="0"/>
              </a:rPr>
              <a:t>B7 </a:t>
            </a:r>
            <a:r>
              <a:rPr lang="tr-TR" altLang="en-US" sz="3400">
                <a:cs typeface="Arial" panose="020B0604020202020204" pitchFamily="34" charset="0"/>
              </a:rPr>
              <a:t>proteini, CD4 T-lenfosit üzerindeki</a:t>
            </a:r>
            <a:r>
              <a:rPr lang="tr-TR" altLang="en-US" sz="3400" b="1">
                <a:cs typeface="Arial" panose="020B0604020202020204" pitchFamily="34" charset="0"/>
              </a:rPr>
              <a:t> </a:t>
            </a:r>
            <a:r>
              <a:rPr lang="tr-TR" altLang="en-US" sz="3400" b="1">
                <a:solidFill>
                  <a:srgbClr val="0000FF"/>
                </a:solidFill>
                <a:cs typeface="Arial" panose="020B0604020202020204" pitchFamily="34" charset="0"/>
              </a:rPr>
              <a:t>CD28</a:t>
            </a:r>
            <a:r>
              <a:rPr lang="tr-TR" altLang="en-US" sz="3400">
                <a:cs typeface="Arial" panose="020B0604020202020204" pitchFamily="34" charset="0"/>
              </a:rPr>
              <a:t> ile etkinleşerek etkili olur.</a:t>
            </a:r>
            <a:endParaRPr lang="tr-TR" altLang="en-US" sz="3400"/>
          </a:p>
          <a:p>
            <a:r>
              <a:rPr lang="tr-TR" altLang="en-US" sz="3400">
                <a:cs typeface="Arial" panose="020B0604020202020204" pitchFamily="34" charset="0"/>
              </a:rPr>
              <a:t> Bu birleşme ile IL-2 uyarılır ve böylece immunitede rol oynayacak hücreler belirlenir.</a:t>
            </a:r>
            <a:endParaRPr lang="tr-TR" altLang="en-US" sz="3400"/>
          </a:p>
          <a:p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411401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7" name="Rectangle 3">
            <a:extLst>
              <a:ext uri="{FF2B5EF4-FFF2-40B4-BE49-F238E27FC236}">
                <a16:creationId xmlns="" xmlns:a16="http://schemas.microsoft.com/office/drawing/2014/main" id="{255A2174-259D-4197-9D6F-7B741A6F7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2060576"/>
            <a:ext cx="8229600" cy="4411663"/>
          </a:xfrm>
        </p:spPr>
        <p:txBody>
          <a:bodyPr/>
          <a:lstStyle/>
          <a:p>
            <a:r>
              <a:rPr lang="tr-TR" altLang="en-US"/>
              <a:t>Eğer bu birleşme gerçekleşmezse Anerji dediğimiz olay ortaya çıkar.İmmun yanıt oluşmaz.</a:t>
            </a:r>
          </a:p>
        </p:txBody>
      </p:sp>
    </p:spTree>
    <p:extLst>
      <p:ext uri="{BB962C8B-B14F-4D97-AF65-F5344CB8AC3E}">
        <p14:creationId xmlns:p14="http://schemas.microsoft.com/office/powerpoint/2010/main" val="11544107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Rectangle 3">
            <a:extLst>
              <a:ext uri="{FF2B5EF4-FFF2-40B4-BE49-F238E27FC236}">
                <a16:creationId xmlns="" xmlns:a16="http://schemas.microsoft.com/office/drawing/2014/main" id="{8D28CDD1-5221-4196-A2ED-86F00E937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b="1">
                <a:cs typeface="Arial" panose="020B0604020202020204" pitchFamily="34" charset="0"/>
              </a:rPr>
              <a:t>B-lenfositleri</a:t>
            </a:r>
            <a:r>
              <a:rPr lang="tr-TR" altLang="en-US">
                <a:cs typeface="Arial" panose="020B0604020202020204" pitchFamily="34" charset="0"/>
              </a:rPr>
              <a:t>, </a:t>
            </a:r>
            <a:r>
              <a:rPr lang="tr-TR" altLang="en-US" b="1">
                <a:cs typeface="Arial" panose="020B0604020202020204" pitchFamily="34" charset="0"/>
              </a:rPr>
              <a:t>direkt </a:t>
            </a:r>
            <a:r>
              <a:rPr lang="tr-TR" altLang="en-US">
                <a:cs typeface="Arial" panose="020B0604020202020204" pitchFamily="34" charset="0"/>
              </a:rPr>
              <a:t>olarak</a:t>
            </a:r>
            <a:r>
              <a:rPr lang="tr-TR" altLang="en-US"/>
              <a:t> </a:t>
            </a:r>
            <a:r>
              <a:rPr lang="tr-TR" altLang="en-US">
                <a:cs typeface="Arial" panose="020B0604020202020204" pitchFamily="34" charset="0"/>
              </a:rPr>
              <a:t>antijenlerle etkileşime girebilirler.</a:t>
            </a:r>
            <a:endParaRPr lang="tr-TR" altLang="en-US"/>
          </a:p>
          <a:p>
            <a:r>
              <a:rPr lang="tr-TR" altLang="en-US" b="1"/>
              <a:t>P</a:t>
            </a:r>
            <a:r>
              <a:rPr lang="tr-TR" altLang="en-US" b="1">
                <a:cs typeface="Arial" panose="020B0604020202020204" pitchFamily="34" charset="0"/>
              </a:rPr>
              <a:t>eptidler, polisakkaridler, nükleik asitler kimyasal</a:t>
            </a:r>
            <a:r>
              <a:rPr lang="tr-TR" altLang="en-US">
                <a:cs typeface="Arial" panose="020B0604020202020204" pitchFamily="34" charset="0"/>
              </a:rPr>
              <a:t> bileşikler (penisilin,hapten,...) gibi farklı moleküler yapıları tanıyabilmektedir.</a:t>
            </a:r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817158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Rectangle 3">
            <a:extLst>
              <a:ext uri="{FF2B5EF4-FFF2-40B4-BE49-F238E27FC236}">
                <a16:creationId xmlns="" xmlns:a16="http://schemas.microsoft.com/office/drawing/2014/main" id="{9A44D3A0-4869-4F2A-A26E-FFBEB61D5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620713"/>
            <a:ext cx="8229600" cy="4411662"/>
          </a:xfrm>
        </p:spPr>
        <p:txBody>
          <a:bodyPr/>
          <a:lstStyle/>
          <a:p>
            <a:r>
              <a:rPr lang="tr-TR" altLang="en-US">
                <a:cs typeface="Arial" panose="020B0604020202020204" pitchFamily="34" charset="0"/>
              </a:rPr>
              <a:t>İşlenen antijen yardımcı T-lenfositlerine sunulacakken </a:t>
            </a:r>
            <a:r>
              <a:rPr lang="tr-TR" altLang="en-US" b="1">
                <a:cs typeface="Arial" panose="020B0604020202020204" pitchFamily="34" charset="0"/>
              </a:rPr>
              <a:t>MHC II</a:t>
            </a:r>
            <a:r>
              <a:rPr lang="tr-TR" altLang="en-US">
                <a:cs typeface="Arial" panose="020B0604020202020204" pitchFamily="34" charset="0"/>
              </a:rPr>
              <a:t> proteinlerle birlikte </a:t>
            </a:r>
            <a:r>
              <a:rPr lang="tr-TR" altLang="en-US" b="1">
                <a:cs typeface="Arial" panose="020B0604020202020204" pitchFamily="34" charset="0"/>
              </a:rPr>
              <a:t>sunulmaktadır.</a:t>
            </a:r>
          </a:p>
          <a:p>
            <a:endParaRPr lang="tr-TR" altLang="en-US"/>
          </a:p>
        </p:txBody>
      </p:sp>
      <p:pic>
        <p:nvPicPr>
          <p:cNvPr id="535556" name="Picture 4">
            <a:extLst>
              <a:ext uri="{FF2B5EF4-FFF2-40B4-BE49-F238E27FC236}">
                <a16:creationId xmlns="" xmlns:a16="http://schemas.microsoft.com/office/drawing/2014/main" id="{E0141748-27E1-4F1B-9963-D4C169DAE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600326"/>
            <a:ext cx="47625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12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9" name="Rectangle 3">
            <a:extLst>
              <a:ext uri="{FF2B5EF4-FFF2-40B4-BE49-F238E27FC236}">
                <a16:creationId xmlns="" xmlns:a16="http://schemas.microsoft.com/office/drawing/2014/main" id="{9D57F550-29BF-4924-8912-D47B07882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b="1">
                <a:cs typeface="Arial" panose="020B0604020202020204" pitchFamily="34" charset="0"/>
              </a:rPr>
              <a:t>CD4 T-lenfositlerin</a:t>
            </a:r>
            <a:r>
              <a:rPr lang="tr-TR" altLang="en-US">
                <a:cs typeface="Arial" panose="020B0604020202020204" pitchFamily="34" charset="0"/>
              </a:rPr>
              <a:t> uyarılması çeşitli </a:t>
            </a:r>
            <a:r>
              <a:rPr lang="tr-TR" altLang="en-US" b="1">
                <a:cs typeface="Arial" panose="020B0604020202020204" pitchFamily="34" charset="0"/>
              </a:rPr>
              <a:t>lenfokinlerin üretilmesine</a:t>
            </a:r>
            <a:r>
              <a:rPr lang="tr-TR" altLang="en-US">
                <a:cs typeface="Arial" panose="020B0604020202020204" pitchFamily="34" charset="0"/>
              </a:rPr>
              <a:t> neden olur.</a:t>
            </a:r>
            <a:endParaRPr lang="tr-TR" altLang="en-US"/>
          </a:p>
          <a:p>
            <a:r>
              <a:rPr lang="tr-TR" altLang="en-US">
                <a:cs typeface="Arial" panose="020B0604020202020204" pitchFamily="34" charset="0"/>
              </a:rPr>
              <a:t> </a:t>
            </a:r>
            <a:r>
              <a:rPr lang="tr-TR" altLang="en-US" b="1">
                <a:cs typeface="Arial" panose="020B0604020202020204" pitchFamily="34" charset="0"/>
              </a:rPr>
              <a:t>IL-2</a:t>
            </a:r>
            <a:r>
              <a:rPr lang="tr-TR" altLang="en-US">
                <a:cs typeface="Arial" panose="020B0604020202020204" pitchFamily="34" charset="0"/>
              </a:rPr>
              <a:t> hem </a:t>
            </a:r>
            <a:r>
              <a:rPr lang="tr-TR" altLang="en-US" b="1">
                <a:cs typeface="Arial" panose="020B0604020202020204" pitchFamily="34" charset="0"/>
              </a:rPr>
              <a:t>CD-8</a:t>
            </a:r>
            <a:r>
              <a:rPr lang="tr-TR" altLang="en-US">
                <a:cs typeface="Arial" panose="020B0604020202020204" pitchFamily="34" charset="0"/>
              </a:rPr>
              <a:t> lenfositleri hem de </a:t>
            </a:r>
            <a:r>
              <a:rPr lang="tr-TR" altLang="en-US" b="1">
                <a:cs typeface="Arial" panose="020B0604020202020204" pitchFamily="34" charset="0"/>
              </a:rPr>
              <a:t>CD-4</a:t>
            </a:r>
            <a:r>
              <a:rPr lang="tr-TR" altLang="en-US">
                <a:cs typeface="Arial" panose="020B0604020202020204" pitchFamily="34" charset="0"/>
              </a:rPr>
              <a:t> hücreleri uyararır.</a:t>
            </a:r>
            <a:endParaRPr lang="tr-TR" altLang="en-US"/>
          </a:p>
          <a:p>
            <a:r>
              <a:rPr lang="tr-TR" altLang="en-US" b="1">
                <a:cs typeface="Arial" panose="020B0604020202020204" pitchFamily="34" charset="0"/>
              </a:rPr>
              <a:t>IF-gama</a:t>
            </a:r>
            <a:r>
              <a:rPr lang="tr-TR" altLang="en-US">
                <a:cs typeface="Arial" panose="020B0604020202020204" pitchFamily="34" charset="0"/>
              </a:rPr>
              <a:t> üretimi ile APC üzerinde </a:t>
            </a:r>
            <a:r>
              <a:rPr lang="tr-TR" altLang="en-US" b="1">
                <a:cs typeface="Arial" panose="020B0604020202020204" pitchFamily="34" charset="0"/>
              </a:rPr>
              <a:t>MHC II </a:t>
            </a:r>
            <a:r>
              <a:rPr lang="tr-TR" altLang="en-US">
                <a:cs typeface="Arial" panose="020B0604020202020204" pitchFamily="34" charset="0"/>
              </a:rPr>
              <a:t>yapımının arttırılmasına yardımcı olur.</a:t>
            </a:r>
          </a:p>
        </p:txBody>
      </p:sp>
    </p:spTree>
    <p:extLst>
      <p:ext uri="{BB962C8B-B14F-4D97-AF65-F5344CB8AC3E}">
        <p14:creationId xmlns:p14="http://schemas.microsoft.com/office/powerpoint/2010/main" val="2364184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>
            <a:extLst>
              <a:ext uri="{FF2B5EF4-FFF2-40B4-BE49-F238E27FC236}">
                <a16:creationId xmlns="" xmlns:a16="http://schemas.microsoft.com/office/drawing/2014/main" id="{86FFD7AA-C77E-4FCA-8462-0041D2FE8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7603" name="Rectangle 3">
            <a:extLst>
              <a:ext uri="{FF2B5EF4-FFF2-40B4-BE49-F238E27FC236}">
                <a16:creationId xmlns="" xmlns:a16="http://schemas.microsoft.com/office/drawing/2014/main" id="{D5AA5F1C-336D-4345-BCDD-73A4605FE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>
                <a:cs typeface="Arial" panose="020B0604020202020204" pitchFamily="34" charset="0"/>
              </a:rPr>
              <a:t>TŞST-1 işleme tabi tutulmadan </a:t>
            </a:r>
            <a:r>
              <a:rPr lang="tr-TR" altLang="en-US" b="1">
                <a:solidFill>
                  <a:srgbClr val="0000FF"/>
                </a:solidFill>
                <a:cs typeface="Arial" panose="020B0604020202020204" pitchFamily="34" charset="0"/>
              </a:rPr>
              <a:t>doğrudan MHC II proteinlerine</a:t>
            </a:r>
            <a:r>
              <a:rPr lang="tr-TR" altLang="en-US">
                <a:cs typeface="Arial" panose="020B0604020202020204" pitchFamily="34" charset="0"/>
              </a:rPr>
              <a:t> bağlanabilir.</a:t>
            </a:r>
          </a:p>
        </p:txBody>
      </p:sp>
    </p:spTree>
    <p:extLst>
      <p:ext uri="{BB962C8B-B14F-4D97-AF65-F5344CB8AC3E}">
        <p14:creationId xmlns:p14="http://schemas.microsoft.com/office/powerpoint/2010/main" val="3938836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7" name="Rectangle 3">
            <a:extLst>
              <a:ext uri="{FF2B5EF4-FFF2-40B4-BE49-F238E27FC236}">
                <a16:creationId xmlns="" xmlns:a16="http://schemas.microsoft.com/office/drawing/2014/main" id="{C142E138-2395-4AD3-9BC1-2288101A3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>
                <a:cs typeface="Arial" panose="020B0604020202020204" pitchFamily="34" charset="0"/>
              </a:rPr>
              <a:t>T-lenfositlerin 2 önemli görevi vardır.</a:t>
            </a:r>
          </a:p>
          <a:p>
            <a:r>
              <a:rPr lang="tr-TR" altLang="en-US">
                <a:cs typeface="Arial" panose="020B0604020202020204" pitchFamily="34" charset="0"/>
              </a:rPr>
              <a:t>Gecikmiş tip aşırı duyarlık reaksiyonları ve sitotoksisite</a:t>
            </a:r>
            <a:r>
              <a:rPr lang="tr-TR" altLang="en-US"/>
              <a:t> yetenekleridir.</a:t>
            </a:r>
            <a:r>
              <a:rPr lang="tr-TR" altLang="en-US">
                <a:cs typeface="Arial" panose="020B0604020202020204" pitchFamily="34" charset="0"/>
              </a:rPr>
              <a:t> </a:t>
            </a:r>
          </a:p>
          <a:p>
            <a:r>
              <a:rPr lang="tr-TR" altLang="en-US">
                <a:cs typeface="Arial" panose="020B0604020202020204" pitchFamily="34" charset="0"/>
              </a:rPr>
              <a:t>Gecikmiş tip aşırı duyarlık reaksiyonu özellikle </a:t>
            </a:r>
            <a:r>
              <a:rPr lang="tr-TR" altLang="en-US" b="1">
                <a:cs typeface="Arial" panose="020B0604020202020204" pitchFamily="34" charset="0"/>
              </a:rPr>
              <a:t>hücre içi</a:t>
            </a:r>
            <a:r>
              <a:rPr lang="tr-TR" altLang="en-US">
                <a:cs typeface="Arial" panose="020B0604020202020204" pitchFamily="34" charset="0"/>
              </a:rPr>
              <a:t> mo’lara karşı geliştirilen bir immun yanıttır.Makrofajlarla beraber rol oynar.</a:t>
            </a:r>
          </a:p>
        </p:txBody>
      </p:sp>
    </p:spTree>
    <p:extLst>
      <p:ext uri="{BB962C8B-B14F-4D97-AF65-F5344CB8AC3E}">
        <p14:creationId xmlns:p14="http://schemas.microsoft.com/office/powerpoint/2010/main" val="436814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>
            <a:extLst>
              <a:ext uri="{FF2B5EF4-FFF2-40B4-BE49-F238E27FC236}">
                <a16:creationId xmlns="" xmlns:a16="http://schemas.microsoft.com/office/drawing/2014/main" id="{929217CC-9CE8-45D5-9230-9C7504EC9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 </a:t>
            </a:r>
            <a:r>
              <a:rPr lang="tr-TR" altLang="en-US" b="0" u="sng">
                <a:solidFill>
                  <a:schemeClr val="hlink"/>
                </a:solidFill>
                <a:cs typeface="Arial" panose="020B0604020202020204" pitchFamily="34" charset="0"/>
              </a:rPr>
              <a:t>Sitotoksisite</a:t>
            </a:r>
            <a:r>
              <a:rPr lang="tr-TR" altLang="en-US" b="0" u="sng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39651" name="Rectangle 3">
            <a:extLst>
              <a:ext uri="{FF2B5EF4-FFF2-40B4-BE49-F238E27FC236}">
                <a16:creationId xmlns="" xmlns:a16="http://schemas.microsoft.com/office/drawing/2014/main" id="{F6C0BE7C-5CC2-4756-BDB5-7537FF7B6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tr-TR" altLang="en-US" b="1" u="sng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tr-TR" altLang="en-US">
                <a:cs typeface="Arial" panose="020B0604020202020204" pitchFamily="34" charset="0"/>
              </a:rPr>
              <a:t>Virusla infekte hücreler(CD8 hücrelerinin T helper dan salınan IL-2 ile uyarılması sonucu öldürülebilir.) </a:t>
            </a:r>
            <a:endParaRPr lang="tr-TR" altLang="en-US"/>
          </a:p>
          <a:p>
            <a:r>
              <a:rPr lang="tr-TR" altLang="en-US">
                <a:cs typeface="Arial" panose="020B0604020202020204" pitchFamily="34" charset="0"/>
              </a:rPr>
              <a:t>Tümör hücreleri</a:t>
            </a:r>
          </a:p>
          <a:p>
            <a:r>
              <a:rPr lang="tr-TR" altLang="en-US">
                <a:cs typeface="Arial" panose="020B0604020202020204" pitchFamily="34" charset="0"/>
              </a:rPr>
              <a:t>Greftin uzaklaştırılmasında</a:t>
            </a:r>
            <a:r>
              <a:rPr lang="tr-TR" altLang="en-US"/>
              <a:t> rolü 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7505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>
            <a:extLst>
              <a:ext uri="{FF2B5EF4-FFF2-40B4-BE49-F238E27FC236}">
                <a16:creationId xmlns="" xmlns:a16="http://schemas.microsoft.com/office/drawing/2014/main" id="{21E83340-4031-4CA2-BCD1-2DB4B24D7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CD 8 salgıladığı perforin ve granzim ile öldürür.</a:t>
            </a:r>
          </a:p>
          <a:p>
            <a:pPr>
              <a:buFont typeface="Wingdings" panose="05000000000000000000" pitchFamily="2" charset="2"/>
              <a:buNone/>
            </a:pPr>
            <a:endParaRPr lang="tr-TR" altLang="en-US"/>
          </a:p>
        </p:txBody>
      </p:sp>
      <p:pic>
        <p:nvPicPr>
          <p:cNvPr id="540677" name="Picture 5">
            <a:extLst>
              <a:ext uri="{FF2B5EF4-FFF2-40B4-BE49-F238E27FC236}">
                <a16:creationId xmlns="" xmlns:a16="http://schemas.microsoft.com/office/drawing/2014/main" id="{8282D60D-B173-4830-BA98-8822DDDE9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3141664"/>
            <a:ext cx="47529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0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81" name="Picture 5">
            <a:extLst>
              <a:ext uri="{FF2B5EF4-FFF2-40B4-BE49-F238E27FC236}">
                <a16:creationId xmlns="" xmlns:a16="http://schemas.microsoft.com/office/drawing/2014/main" id="{0E5F641E-206F-4B6A-BFFE-453B2449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341438"/>
            <a:ext cx="44386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782" name="Rectangle 6">
            <a:extLst>
              <a:ext uri="{FF2B5EF4-FFF2-40B4-BE49-F238E27FC236}">
                <a16:creationId xmlns="" xmlns:a16="http://schemas.microsoft.com/office/drawing/2014/main" id="{C326958E-2DC0-42B7-87BB-46E224A8F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6308726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en-US" sz="1400">
                <a:hlinkClick r:id="rId3"/>
              </a:rPr>
              <a:t>www.ugurgonullu.com/index.php?cat=3&amp;pid=14</a:t>
            </a:r>
            <a:r>
              <a:rPr lang="tr-TR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1836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9" name="Rectangle 3">
            <a:extLst>
              <a:ext uri="{FF2B5EF4-FFF2-40B4-BE49-F238E27FC236}">
                <a16:creationId xmlns="" xmlns:a16="http://schemas.microsoft.com/office/drawing/2014/main" id="{A2E417E4-E89D-48BF-9007-DF33AF7BB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b="1">
                <a:cs typeface="Arial" panose="020B0604020202020204" pitchFamily="34" charset="0"/>
              </a:rPr>
              <a:t>Antikora bağımlı hücresel sitotoksisite</a:t>
            </a:r>
            <a:r>
              <a:rPr lang="tr-TR" altLang="en-US">
                <a:cs typeface="Arial" panose="020B0604020202020204" pitchFamily="34" charset="0"/>
              </a:rPr>
              <a:t> olayında  sitotoksik T-lenfositleri Fc reseptörleri olmadığından </a:t>
            </a:r>
            <a:r>
              <a:rPr lang="tr-TR" altLang="en-US" b="1">
                <a:cs typeface="Arial" panose="020B0604020202020204" pitchFamily="34" charset="0"/>
              </a:rPr>
              <a:t>rol oynamazlar.</a:t>
            </a:r>
            <a:endParaRPr lang="tr-TR" altLang="en-US" b="1"/>
          </a:p>
          <a:p>
            <a:r>
              <a:rPr lang="tr-TR" altLang="en-US">
                <a:cs typeface="Arial" panose="020B0604020202020204" pitchFamily="34" charset="0"/>
              </a:rPr>
              <a:t>Enfekte hücre yüzeyine bağlı </a:t>
            </a:r>
            <a:r>
              <a:rPr lang="tr-TR" altLang="en-US" b="1" u="sng">
                <a:cs typeface="Arial" panose="020B0604020202020204" pitchFamily="34" charset="0"/>
              </a:rPr>
              <a:t>antikor</a:t>
            </a:r>
            <a:r>
              <a:rPr lang="tr-TR" altLang="en-US">
                <a:cs typeface="Arial" panose="020B0604020202020204" pitchFamily="34" charset="0"/>
              </a:rPr>
              <a:t> </a:t>
            </a:r>
            <a:r>
              <a:rPr lang="tr-TR" altLang="en-US" b="1">
                <a:cs typeface="Arial" panose="020B0604020202020204" pitchFamily="34" charset="0"/>
              </a:rPr>
              <a:t>makrofajlar ya da NK hücreleri</a:t>
            </a:r>
            <a:r>
              <a:rPr lang="tr-TR" altLang="en-US">
                <a:cs typeface="Arial" panose="020B0604020202020204" pitchFamily="34" charset="0"/>
              </a:rPr>
              <a:t> tarafından tanınarak o hücrenin öldürülmesi sağlanır.</a:t>
            </a:r>
          </a:p>
        </p:txBody>
      </p:sp>
    </p:spTree>
    <p:extLst>
      <p:ext uri="{BB962C8B-B14F-4D97-AF65-F5344CB8AC3E}">
        <p14:creationId xmlns:p14="http://schemas.microsoft.com/office/powerpoint/2010/main" val="17644344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3" name="Rectangle 3">
            <a:extLst>
              <a:ext uri="{FF2B5EF4-FFF2-40B4-BE49-F238E27FC236}">
                <a16:creationId xmlns="" xmlns:a16="http://schemas.microsoft.com/office/drawing/2014/main" id="{6C333B4A-1217-41BB-A89B-B9A53DE20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Polisakkarit (kapsül ag,…) ve lipid(DNA,RNA,…) yapıdakilere karşı oluşan yanıtta,</a:t>
            </a:r>
          </a:p>
          <a:p>
            <a:r>
              <a:rPr lang="tr-TR" altLang="en-US" b="1">
                <a:cs typeface="Arial" panose="020B0604020202020204" pitchFamily="34" charset="0"/>
              </a:rPr>
              <a:t>Bellek B-hücreleri oluşmaz.</a:t>
            </a:r>
          </a:p>
        </p:txBody>
      </p:sp>
    </p:spTree>
    <p:extLst>
      <p:ext uri="{BB962C8B-B14F-4D97-AF65-F5344CB8AC3E}">
        <p14:creationId xmlns:p14="http://schemas.microsoft.com/office/powerpoint/2010/main" val="40202276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>
            <a:extLst>
              <a:ext uri="{FF2B5EF4-FFF2-40B4-BE49-F238E27FC236}">
                <a16:creationId xmlns="" xmlns:a16="http://schemas.microsoft.com/office/drawing/2014/main" id="{321A3A25-A45F-4FA8-B007-15CA15F39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b="1">
                <a:cs typeface="Arial" panose="020B0604020202020204" pitchFamily="34" charset="0"/>
              </a:rPr>
              <a:t>T-lenfositlerine bağımlı</a:t>
            </a:r>
            <a:r>
              <a:rPr lang="tr-TR" altLang="en-US">
                <a:cs typeface="Arial" panose="020B0604020202020204" pitchFamily="34" charset="0"/>
              </a:rPr>
              <a:t> olarak oluşan </a:t>
            </a:r>
            <a:r>
              <a:rPr lang="tr-TR" altLang="en-US" b="1">
                <a:cs typeface="Arial" panose="020B0604020202020204" pitchFamily="34" charset="0"/>
              </a:rPr>
              <a:t>antikor yanıtında</a:t>
            </a:r>
            <a:r>
              <a:rPr lang="tr-TR" altLang="en-US">
                <a:cs typeface="Arial" panose="020B0604020202020204" pitchFamily="34" charset="0"/>
              </a:rPr>
              <a:t> APC tarafından alınan antijen </a:t>
            </a:r>
            <a:r>
              <a:rPr lang="tr-TR" altLang="en-US" b="1">
                <a:cs typeface="Arial" panose="020B0604020202020204" pitchFamily="34" charset="0"/>
              </a:rPr>
              <a:t>MHC II</a:t>
            </a:r>
            <a:r>
              <a:rPr lang="tr-TR" altLang="en-US">
                <a:cs typeface="Arial" panose="020B0604020202020204" pitchFamily="34" charset="0"/>
              </a:rPr>
              <a:t> ile birlikte sunulur.</a:t>
            </a:r>
            <a:endParaRPr lang="tr-TR" altLang="en-US"/>
          </a:p>
          <a:p>
            <a:r>
              <a:rPr lang="tr-TR" altLang="en-US">
                <a:cs typeface="Arial" panose="020B0604020202020204" pitchFamily="34" charset="0"/>
              </a:rPr>
              <a:t>Bu yapı CD4 ile birleşerek </a:t>
            </a:r>
            <a:r>
              <a:rPr lang="tr-TR" altLang="en-US" b="1">
                <a:cs typeface="Arial" panose="020B0604020202020204" pitchFamily="34" charset="0"/>
              </a:rPr>
              <a:t>IL-2, IL-4</a:t>
            </a:r>
            <a:r>
              <a:rPr lang="tr-TR" altLang="en-US">
                <a:cs typeface="Arial" panose="020B0604020202020204" pitchFamily="34" charset="0"/>
              </a:rPr>
              <a:t> (B-hücre gelişme faktörü), </a:t>
            </a:r>
            <a:r>
              <a:rPr lang="tr-TR" altLang="en-US" b="1">
                <a:cs typeface="Arial" panose="020B0604020202020204" pitchFamily="34" charset="0"/>
              </a:rPr>
              <a:t>IL-5</a:t>
            </a:r>
            <a:r>
              <a:rPr lang="tr-TR" altLang="en-US">
                <a:cs typeface="Arial" panose="020B0604020202020204" pitchFamily="34" charset="0"/>
              </a:rPr>
              <a:t> (B-hücre farklılaşma faktörü) arttırır.</a:t>
            </a:r>
          </a:p>
        </p:txBody>
      </p:sp>
    </p:spTree>
    <p:extLst>
      <p:ext uri="{BB962C8B-B14F-4D97-AF65-F5344CB8AC3E}">
        <p14:creationId xmlns:p14="http://schemas.microsoft.com/office/powerpoint/2010/main" val="9088130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>
            <a:extLst>
              <a:ext uri="{FF2B5EF4-FFF2-40B4-BE49-F238E27FC236}">
                <a16:creationId xmlns="" xmlns:a16="http://schemas.microsoft.com/office/drawing/2014/main" id="{27798D39-AC50-415F-B42C-B667B52A7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4771" name="Rectangle 3">
            <a:extLst>
              <a:ext uri="{FF2B5EF4-FFF2-40B4-BE49-F238E27FC236}">
                <a16:creationId xmlns="" xmlns:a16="http://schemas.microsoft.com/office/drawing/2014/main" id="{B4A736BB-7C74-44FA-9B1F-4A25F4EC4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CD4 ve CD8 immün yanıtın oluşmasında önemli görevler üstlenirler.. </a:t>
            </a:r>
          </a:p>
          <a:p>
            <a:r>
              <a:rPr lang="tr-TR" altLang="en-US"/>
              <a:t>Hastalıkların(lepra,AIDS) CD8 lehine bir artışa neden olması durumunda bellek yanıt oluşmaması ve fırsatçı patojenlere karşı oluşacak immun yanıtın azalması gibi sorunlarla karşılaşılır.</a:t>
            </a:r>
          </a:p>
          <a:p>
            <a:r>
              <a:rPr lang="tr-TR" altLang="en-US"/>
              <a:t>Bazı virüsler de MHC1 i baskılayarak immün yanıt oluşumunu engeller…</a:t>
            </a:r>
          </a:p>
        </p:txBody>
      </p:sp>
    </p:spTree>
    <p:extLst>
      <p:ext uri="{BB962C8B-B14F-4D97-AF65-F5344CB8AC3E}">
        <p14:creationId xmlns:p14="http://schemas.microsoft.com/office/powerpoint/2010/main" val="9449326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Rectangle 3">
            <a:extLst>
              <a:ext uri="{FF2B5EF4-FFF2-40B4-BE49-F238E27FC236}">
                <a16:creationId xmlns="" xmlns:a16="http://schemas.microsoft.com/office/drawing/2014/main" id="{2350B4C2-6DCC-436A-90D5-92872063C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Aynı mikro organizmayla yeniden karşılaşmak  bellek hücrelerinin daha hızlı ve efektif yanıt vermesini sağlar.</a:t>
            </a:r>
          </a:p>
        </p:txBody>
      </p:sp>
    </p:spTree>
    <p:extLst>
      <p:ext uri="{BB962C8B-B14F-4D97-AF65-F5344CB8AC3E}">
        <p14:creationId xmlns:p14="http://schemas.microsoft.com/office/powerpoint/2010/main" val="6209785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>
            <a:extLst>
              <a:ext uri="{FF2B5EF4-FFF2-40B4-BE49-F238E27FC236}">
                <a16:creationId xmlns="" xmlns:a16="http://schemas.microsoft.com/office/drawing/2014/main" id="{6963155B-1BE8-4D7A-B59D-65EF5ADB4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NK</a:t>
            </a:r>
          </a:p>
        </p:txBody>
      </p:sp>
      <p:sp>
        <p:nvSpPr>
          <p:cNvPr id="546819" name="Rectangle 3">
            <a:extLst>
              <a:ext uri="{FF2B5EF4-FFF2-40B4-BE49-F238E27FC236}">
                <a16:creationId xmlns="" xmlns:a16="http://schemas.microsoft.com/office/drawing/2014/main" id="{FAE00743-F26C-492B-A95C-6BBDB900B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>
                <a:cs typeface="Arial" panose="020B0604020202020204" pitchFamily="34" charset="0"/>
              </a:rPr>
              <a:t>Lenfosittir.</a:t>
            </a:r>
          </a:p>
          <a:p>
            <a:r>
              <a:rPr lang="tr-TR" altLang="en-US">
                <a:cs typeface="Arial" panose="020B0604020202020204" pitchFamily="34" charset="0"/>
              </a:rPr>
              <a:t>Ancak… </a:t>
            </a:r>
            <a:endParaRPr lang="tr-TR" altLang="en-US"/>
          </a:p>
          <a:p>
            <a:r>
              <a:rPr lang="tr-TR" altLang="en-US">
                <a:cs typeface="Arial" panose="020B0604020202020204" pitchFamily="34" charset="0"/>
              </a:rPr>
              <a:t>Olgunlaşma sürecini </a:t>
            </a:r>
            <a:r>
              <a:rPr lang="tr-TR" altLang="en-US" b="1">
                <a:cs typeface="Arial" panose="020B0604020202020204" pitchFamily="34" charset="0"/>
              </a:rPr>
              <a:t>timüste geçirmez.</a:t>
            </a:r>
            <a:endParaRPr lang="tr-TR" altLang="en-US" b="1"/>
          </a:p>
          <a:p>
            <a:r>
              <a:rPr lang="tr-TR" altLang="en-US">
                <a:cs typeface="Arial" panose="020B0604020202020204" pitchFamily="34" charset="0"/>
              </a:rPr>
              <a:t> TCR, CD3 ve yüzeysel </a:t>
            </a:r>
            <a:r>
              <a:rPr lang="tr-TR" altLang="en-US" b="1">
                <a:cs typeface="Arial" panose="020B0604020202020204" pitchFamily="34" charset="0"/>
              </a:rPr>
              <a:t>Ig M ya da Ig D</a:t>
            </a:r>
            <a:r>
              <a:rPr lang="tr-TR" altLang="en-US">
                <a:cs typeface="Arial" panose="020B0604020202020204" pitchFamily="34" charset="0"/>
              </a:rPr>
              <a:t> </a:t>
            </a:r>
            <a:r>
              <a:rPr lang="tr-TR" altLang="en-US" b="1" u="sng">
                <a:cs typeface="Arial" panose="020B0604020202020204" pitchFamily="34" charset="0"/>
              </a:rPr>
              <a:t>taşımazlar.</a:t>
            </a:r>
          </a:p>
          <a:p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2415865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>
            <a:extLst>
              <a:ext uri="{FF2B5EF4-FFF2-40B4-BE49-F238E27FC236}">
                <a16:creationId xmlns="" xmlns:a16="http://schemas.microsoft.com/office/drawing/2014/main" id="{37D432A8-8C45-448A-8260-E2CD62BFE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29600" cy="4411662"/>
          </a:xfrm>
        </p:spPr>
        <p:txBody>
          <a:bodyPr/>
          <a:lstStyle/>
          <a:p>
            <a:r>
              <a:rPr lang="tr-TR" altLang="en-US"/>
              <a:t>Bellek yok..</a:t>
            </a:r>
          </a:p>
          <a:p>
            <a:r>
              <a:rPr lang="tr-TR" altLang="en-US"/>
              <a:t>Perforin ve granzim..</a:t>
            </a:r>
          </a:p>
          <a:p>
            <a:r>
              <a:rPr lang="tr-TR" altLang="en-US"/>
              <a:t>Virüsle enfekte hücrenin,tümör hücrelerinin baş düşmanı…</a:t>
            </a:r>
          </a:p>
          <a:p>
            <a:r>
              <a:rPr lang="tr-TR" altLang="en-US"/>
              <a:t>Çeperinde yeterince MHC1 taşımayanın vay haline…</a:t>
            </a:r>
          </a:p>
          <a:p>
            <a:endParaRPr lang="tr-TR" altLang="en-US"/>
          </a:p>
          <a:p>
            <a:endParaRPr lang="tr-TR" altLang="en-US"/>
          </a:p>
        </p:txBody>
      </p:sp>
      <p:pic>
        <p:nvPicPr>
          <p:cNvPr id="548868" name="Picture 4">
            <a:hlinkClick r:id="rId2"/>
            <a:extLst>
              <a:ext uri="{FF2B5EF4-FFF2-40B4-BE49-F238E27FC236}">
                <a16:creationId xmlns="" xmlns:a16="http://schemas.microsoft.com/office/drawing/2014/main" id="{F3C8226D-70B4-426B-8C16-59C264723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188914"/>
            <a:ext cx="2087563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353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5" name="Picture 5">
            <a:hlinkClick r:id="rId2"/>
            <a:extLst>
              <a:ext uri="{FF2B5EF4-FFF2-40B4-BE49-F238E27FC236}">
                <a16:creationId xmlns="" xmlns:a16="http://schemas.microsoft.com/office/drawing/2014/main" id="{DC87F58F-C34A-45B1-AFB2-2009D72D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181100"/>
            <a:ext cx="47625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7882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49536" y="2054512"/>
            <a:ext cx="5270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en-US" dirty="0" smtClean="0">
                <a:latin typeface="Comic Sans MS" panose="030F0702030302020204" pitchFamily="66" charset="0"/>
              </a:rPr>
              <a:t>Dr. Özge Ebru DAĞCI,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İmmünite</a:t>
            </a:r>
            <a:r>
              <a:rPr lang="tr-TR" altLang="en-US" dirty="0" smtClean="0">
                <a:latin typeface="Comic Sans MS" panose="030F0702030302020204" pitchFamily="66" charset="0"/>
              </a:rPr>
              <a:t> Notları</a:t>
            </a:r>
          </a:p>
          <a:p>
            <a:r>
              <a:rPr lang="tr-TR" altLang="en-US" dirty="0" smtClean="0">
                <a:latin typeface="Comic Sans MS" panose="030F0702030302020204" pitchFamily="66" charset="0"/>
              </a:rPr>
              <a:t>Erişim Yeri: </a:t>
            </a:r>
            <a:r>
              <a:rPr lang="tr-TR" dirty="0" smtClean="0">
                <a:hlinkClick r:id="rId2"/>
              </a:rPr>
              <a:t>https://slideplayer.biz.tr/slide/2818490/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6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9" name="Picture 5">
            <a:extLst>
              <a:ext uri="{FF2B5EF4-FFF2-40B4-BE49-F238E27FC236}">
                <a16:creationId xmlns="" xmlns:a16="http://schemas.microsoft.com/office/drawing/2014/main" id="{8AC4265F-79E1-4FFF-AA42-D93811A2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0"/>
            <a:ext cx="6334125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33" name="Picture 9" descr="spleen">
            <a:extLst>
              <a:ext uri="{FF2B5EF4-FFF2-40B4-BE49-F238E27FC236}">
                <a16:creationId xmlns="" xmlns:a16="http://schemas.microsoft.com/office/drawing/2014/main" id="{A81C2A11-7B8E-45E5-9A4F-266CC93B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052514"/>
            <a:ext cx="6551612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66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1655</Words>
  <Application>Microsoft Office PowerPoint</Application>
  <PresentationFormat>Geniş ekran</PresentationFormat>
  <Paragraphs>278</Paragraphs>
  <Slides>78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78</vt:i4>
      </vt:variant>
    </vt:vector>
  </HeadingPairs>
  <TitlesOfParts>
    <vt:vector size="85" baseType="lpstr">
      <vt:lpstr>Arial</vt:lpstr>
      <vt:lpstr>Calibri</vt:lpstr>
      <vt:lpstr>Calibri Light</vt:lpstr>
      <vt:lpstr>Comic Sans MS</vt:lpstr>
      <vt:lpstr>Times New Roman</vt:lpstr>
      <vt:lpstr>Wingdings</vt:lpstr>
      <vt:lpstr>Office Teması</vt:lpstr>
      <vt:lpstr>İmmunite</vt:lpstr>
      <vt:lpstr>İmmunite Nedir?</vt:lpstr>
      <vt:lpstr>PowerPoint Sunusu</vt:lpstr>
      <vt:lpstr>İmmunitede rol alan organlar</vt:lpstr>
      <vt:lpstr>PowerPoint Sunusu</vt:lpstr>
      <vt:lpstr>Lenfoid organlar</vt:lpstr>
      <vt:lpstr>PowerPoint Sunusu</vt:lpstr>
      <vt:lpstr>PowerPoint Sunusu</vt:lpstr>
      <vt:lpstr>PowerPoint Sunusu</vt:lpstr>
      <vt:lpstr>İmmunite, ikiye ayrılır…</vt:lpstr>
      <vt:lpstr>Doğal bağışıklık</vt:lpstr>
      <vt:lpstr>Doğal yanıt…</vt:lpstr>
      <vt:lpstr>PowerPoint Sunusu</vt:lpstr>
      <vt:lpstr>Anatomik bariyerler</vt:lpstr>
      <vt:lpstr>Fizyolojik engeller</vt:lpstr>
      <vt:lpstr>Endositoz ve Fagositoz</vt:lpstr>
      <vt:lpstr>PowerPoint Sunusu</vt:lpstr>
      <vt:lpstr>Fagositoz</vt:lpstr>
      <vt:lpstr>PowerPoint Sunusu</vt:lpstr>
      <vt:lpstr>KAZANILMIŞ BAĞIŞIKLIK</vt:lpstr>
      <vt:lpstr>PowerPoint Sunusu</vt:lpstr>
      <vt:lpstr>PowerPoint Sunusu</vt:lpstr>
      <vt:lpstr> Mikroorganizmalara karşı oluşan farklı immun yanıtlar</vt:lpstr>
      <vt:lpstr>PowerPoint Sunusu</vt:lpstr>
      <vt:lpstr>PowerPoint Sunusu</vt:lpstr>
      <vt:lpstr>PowerPoint Sunusu</vt:lpstr>
      <vt:lpstr>PowerPoint Sunusu</vt:lpstr>
      <vt:lpstr>Virüslerin Savunmadan Kaçışı</vt:lpstr>
      <vt:lpstr>Bağışıklık sistem hücreleri</vt:lpstr>
      <vt:lpstr>Retiküloendoteliyal sistem hücreleri</vt:lpstr>
      <vt:lpstr>PowerPoint Sunusu</vt:lpstr>
      <vt:lpstr>Mononükleer hücreler</vt:lpstr>
      <vt:lpstr>Mononükleer hücreler</vt:lpstr>
      <vt:lpstr>Mononükleer hücreler</vt:lpstr>
      <vt:lpstr>Mononükleer hücreler</vt:lpstr>
      <vt:lpstr>PowerPoint Sunusu</vt:lpstr>
      <vt:lpstr>PowerPoint Sunusu</vt:lpstr>
      <vt:lpstr>Sitokinler</vt:lpstr>
      <vt:lpstr>PowerPoint Sunusu</vt:lpstr>
      <vt:lpstr>PowerPoint Sunusu</vt:lpstr>
      <vt:lpstr>PowerPoint Sunusu</vt:lpstr>
      <vt:lpstr>KEMOKİNLER</vt:lpstr>
      <vt:lpstr>İnterferonlar</vt:lpstr>
      <vt:lpstr>IF-alfa</vt:lpstr>
      <vt:lpstr>IF-beta</vt:lpstr>
      <vt:lpstr>IF-gama</vt:lpstr>
      <vt:lpstr>PowerPoint Sunusu</vt:lpstr>
      <vt:lpstr>Lenfositler</vt:lpstr>
      <vt:lpstr> B-Lenfositler</vt:lpstr>
      <vt:lpstr>PowerPoint Sunusu</vt:lpstr>
      <vt:lpstr>T-lenfositleri</vt:lpstr>
      <vt:lpstr>PowerPoint Sunusu</vt:lpstr>
      <vt:lpstr>PowerPoint Sunusu</vt:lpstr>
      <vt:lpstr>PowerPoint Sunusu</vt:lpstr>
      <vt:lpstr>PowerPoint Sunusu</vt:lpstr>
      <vt:lpstr>Lenfositlere antijen sunulması ve kazanılmış immunitenin gelişmesi</vt:lpstr>
      <vt:lpstr>ANTİJEN SUNAN HÜCRELER</vt:lpstr>
      <vt:lpstr>Antijen sunumu</vt:lpstr>
      <vt:lpstr>Antijen sunumu -MHC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Sitotoksisite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NK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KILIÇ</dc:creator>
  <cp:lastModifiedBy>KILIÇ</cp:lastModifiedBy>
  <cp:revision>3</cp:revision>
  <dcterms:created xsi:type="dcterms:W3CDTF">2020-01-18T16:10:42Z</dcterms:created>
  <dcterms:modified xsi:type="dcterms:W3CDTF">2020-01-18T16:24:43Z</dcterms:modified>
</cp:coreProperties>
</file>