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0" r:id="rId4"/>
    <p:sldId id="261" r:id="rId5"/>
    <p:sldId id="262" r:id="rId6"/>
    <p:sldId id="263" r:id="rId7"/>
    <p:sldId id="264" r:id="rId8"/>
    <p:sldId id="265" r:id="rId9"/>
    <p:sldId id="266" r:id="rId10"/>
    <p:sldId id="267" r:id="rId11"/>
    <p:sldId id="268" r:id="rId12"/>
    <p:sldId id="269"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DFBD4E8-DAE9-455E-BEEE-730A135596BA}"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4596FB6-2240-4C28-AF41-2083D9F5D210}" type="slidenum">
              <a:rPr lang="tr-TR" smtClean="0"/>
              <a:t>‹#›</a:t>
            </a:fld>
            <a:endParaRPr lang="tr-TR"/>
          </a:p>
        </p:txBody>
      </p:sp>
    </p:spTree>
    <p:extLst>
      <p:ext uri="{BB962C8B-B14F-4D97-AF65-F5344CB8AC3E}">
        <p14:creationId xmlns:p14="http://schemas.microsoft.com/office/powerpoint/2010/main" val="2246944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DFBD4E8-DAE9-455E-BEEE-730A135596BA}"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4596FB6-2240-4C28-AF41-2083D9F5D210}" type="slidenum">
              <a:rPr lang="tr-TR" smtClean="0"/>
              <a:t>‹#›</a:t>
            </a:fld>
            <a:endParaRPr lang="tr-TR"/>
          </a:p>
        </p:txBody>
      </p:sp>
    </p:spTree>
    <p:extLst>
      <p:ext uri="{BB962C8B-B14F-4D97-AF65-F5344CB8AC3E}">
        <p14:creationId xmlns:p14="http://schemas.microsoft.com/office/powerpoint/2010/main" val="3048340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DFBD4E8-DAE9-455E-BEEE-730A135596BA}"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4596FB6-2240-4C28-AF41-2083D9F5D210}" type="slidenum">
              <a:rPr lang="tr-TR" smtClean="0"/>
              <a:t>‹#›</a:t>
            </a:fld>
            <a:endParaRPr lang="tr-TR"/>
          </a:p>
        </p:txBody>
      </p:sp>
    </p:spTree>
    <p:extLst>
      <p:ext uri="{BB962C8B-B14F-4D97-AF65-F5344CB8AC3E}">
        <p14:creationId xmlns:p14="http://schemas.microsoft.com/office/powerpoint/2010/main" val="4203395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DFBD4E8-DAE9-455E-BEEE-730A135596BA}"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4596FB6-2240-4C28-AF41-2083D9F5D210}" type="slidenum">
              <a:rPr lang="tr-TR" smtClean="0"/>
              <a:t>‹#›</a:t>
            </a:fld>
            <a:endParaRPr lang="tr-TR"/>
          </a:p>
        </p:txBody>
      </p:sp>
    </p:spTree>
    <p:extLst>
      <p:ext uri="{BB962C8B-B14F-4D97-AF65-F5344CB8AC3E}">
        <p14:creationId xmlns:p14="http://schemas.microsoft.com/office/powerpoint/2010/main" val="135709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DFBD4E8-DAE9-455E-BEEE-730A135596BA}" type="datetimeFigureOut">
              <a:rPr lang="tr-TR" smtClean="0"/>
              <a:t>21.01.2019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4596FB6-2240-4C28-AF41-2083D9F5D210}" type="slidenum">
              <a:rPr lang="tr-TR" smtClean="0"/>
              <a:t>‹#›</a:t>
            </a:fld>
            <a:endParaRPr lang="tr-TR"/>
          </a:p>
        </p:txBody>
      </p:sp>
    </p:spTree>
    <p:extLst>
      <p:ext uri="{BB962C8B-B14F-4D97-AF65-F5344CB8AC3E}">
        <p14:creationId xmlns:p14="http://schemas.microsoft.com/office/powerpoint/2010/main" val="351470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DFBD4E8-DAE9-455E-BEEE-730A135596BA}"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4596FB6-2240-4C28-AF41-2083D9F5D210}" type="slidenum">
              <a:rPr lang="tr-TR" smtClean="0"/>
              <a:t>‹#›</a:t>
            </a:fld>
            <a:endParaRPr lang="tr-TR"/>
          </a:p>
        </p:txBody>
      </p:sp>
    </p:spTree>
    <p:extLst>
      <p:ext uri="{BB962C8B-B14F-4D97-AF65-F5344CB8AC3E}">
        <p14:creationId xmlns:p14="http://schemas.microsoft.com/office/powerpoint/2010/main" val="3731281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DFBD4E8-DAE9-455E-BEEE-730A135596BA}" type="datetimeFigureOut">
              <a:rPr lang="tr-TR" smtClean="0"/>
              <a:t>21.01.2019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4596FB6-2240-4C28-AF41-2083D9F5D210}" type="slidenum">
              <a:rPr lang="tr-TR" smtClean="0"/>
              <a:t>‹#›</a:t>
            </a:fld>
            <a:endParaRPr lang="tr-TR"/>
          </a:p>
        </p:txBody>
      </p:sp>
    </p:spTree>
    <p:extLst>
      <p:ext uri="{BB962C8B-B14F-4D97-AF65-F5344CB8AC3E}">
        <p14:creationId xmlns:p14="http://schemas.microsoft.com/office/powerpoint/2010/main" val="2175428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DFBD4E8-DAE9-455E-BEEE-730A135596BA}" type="datetimeFigureOut">
              <a:rPr lang="tr-TR" smtClean="0"/>
              <a:t>21.01.2019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4596FB6-2240-4C28-AF41-2083D9F5D210}" type="slidenum">
              <a:rPr lang="tr-TR" smtClean="0"/>
              <a:t>‹#›</a:t>
            </a:fld>
            <a:endParaRPr lang="tr-TR"/>
          </a:p>
        </p:txBody>
      </p:sp>
    </p:spTree>
    <p:extLst>
      <p:ext uri="{BB962C8B-B14F-4D97-AF65-F5344CB8AC3E}">
        <p14:creationId xmlns:p14="http://schemas.microsoft.com/office/powerpoint/2010/main" val="685265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DFBD4E8-DAE9-455E-BEEE-730A135596BA}" type="datetimeFigureOut">
              <a:rPr lang="tr-TR" smtClean="0"/>
              <a:t>21.01.2019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4596FB6-2240-4C28-AF41-2083D9F5D210}" type="slidenum">
              <a:rPr lang="tr-TR" smtClean="0"/>
              <a:t>‹#›</a:t>
            </a:fld>
            <a:endParaRPr lang="tr-TR"/>
          </a:p>
        </p:txBody>
      </p:sp>
    </p:spTree>
    <p:extLst>
      <p:ext uri="{BB962C8B-B14F-4D97-AF65-F5344CB8AC3E}">
        <p14:creationId xmlns:p14="http://schemas.microsoft.com/office/powerpoint/2010/main" val="2673639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DFBD4E8-DAE9-455E-BEEE-730A135596BA}"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4596FB6-2240-4C28-AF41-2083D9F5D210}" type="slidenum">
              <a:rPr lang="tr-TR" smtClean="0"/>
              <a:t>‹#›</a:t>
            </a:fld>
            <a:endParaRPr lang="tr-TR"/>
          </a:p>
        </p:txBody>
      </p:sp>
    </p:spTree>
    <p:extLst>
      <p:ext uri="{BB962C8B-B14F-4D97-AF65-F5344CB8AC3E}">
        <p14:creationId xmlns:p14="http://schemas.microsoft.com/office/powerpoint/2010/main" val="611238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DFBD4E8-DAE9-455E-BEEE-730A135596BA}" type="datetimeFigureOut">
              <a:rPr lang="tr-TR" smtClean="0"/>
              <a:t>21.01.2019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4596FB6-2240-4C28-AF41-2083D9F5D210}" type="slidenum">
              <a:rPr lang="tr-TR" smtClean="0"/>
              <a:t>‹#›</a:t>
            </a:fld>
            <a:endParaRPr lang="tr-TR"/>
          </a:p>
        </p:txBody>
      </p:sp>
    </p:spTree>
    <p:extLst>
      <p:ext uri="{BB962C8B-B14F-4D97-AF65-F5344CB8AC3E}">
        <p14:creationId xmlns:p14="http://schemas.microsoft.com/office/powerpoint/2010/main" val="3916531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FBD4E8-DAE9-455E-BEEE-730A135596BA}" type="datetimeFigureOut">
              <a:rPr lang="tr-TR" smtClean="0"/>
              <a:t>21.01.2019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596FB6-2240-4C28-AF41-2083D9F5D210}" type="slidenum">
              <a:rPr lang="tr-TR" smtClean="0"/>
              <a:t>‹#›</a:t>
            </a:fld>
            <a:endParaRPr lang="tr-TR"/>
          </a:p>
        </p:txBody>
      </p:sp>
    </p:spTree>
    <p:extLst>
      <p:ext uri="{BB962C8B-B14F-4D97-AF65-F5344CB8AC3E}">
        <p14:creationId xmlns:p14="http://schemas.microsoft.com/office/powerpoint/2010/main" val="2567559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986455" y="2274838"/>
            <a:ext cx="9133489" cy="2308324"/>
          </a:xfrm>
          <a:prstGeom prst="rect">
            <a:avLst/>
          </a:prstGeom>
        </p:spPr>
        <p:txBody>
          <a:bodyPr wrap="square">
            <a:spAutoFit/>
          </a:bodyPr>
          <a:lstStyle/>
          <a:p>
            <a:r>
              <a:rPr lang="tr-TR" dirty="0" smtClean="0"/>
              <a:t>SOSYAL PSİKOLOJİ ARAŞTIRMALARINDA YÖNTEM ve ÖRNEKLER</a:t>
            </a:r>
          </a:p>
          <a:p>
            <a:endParaRPr lang="tr-TR" dirty="0" smtClean="0"/>
          </a:p>
          <a:p>
            <a:r>
              <a:rPr lang="tr-TR" dirty="0" smtClean="0"/>
              <a:t>Bilimsel Yöntemin Mantığı</a:t>
            </a:r>
          </a:p>
          <a:p>
            <a:endParaRPr lang="tr-TR" dirty="0" smtClean="0"/>
          </a:p>
          <a:p>
            <a:r>
              <a:rPr lang="tr-TR" dirty="0" smtClean="0"/>
              <a:t>Bilimsel yöntemin önemli bir özelliği döngüsel olmasıdır. Bu döngü, olgularla başlar, kuram, hipotez ve tahminlerden geçerek tekrar yeni olgulara doğru yönelir. Burada olgu terimi, değişik gözlemciler tarafından </a:t>
            </a:r>
            <a:r>
              <a:rPr lang="tr-TR" dirty="0" err="1" smtClean="0"/>
              <a:t>tekrarlanılan</a:t>
            </a:r>
            <a:r>
              <a:rPr lang="tr-TR" dirty="0" smtClean="0"/>
              <a:t> aynı gözlem sonucu anlamına gelmektedir. Kuram ise en temel anlamıyla, fikirleri içeren bir sistemdir.</a:t>
            </a:r>
            <a:endParaRPr lang="tr-TR" dirty="0"/>
          </a:p>
        </p:txBody>
      </p:sp>
    </p:spTree>
    <p:extLst>
      <p:ext uri="{BB962C8B-B14F-4D97-AF65-F5344CB8AC3E}">
        <p14:creationId xmlns:p14="http://schemas.microsoft.com/office/powerpoint/2010/main" val="770371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66041" y="474345"/>
            <a:ext cx="9154511" cy="4801314"/>
          </a:xfrm>
          <a:prstGeom prst="rect">
            <a:avLst/>
          </a:prstGeom>
        </p:spPr>
        <p:txBody>
          <a:bodyPr wrap="square">
            <a:spAutoFit/>
          </a:bodyPr>
          <a:lstStyle/>
          <a:p>
            <a:pPr marL="342900" indent="-342900">
              <a:buAutoNum type="arabicParenR" startAt="5"/>
            </a:pPr>
            <a:r>
              <a:rPr lang="tr-TR" dirty="0" err="1" smtClean="0"/>
              <a:t>Survey</a:t>
            </a:r>
            <a:endParaRPr lang="tr-TR" dirty="0" smtClean="0"/>
          </a:p>
          <a:p>
            <a:pPr marL="342900" indent="-342900">
              <a:buAutoNum type="arabicParenR" startAt="5"/>
            </a:pPr>
            <a:endParaRPr lang="tr-TR" dirty="0" smtClean="0"/>
          </a:p>
          <a:p>
            <a:r>
              <a:rPr lang="tr-TR" dirty="0" smtClean="0"/>
              <a:t>Sosyal psikolojide en sık başvurulan araştırma yöntemlerinden biri </a:t>
            </a:r>
            <a:r>
              <a:rPr lang="tr-TR" dirty="0" err="1" smtClean="0"/>
              <a:t>surveydir</a:t>
            </a:r>
            <a:r>
              <a:rPr lang="tr-TR" dirty="0" smtClean="0"/>
              <a:t>. </a:t>
            </a:r>
            <a:r>
              <a:rPr lang="tr-TR" dirty="0" err="1" smtClean="0"/>
              <a:t>Survey</a:t>
            </a:r>
            <a:r>
              <a:rPr lang="tr-TR" dirty="0" smtClean="0"/>
              <a:t> yöntemi ile bir davranışın ya da bir tutumun bir toplumda ya da belli bir grupta görülme derecesi ve bunların yaş, cinsiyet, eğitim düzeyi vb. etmenlerle nasıl bir ilişki içinde olduğu araştırılmaktadır. Örneğin, lise gençliğinde uyuşturucu kullanma yaygınlığı nedir, uyuşturucu maddeye yönelik tutumlar nelerdir ve liselilerin uyuşturucular hakkındaki bilgi düzeyi nedir sorularına bu yöntem ile yanıt aranabilir. </a:t>
            </a:r>
          </a:p>
          <a:p>
            <a:endParaRPr lang="tr-TR" dirty="0"/>
          </a:p>
          <a:p>
            <a:r>
              <a:rPr lang="tr-TR" dirty="0" smtClean="0"/>
              <a:t>Ayrıca, uyuşturucu kullanma ve bu konudaki tutum ve bilgi ile cinsiyet, anne-baba eğitimi, sosyal sınıf vb. değişkenler arasındaki ilişki de incelenebilir. </a:t>
            </a:r>
            <a:r>
              <a:rPr lang="tr-TR" dirty="0" err="1" smtClean="0"/>
              <a:t>Survey</a:t>
            </a:r>
            <a:r>
              <a:rPr lang="tr-TR" dirty="0" smtClean="0"/>
              <a:t> yöntemi kullanılarak araştırılan konular çok çeşitlidir. Siyasi parti tercihi, bir reklam ürününün tercihi, televizyon kanalı tercihi konusunda yapılan kamuoyu yoklamaları günlük yaşamımızda sık karşılaştığımız örneklerdendir. Bunların yanında tüm toplumun ya da belirli bir grubun madde kullanımı (alkol, sigara ve uyuşturucu) , cinsellik, kanser, AIDS benzeri hastalıklar, okulda ve ailede şiddet, çocuk sayısı ve aile planlaması gibi, sosyal politikalar geliştirmek üzere durum saptaması gerektiren sorunların araştırılmasında da bu yöntem kullanılmaktadır.</a:t>
            </a:r>
            <a:endParaRPr lang="tr-TR" dirty="0"/>
          </a:p>
        </p:txBody>
      </p:sp>
    </p:spTree>
    <p:extLst>
      <p:ext uri="{BB962C8B-B14F-4D97-AF65-F5344CB8AC3E}">
        <p14:creationId xmlns:p14="http://schemas.microsoft.com/office/powerpoint/2010/main" val="2521667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99090" y="58847"/>
            <a:ext cx="11119944" cy="5078313"/>
          </a:xfrm>
          <a:prstGeom prst="rect">
            <a:avLst/>
          </a:prstGeom>
        </p:spPr>
        <p:txBody>
          <a:bodyPr wrap="square">
            <a:spAutoFit/>
          </a:bodyPr>
          <a:lstStyle/>
          <a:p>
            <a:endParaRPr lang="tr-TR" dirty="0" smtClean="0"/>
          </a:p>
          <a:p>
            <a:endParaRPr lang="tr-TR" dirty="0"/>
          </a:p>
          <a:p>
            <a:endParaRPr lang="tr-TR" dirty="0" smtClean="0"/>
          </a:p>
          <a:p>
            <a:endParaRPr lang="tr-TR" dirty="0"/>
          </a:p>
          <a:p>
            <a:r>
              <a:rPr lang="tr-TR" dirty="0" err="1" smtClean="0"/>
              <a:t>Survey</a:t>
            </a:r>
            <a:r>
              <a:rPr lang="tr-TR" dirty="0" smtClean="0"/>
              <a:t> yönteminde veri toplama tekniği olarak anket ve görüşme kullanılır. Anket, açık uçlu ya da çoktan seçmeli olarak hazırlanmış soru formudur. Anket, katılımcılara yüz yüze uygulanabildiği gibi posta ile de gönderilebilir. Ancak posta ile gönderilen anketlerin geri gelme oranı düşüktür. Diğer taraftan görüşme tekniği, yapılandırılmış, yarı yapılandırılmış ve yapılandırılmamış olabilir. Yapılandırılmış görüşmede araştırma için sahaya çıkmadan önce katılımcılara sorulacak tüm sorular belirlenmiştir. Yarı yapılandırılmış görüşmede katılımcılara sorulacak ana sorular bellidir, ancak görüşme esnasında katılımcının verdiği yanıtlara bağlı olarak da soru üretilir. Yapılandırılmamış görüşmede ise, katılımcı ile görüşülecek konu belli olmasına karşın önceden hazırlanmış soru yoktur. Bunun yerine görüşmenin akışına göre sorular sorulur.</a:t>
            </a:r>
          </a:p>
          <a:p>
            <a:endParaRPr lang="tr-TR" dirty="0" smtClean="0"/>
          </a:p>
          <a:p>
            <a:r>
              <a:rPr lang="tr-TR" dirty="0" err="1" smtClean="0"/>
              <a:t>Survey</a:t>
            </a:r>
            <a:r>
              <a:rPr lang="tr-TR" dirty="0" smtClean="0"/>
              <a:t> yöntemindeki en önemli nokta, ulaşılması gereken insan sayısı fazla olduğundan, yapılacak örneklem seçimidir. Örneğin uyuşturucu konusunda anket uygulamak için bir şehirdeki bütün liseli gençlere ulaşmak zaman ve maliyet açısından makul olmadığından, bu gruptan rastgele kişilere anket uygulanabilir. Böylece </a:t>
            </a:r>
            <a:r>
              <a:rPr lang="tr-TR" dirty="0" err="1" smtClean="0"/>
              <a:t>seçkisiz</a:t>
            </a:r>
            <a:r>
              <a:rPr lang="tr-TR" dirty="0" smtClean="0"/>
              <a:t> örneklem oluşturulmuş olur. Ya da araştırılmak istenen grubun, yani evrenin (popülasyon) önemli özelliklerini (örneğimizde bunlar cinsiyet, sosyal sınıf vb. olabilir) oran olarak yansıtan bir örneklem seçilebilir. Bu temsil edici örneklemdir.</a:t>
            </a:r>
            <a:endParaRPr lang="tr-TR" dirty="0"/>
          </a:p>
        </p:txBody>
      </p:sp>
    </p:spTree>
    <p:extLst>
      <p:ext uri="{BB962C8B-B14F-4D97-AF65-F5344CB8AC3E}">
        <p14:creationId xmlns:p14="http://schemas.microsoft.com/office/powerpoint/2010/main" val="34558270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23697" y="1859340"/>
            <a:ext cx="8902261" cy="2862322"/>
          </a:xfrm>
          <a:prstGeom prst="rect">
            <a:avLst/>
          </a:prstGeom>
        </p:spPr>
        <p:txBody>
          <a:bodyPr wrap="square">
            <a:spAutoFit/>
          </a:bodyPr>
          <a:lstStyle/>
          <a:p>
            <a:pPr marL="342900" indent="-342900">
              <a:buAutoNum type="arabicParenR" startAt="6"/>
            </a:pPr>
            <a:r>
              <a:rPr lang="tr-TR" dirty="0" smtClean="0"/>
              <a:t>Arşiv Araştırması</a:t>
            </a:r>
          </a:p>
          <a:p>
            <a:pPr marL="342900" indent="-342900">
              <a:buAutoNum type="arabicParenR" startAt="6"/>
            </a:pPr>
            <a:endParaRPr lang="tr-TR" dirty="0" smtClean="0"/>
          </a:p>
          <a:p>
            <a:r>
              <a:rPr lang="tr-TR" dirty="0" smtClean="0"/>
              <a:t>Arşiv araştırmasında araştırmacı, başkası tarafından ve çoğu zaman başka nedenlerle toplanmış ve kaydedilmiş veriyi kullanmaktadır. Sosyal psikolojide en az kullanılan yöntemlerden biri olan arşiv araştırması, geçmişteki bir olgunun araştırılması için kullanılabileceği gibi, bir olguya ilişkin tarihsel eğilimi ortaya çıkarmak için de kullanılabilir. </a:t>
            </a:r>
          </a:p>
          <a:p>
            <a:endParaRPr lang="tr-TR" dirty="0"/>
          </a:p>
          <a:p>
            <a:r>
              <a:rPr lang="tr-TR" dirty="0" smtClean="0"/>
              <a:t>Arşiv araştırmasından genellikle istatistik verilerin kullanılması akla geliyorsa da, her türlü yazılı ve görsel materyal (ör; halk hikâyeleri, gazeteler, romanlar, anılar, TV programları ya da videobantlar vb. ) araştırmacı için arşiv olarak işlev görebilir.</a:t>
            </a:r>
            <a:endParaRPr lang="tr-TR" dirty="0"/>
          </a:p>
        </p:txBody>
      </p:sp>
    </p:spTree>
    <p:extLst>
      <p:ext uri="{BB962C8B-B14F-4D97-AF65-F5344CB8AC3E}">
        <p14:creationId xmlns:p14="http://schemas.microsoft.com/office/powerpoint/2010/main" val="1815790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71449" y="2413338"/>
            <a:ext cx="8996854" cy="1477328"/>
          </a:xfrm>
          <a:prstGeom prst="rect">
            <a:avLst/>
          </a:prstGeom>
        </p:spPr>
        <p:txBody>
          <a:bodyPr wrap="square">
            <a:spAutoFit/>
          </a:bodyPr>
          <a:lstStyle/>
          <a:p>
            <a:r>
              <a:rPr lang="tr-TR" dirty="0" smtClean="0"/>
              <a:t>Bilimsel yöntem, döngüsel niteliğine bağlı olarak üç ayrı önemli sürece sahiptir:</a:t>
            </a:r>
          </a:p>
          <a:p>
            <a:endParaRPr lang="tr-TR" dirty="0" smtClean="0"/>
          </a:p>
          <a:p>
            <a:r>
              <a:rPr lang="tr-TR" dirty="0" smtClean="0"/>
              <a:t>1)	Gözlemi yapılan olgulardan bu olgulara uygun bir kuramın geliştirilmesi (tümevarım)</a:t>
            </a:r>
          </a:p>
          <a:p>
            <a:r>
              <a:rPr lang="tr-TR" dirty="0" smtClean="0"/>
              <a:t>2)	Birinci süreçle ortaya konulan kuramın çıkarsamalarının oluşturulması (tümdengelim)</a:t>
            </a:r>
          </a:p>
          <a:p>
            <a:r>
              <a:rPr lang="tr-TR" dirty="0" smtClean="0"/>
              <a:t>3)	Üçüncü süreçte olgular düzeyine dönüş vardır.</a:t>
            </a:r>
            <a:endParaRPr lang="tr-TR" dirty="0"/>
          </a:p>
        </p:txBody>
      </p:sp>
    </p:spTree>
    <p:extLst>
      <p:ext uri="{BB962C8B-B14F-4D97-AF65-F5344CB8AC3E}">
        <p14:creationId xmlns:p14="http://schemas.microsoft.com/office/powerpoint/2010/main" val="1813984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39614" y="2413338"/>
            <a:ext cx="7977352" cy="2031325"/>
          </a:xfrm>
          <a:prstGeom prst="rect">
            <a:avLst/>
          </a:prstGeom>
        </p:spPr>
        <p:txBody>
          <a:bodyPr wrap="square">
            <a:spAutoFit/>
          </a:bodyPr>
          <a:lstStyle/>
          <a:p>
            <a:r>
              <a:rPr lang="tr-TR" dirty="0" smtClean="0"/>
              <a:t>Bilimsel araştırmaların amaçları</a:t>
            </a:r>
          </a:p>
          <a:p>
            <a:endParaRPr lang="tr-TR" dirty="0" smtClean="0"/>
          </a:p>
          <a:p>
            <a:r>
              <a:rPr lang="tr-TR" dirty="0" smtClean="0"/>
              <a:t>1)	Olayların Betimlenmesi</a:t>
            </a:r>
          </a:p>
          <a:p>
            <a:r>
              <a:rPr lang="tr-TR" dirty="0" smtClean="0"/>
              <a:t>2)	Olaylar arasındaki ilişkileri bulup çıkarma</a:t>
            </a:r>
          </a:p>
          <a:p>
            <a:r>
              <a:rPr lang="tr-TR" dirty="0" smtClean="0"/>
              <a:t>3)	Olayları anlama ve açıklama</a:t>
            </a:r>
          </a:p>
          <a:p>
            <a:r>
              <a:rPr lang="tr-TR" dirty="0" smtClean="0"/>
              <a:t>4)	Olayların önceden tahmini: a) </a:t>
            </a:r>
            <a:r>
              <a:rPr lang="tr-TR" dirty="0" err="1" smtClean="0"/>
              <a:t>Görgül</a:t>
            </a:r>
            <a:r>
              <a:rPr lang="tr-TR" dirty="0" smtClean="0"/>
              <a:t> (ampirik) tahmin b)Ussal tahmin</a:t>
            </a:r>
          </a:p>
          <a:p>
            <a:r>
              <a:rPr lang="tr-TR" dirty="0" smtClean="0"/>
              <a:t>5)	Olayların Kontrolü</a:t>
            </a:r>
            <a:endParaRPr lang="tr-TR" dirty="0"/>
          </a:p>
        </p:txBody>
      </p:sp>
    </p:spTree>
    <p:extLst>
      <p:ext uri="{BB962C8B-B14F-4D97-AF65-F5344CB8AC3E}">
        <p14:creationId xmlns:p14="http://schemas.microsoft.com/office/powerpoint/2010/main" val="2026360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66040" y="1305342"/>
            <a:ext cx="9648497" cy="5355312"/>
          </a:xfrm>
          <a:prstGeom prst="rect">
            <a:avLst/>
          </a:prstGeom>
        </p:spPr>
        <p:txBody>
          <a:bodyPr wrap="square">
            <a:spAutoFit/>
          </a:bodyPr>
          <a:lstStyle/>
          <a:p>
            <a:r>
              <a:rPr lang="tr-TR" dirty="0" smtClean="0"/>
              <a:t>Sosyal Psikolojinin Temel Yöntemleri</a:t>
            </a:r>
          </a:p>
          <a:p>
            <a:endParaRPr lang="tr-TR" dirty="0" smtClean="0"/>
          </a:p>
          <a:p>
            <a:r>
              <a:rPr lang="tr-TR" dirty="0" smtClean="0"/>
              <a:t>Sosyal psikolojide kullanılan veri toplama teknikleri ve araştırma yöntemleri aşağıdaki özetlenebilir:</a:t>
            </a:r>
          </a:p>
          <a:p>
            <a:endParaRPr lang="tr-TR" dirty="0" smtClean="0"/>
          </a:p>
          <a:p>
            <a:r>
              <a:rPr lang="tr-TR" dirty="0" smtClean="0"/>
              <a:t>Veri Toplama Teknikleri ve Araştırma Yöntemleri</a:t>
            </a:r>
          </a:p>
          <a:p>
            <a:endParaRPr lang="tr-TR" dirty="0" smtClean="0"/>
          </a:p>
          <a:p>
            <a:r>
              <a:rPr lang="tr-TR" dirty="0" smtClean="0"/>
              <a:t>Teknikler	</a:t>
            </a:r>
          </a:p>
          <a:p>
            <a:r>
              <a:rPr lang="tr-TR" dirty="0" smtClean="0"/>
              <a:t>a)Hazır bilgiden yararlanmak</a:t>
            </a:r>
          </a:p>
          <a:p>
            <a:r>
              <a:rPr lang="tr-TR" dirty="0" smtClean="0"/>
              <a:t>b)Soru sormak</a:t>
            </a:r>
          </a:p>
          <a:p>
            <a:r>
              <a:rPr lang="tr-TR" dirty="0" smtClean="0"/>
              <a:t>c)Davranış gözlemi yapmak</a:t>
            </a:r>
          </a:p>
          <a:p>
            <a:r>
              <a:rPr lang="tr-TR" dirty="0" smtClean="0"/>
              <a:t>d)Deney Yapmak	</a:t>
            </a:r>
          </a:p>
          <a:p>
            <a:endParaRPr lang="tr-TR" dirty="0" smtClean="0"/>
          </a:p>
          <a:p>
            <a:r>
              <a:rPr lang="tr-TR" dirty="0" smtClean="0"/>
              <a:t>Yöntemler</a:t>
            </a:r>
            <a:endParaRPr lang="tr-TR" dirty="0"/>
          </a:p>
          <a:p>
            <a:r>
              <a:rPr lang="tr-TR" dirty="0" smtClean="0"/>
              <a:t>1)	Laboratuvar Deneyi (</a:t>
            </a:r>
            <a:r>
              <a:rPr lang="tr-TR" dirty="0" err="1" smtClean="0"/>
              <a:t>b,c,d</a:t>
            </a:r>
            <a:r>
              <a:rPr lang="tr-TR" dirty="0" smtClean="0"/>
              <a:t>)</a:t>
            </a:r>
          </a:p>
          <a:p>
            <a:r>
              <a:rPr lang="tr-TR" dirty="0" smtClean="0"/>
              <a:t>2)	Alan deneyi (</a:t>
            </a:r>
            <a:r>
              <a:rPr lang="tr-TR" dirty="0" err="1" smtClean="0"/>
              <a:t>b,c,d</a:t>
            </a:r>
            <a:r>
              <a:rPr lang="tr-TR" dirty="0" smtClean="0"/>
              <a:t>)</a:t>
            </a:r>
          </a:p>
          <a:p>
            <a:r>
              <a:rPr lang="tr-TR" dirty="0" smtClean="0"/>
              <a:t>3)	Doğal deney (</a:t>
            </a:r>
            <a:r>
              <a:rPr lang="tr-TR" dirty="0" err="1" smtClean="0"/>
              <a:t>b,c</a:t>
            </a:r>
            <a:r>
              <a:rPr lang="tr-TR" dirty="0" smtClean="0"/>
              <a:t>,)</a:t>
            </a:r>
          </a:p>
          <a:p>
            <a:r>
              <a:rPr lang="tr-TR" dirty="0" smtClean="0"/>
              <a:t>4)	Alan araştırması (</a:t>
            </a:r>
            <a:r>
              <a:rPr lang="tr-TR" dirty="0" err="1" smtClean="0"/>
              <a:t>a,b,c</a:t>
            </a:r>
            <a:r>
              <a:rPr lang="tr-TR" dirty="0" smtClean="0"/>
              <a:t>,)</a:t>
            </a:r>
          </a:p>
          <a:p>
            <a:r>
              <a:rPr lang="tr-TR" dirty="0" smtClean="0"/>
              <a:t>5)	</a:t>
            </a:r>
            <a:r>
              <a:rPr lang="tr-TR" dirty="0" err="1" smtClean="0"/>
              <a:t>Survey</a:t>
            </a:r>
            <a:r>
              <a:rPr lang="tr-TR" dirty="0" smtClean="0"/>
              <a:t> (b,)</a:t>
            </a:r>
          </a:p>
          <a:p>
            <a:r>
              <a:rPr lang="tr-TR" dirty="0" smtClean="0"/>
              <a:t>6)	Arşiv araştırması (a)</a:t>
            </a:r>
            <a:endParaRPr lang="tr-TR" dirty="0"/>
          </a:p>
        </p:txBody>
      </p:sp>
    </p:spTree>
    <p:extLst>
      <p:ext uri="{BB962C8B-B14F-4D97-AF65-F5344CB8AC3E}">
        <p14:creationId xmlns:p14="http://schemas.microsoft.com/office/powerpoint/2010/main" val="1549347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45021" y="2551837"/>
            <a:ext cx="9017876" cy="1477328"/>
          </a:xfrm>
          <a:prstGeom prst="rect">
            <a:avLst/>
          </a:prstGeom>
        </p:spPr>
        <p:txBody>
          <a:bodyPr wrap="square">
            <a:spAutoFit/>
          </a:bodyPr>
          <a:lstStyle/>
          <a:p>
            <a:pPr marL="342900" indent="-342900">
              <a:buAutoNum type="arabicParenR"/>
            </a:pPr>
            <a:r>
              <a:rPr lang="tr-TR" dirty="0" smtClean="0"/>
              <a:t>Laboratuvar Deneyi</a:t>
            </a:r>
          </a:p>
          <a:p>
            <a:pPr marL="342900" indent="-342900">
              <a:buAutoNum type="arabicParenR"/>
            </a:pPr>
            <a:endParaRPr lang="tr-TR" dirty="0" smtClean="0"/>
          </a:p>
          <a:p>
            <a:r>
              <a:rPr lang="tr-TR" dirty="0" smtClean="0"/>
              <a:t>Genel olarak sosyal psikolojide araştırmaya etki edebilecek etmenleri daha iyi kontrol edebilmek için laboratuvar deneyleri tercih edilmektedir. Laboratuvar deneylerinin en dikkat çekici özelliği, dış dünyadan tamamen farklı yapay koşullar altında gerçekleştiriliyor olmalarıdır.</a:t>
            </a:r>
            <a:endParaRPr lang="tr-TR" dirty="0"/>
          </a:p>
        </p:txBody>
      </p:sp>
    </p:spTree>
    <p:extLst>
      <p:ext uri="{BB962C8B-B14F-4D97-AF65-F5344CB8AC3E}">
        <p14:creationId xmlns:p14="http://schemas.microsoft.com/office/powerpoint/2010/main" val="942014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55834" y="2274838"/>
            <a:ext cx="9627476" cy="1754326"/>
          </a:xfrm>
          <a:prstGeom prst="rect">
            <a:avLst/>
          </a:prstGeom>
        </p:spPr>
        <p:txBody>
          <a:bodyPr wrap="square">
            <a:spAutoFit/>
          </a:bodyPr>
          <a:lstStyle/>
          <a:p>
            <a:pPr marL="342900" indent="-342900">
              <a:buAutoNum type="arabicParenR" startAt="2"/>
            </a:pPr>
            <a:r>
              <a:rPr lang="tr-TR" dirty="0" smtClean="0"/>
              <a:t>Alan Deneyi</a:t>
            </a:r>
          </a:p>
          <a:p>
            <a:pPr marL="342900" indent="-342900">
              <a:buAutoNum type="arabicParenR" startAt="2"/>
            </a:pPr>
            <a:endParaRPr lang="tr-TR" dirty="0" smtClean="0"/>
          </a:p>
          <a:p>
            <a:r>
              <a:rPr lang="tr-TR" dirty="0" smtClean="0"/>
              <a:t>Alan deneyi ile laboratuvar deneyi temel mantık açısından aynıdır. Alan deneyinde de laboratuvar deneyinde olduğu gibi bağımsız değişken araştırmacı tarafından </a:t>
            </a:r>
            <a:r>
              <a:rPr lang="tr-TR" dirty="0" err="1" smtClean="0"/>
              <a:t>değişimlenir</a:t>
            </a:r>
            <a:r>
              <a:rPr lang="tr-TR" dirty="0" smtClean="0"/>
              <a:t> ve bağımlı değişken üzerindeki etkisi gözlemlenir ya da ölçülür. Ancak, alan deneyinde araştırmacının bağımsız değişkene etki edebilecek potansiyel etmenleri kontrol etme olanağı pek yoktur.</a:t>
            </a:r>
            <a:endParaRPr lang="tr-TR" dirty="0"/>
          </a:p>
        </p:txBody>
      </p:sp>
    </p:spTree>
    <p:extLst>
      <p:ext uri="{BB962C8B-B14F-4D97-AF65-F5344CB8AC3E}">
        <p14:creationId xmlns:p14="http://schemas.microsoft.com/office/powerpoint/2010/main" val="861407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45324" y="889844"/>
            <a:ext cx="9207062" cy="4524315"/>
          </a:xfrm>
          <a:prstGeom prst="rect">
            <a:avLst/>
          </a:prstGeom>
        </p:spPr>
        <p:txBody>
          <a:bodyPr wrap="square">
            <a:spAutoFit/>
          </a:bodyPr>
          <a:lstStyle/>
          <a:p>
            <a:pPr marL="342900" indent="-342900">
              <a:buAutoNum type="arabicParenR" startAt="3"/>
            </a:pPr>
            <a:r>
              <a:rPr lang="tr-TR" dirty="0" smtClean="0"/>
              <a:t>Doğal Deney</a:t>
            </a:r>
          </a:p>
          <a:p>
            <a:pPr marL="342900" indent="-342900">
              <a:buAutoNum type="arabicParenR" startAt="3"/>
            </a:pPr>
            <a:endParaRPr lang="tr-TR" dirty="0" smtClean="0"/>
          </a:p>
          <a:p>
            <a:r>
              <a:rPr lang="tr-TR" dirty="0" smtClean="0"/>
              <a:t>Doğal deney, sosyal araştırmalarda kullanılan bir deney türüdür. Doğal deneyde araştırmacı kendiliğinden olan bir değişmenin sonucunu inceler; yani burada, araştırmacı, doğal bir değişmeden ya da olgudan faydalanarak onu bağımsız değişken olarak kullanır. Etkisi </a:t>
            </a:r>
            <a:r>
              <a:rPr lang="tr-TR" dirty="0" err="1" smtClean="0"/>
              <a:t>incelenilen</a:t>
            </a:r>
            <a:r>
              <a:rPr lang="tr-TR" dirty="0" smtClean="0"/>
              <a:t> olay ya da durum herhangi bir şey yani; yeni bir kanun, seçimler, göç, sel, deprem, savaş vb. olabilir.</a:t>
            </a:r>
          </a:p>
          <a:p>
            <a:endParaRPr lang="tr-TR" dirty="0" smtClean="0"/>
          </a:p>
          <a:p>
            <a:r>
              <a:rPr lang="tr-TR" dirty="0" smtClean="0"/>
              <a:t>Kendiliğinden olan bir sosyal olayın, söz gelimi sosyal tutumlara etkisini öğrenmek isteyen araştırmacının, bu tutumları hem o olaydan önce, hem de sonra çalışması gerekir ki, aradaki farkı o olayın etkisi olarak kabul edebilsin.</a:t>
            </a:r>
          </a:p>
          <a:p>
            <a:endParaRPr lang="tr-TR" dirty="0" smtClean="0"/>
          </a:p>
          <a:p>
            <a:r>
              <a:rPr lang="tr-TR" dirty="0" smtClean="0"/>
              <a:t>Ayrıca, o olaya maruz kalmayan bir kontrol grubunun da deney grubuyla aynı zamanlarda ölçmeye tabi tutulması gerekir. O sosyal olaya maruz kalmayan deney grubuyla, kontrol grubu arasında fark görülürse, ancak o zaman bu fark birinci ölçmeyle ikinci ölçme arasındaki zaman farkına değil, de o sosyal olayın etkisine bağlanabilir.</a:t>
            </a:r>
            <a:endParaRPr lang="tr-TR" dirty="0"/>
          </a:p>
        </p:txBody>
      </p:sp>
    </p:spTree>
    <p:extLst>
      <p:ext uri="{BB962C8B-B14F-4D97-AF65-F5344CB8AC3E}">
        <p14:creationId xmlns:p14="http://schemas.microsoft.com/office/powerpoint/2010/main" val="1645779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017986" y="1997839"/>
            <a:ext cx="7662042" cy="2308324"/>
          </a:xfrm>
          <a:prstGeom prst="rect">
            <a:avLst/>
          </a:prstGeom>
        </p:spPr>
        <p:txBody>
          <a:bodyPr wrap="square">
            <a:spAutoFit/>
          </a:bodyPr>
          <a:lstStyle/>
          <a:p>
            <a:r>
              <a:rPr lang="tr-TR" dirty="0" smtClean="0"/>
              <a:t>Doğal deneyde deneklerin kontrol ya da deney grubuna dağılımı rastgele yapılmaz, kendiliğinden oluşan bir olay veya olguya maruz kalan grup deney grubu diğeri ise kontrol grubunda yer alır. Bu nedenle bazı araştırmacılar bunu deney yöntemi saymazlar, yarı-deney ya da deneyimsi olarak adlandırırlar.</a:t>
            </a:r>
          </a:p>
          <a:p>
            <a:endParaRPr lang="tr-TR" dirty="0" smtClean="0"/>
          </a:p>
          <a:p>
            <a:r>
              <a:rPr lang="tr-TR" dirty="0" smtClean="0"/>
              <a:t>Doğal deney, sosyal araştırmalarda kullanılan bir deneydir. Doğal deneyi, laboratuvar ve alan deneyinden ayıran en önemli fark, deneydeki deneklerin ve kontrol gruplarına dağılımının rastlantısal olmamasıdır.</a:t>
            </a:r>
            <a:endParaRPr lang="tr-TR" dirty="0"/>
          </a:p>
        </p:txBody>
      </p:sp>
    </p:spTree>
    <p:extLst>
      <p:ext uri="{BB962C8B-B14F-4D97-AF65-F5344CB8AC3E}">
        <p14:creationId xmlns:p14="http://schemas.microsoft.com/office/powerpoint/2010/main" val="1337934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57047" y="-79653"/>
            <a:ext cx="11130455" cy="5632311"/>
          </a:xfrm>
          <a:prstGeom prst="rect">
            <a:avLst/>
          </a:prstGeom>
        </p:spPr>
        <p:txBody>
          <a:bodyPr wrap="square">
            <a:spAutoFit/>
          </a:bodyPr>
          <a:lstStyle/>
          <a:p>
            <a:endParaRPr lang="tr-TR" dirty="0" smtClean="0"/>
          </a:p>
          <a:p>
            <a:endParaRPr lang="tr-TR" dirty="0"/>
          </a:p>
          <a:p>
            <a:endParaRPr lang="tr-TR" dirty="0" smtClean="0"/>
          </a:p>
          <a:p>
            <a:pPr marL="342900" indent="-342900">
              <a:buAutoNum type="arabicParenR" startAt="4"/>
            </a:pPr>
            <a:r>
              <a:rPr lang="tr-TR" dirty="0" smtClean="0"/>
              <a:t>Alan araştırması (Doğal Gözlem)</a:t>
            </a:r>
          </a:p>
          <a:p>
            <a:pPr marL="342900" indent="-342900">
              <a:buAutoNum type="arabicParenR" startAt="4"/>
            </a:pPr>
            <a:endParaRPr lang="tr-TR" dirty="0" smtClean="0"/>
          </a:p>
          <a:p>
            <a:r>
              <a:rPr lang="tr-TR" dirty="0" smtClean="0"/>
              <a:t>Belirli bir davranış konusunda doğrudan ve </a:t>
            </a:r>
            <a:r>
              <a:rPr lang="tr-TR" dirty="0" err="1" smtClean="0"/>
              <a:t>betimsel</a:t>
            </a:r>
            <a:r>
              <a:rPr lang="tr-TR" dirty="0" smtClean="0"/>
              <a:t> bilgi edinmenin yolu doğal gözlemdir. Bu tür araştırmalarda davranışa neden olan içsel süreçlere, yani duygu, düşünce, tutum veya niyetlere ilişkin bir veri elde edilemez, ancak söz konusu davranışın ortaya çıkış süreci incelenebilir. Doğal gözlem söz konusu sosyal davranışı sistematik bir biçimde gözlemeyi, kaydetmeyi (not tutmak ve/veya videoya çekmek) ve kodlamayı içermektedir. Akla gelebilecek tüm doğal mekânlarda doğal gözlem yapılabilir; okul, ev, sokak, fabrika, hastane, alışveriş merkezi, otobüs ya da uçak terminali, tren istasyonu vb. Bu yöntemde, gözlenen sosyal davranışa hiçbir müdahalede bulunulmaz. </a:t>
            </a:r>
          </a:p>
          <a:p>
            <a:endParaRPr lang="tr-TR" dirty="0"/>
          </a:p>
          <a:p>
            <a:r>
              <a:rPr lang="tr-TR" dirty="0" smtClean="0"/>
              <a:t>Sosyal davranış kendiliğinden gerçekleşir. Araştırmacı gözlemini bazı durumlarda görünmeden (örneğin sokakta bir ağacın ya da duvarın arkasına gizlenerek) gerçekleştirebilir. Diğer durumlarda bu mümkün olmadığından araştırmacı gözlediği grup ya da topluma katılır ve hatta bir süre onlarla yaşayabilir. Bu durumda katılımcı gözlem gerçekleştirmiş olur.</a:t>
            </a:r>
          </a:p>
          <a:p>
            <a:endParaRPr lang="tr-TR" dirty="0" smtClean="0"/>
          </a:p>
          <a:p>
            <a:r>
              <a:rPr lang="tr-TR" dirty="0" smtClean="0"/>
              <a:t>Doğal gözlem yoluyla pek çok sosyal davranış hakkında veri toplanabilir. Dolmuş şoförleri ya da özel araç sahiplerinin trafik polisi yokken trafik kurallarına ne kadar uyduğu; bir protesto kitlesi ve polis arasındaki gerilimin nasıl başladığı, geliştiği ve sonlandığı; futbol taraftarlarının stadyumda ne tür davranışlar gösterdiği, bunlardan sadece birkaçıdır.</a:t>
            </a:r>
            <a:endParaRPr lang="tr-TR" dirty="0"/>
          </a:p>
        </p:txBody>
      </p:sp>
    </p:spTree>
    <p:extLst>
      <p:ext uri="{BB962C8B-B14F-4D97-AF65-F5344CB8AC3E}">
        <p14:creationId xmlns:p14="http://schemas.microsoft.com/office/powerpoint/2010/main" val="102691274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1123</Words>
  <Application>Microsoft Office PowerPoint</Application>
  <PresentationFormat>Geniş ekran</PresentationFormat>
  <Paragraphs>79</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MEHMET ARCAN TUZCU</dc:creator>
  <cp:lastModifiedBy>MEHMET ARCAN TUZCU</cp:lastModifiedBy>
  <cp:revision>2</cp:revision>
  <dcterms:created xsi:type="dcterms:W3CDTF">2019-01-21T14:28:59Z</dcterms:created>
  <dcterms:modified xsi:type="dcterms:W3CDTF">2019-01-21T14:37:36Z</dcterms:modified>
</cp:coreProperties>
</file>