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56" r:id="rId2"/>
    <p:sldId id="373" r:id="rId3"/>
    <p:sldId id="374" r:id="rId4"/>
    <p:sldId id="375" r:id="rId5"/>
    <p:sldId id="384" r:id="rId6"/>
    <p:sldId id="376" r:id="rId7"/>
    <p:sldId id="377" r:id="rId8"/>
    <p:sldId id="378" r:id="rId9"/>
    <p:sldId id="380" r:id="rId10"/>
    <p:sldId id="371" r:id="rId11"/>
    <p:sldId id="372" r:id="rId12"/>
    <p:sldId id="386" r:id="rId13"/>
    <p:sldId id="387" r:id="rId14"/>
    <p:sldId id="388" r:id="rId15"/>
    <p:sldId id="389" r:id="rId16"/>
    <p:sldId id="390" r:id="rId17"/>
    <p:sldId id="391" r:id="rId18"/>
    <p:sldId id="364" r:id="rId19"/>
    <p:sldId id="367" r:id="rId20"/>
    <p:sldId id="365" r:id="rId21"/>
    <p:sldId id="346" r:id="rId22"/>
    <p:sldId id="355" r:id="rId23"/>
    <p:sldId id="356" r:id="rId24"/>
    <p:sldId id="357" r:id="rId25"/>
    <p:sldId id="358" r:id="rId26"/>
    <p:sldId id="359" r:id="rId27"/>
    <p:sldId id="348" r:id="rId28"/>
    <p:sldId id="360" r:id="rId29"/>
    <p:sldId id="361" r:id="rId30"/>
    <p:sldId id="362" r:id="rId31"/>
    <p:sldId id="349" r:id="rId32"/>
    <p:sldId id="363" r:id="rId33"/>
    <p:sldId id="366" r:id="rId34"/>
    <p:sldId id="257" r:id="rId35"/>
    <p:sldId id="265" r:id="rId36"/>
    <p:sldId id="307" r:id="rId37"/>
    <p:sldId id="368" r:id="rId38"/>
    <p:sldId id="370" r:id="rId39"/>
    <p:sldId id="369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BADF4-DA59-4918-A8C7-6601CBEC8A81}" type="datetimeFigureOut">
              <a:rPr lang="tr-TR" smtClean="0"/>
              <a:t>15.2.2018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9D63B-148E-4062-80B4-E5FFA9B6CB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72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9D63B-148E-4062-80B4-E5FFA9B6CBD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084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06DF-1D4A-40B3-BC7E-65DE28613F23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31F0-C18F-44C9-AF24-80910D2563AA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42366-6F8C-4A26-8051-2A8A4976B4E3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A7D2-D56B-4F47-8E43-98E4DEB32DD2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A00F6-D87C-4B46-AC84-822802530317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C5D2E-008B-4F14-8EF4-240750647799}" type="datetime1">
              <a:rPr lang="tr-TR" smtClean="0"/>
              <a:t>15.2.2018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331-124F-4C49-8957-1BA91AFE6D03}" type="datetime1">
              <a:rPr lang="tr-TR" smtClean="0"/>
              <a:t>15.2.2018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3640-F590-4A21-9E79-CAB4322F5A1F}" type="datetime1">
              <a:rPr lang="tr-TR" smtClean="0"/>
              <a:t>15.2.2018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BD7C-3979-4624-BB61-1599ADF0FCA4}" type="datetime1">
              <a:rPr lang="tr-TR" smtClean="0"/>
              <a:t>15.2.2018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8FF5-32B5-499C-92A7-723D54E93A7C}" type="datetime1">
              <a:rPr lang="tr-TR" smtClean="0"/>
              <a:t>15.2.2018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38A1-ECBF-4658-8A55-8F81E7D66A27}" type="datetime1">
              <a:rPr lang="tr-TR" smtClean="0"/>
              <a:t>15.2.2018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B0CD-1E86-408C-9B6B-E50704BC3069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EĞİTİM, KÜLTÜR ve DEMOKRASİ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YUNAN SİTE DEVLETİNDE </a:t>
            </a:r>
          </a:p>
          <a:p>
            <a:r>
              <a:rPr lang="tr-TR" dirty="0"/>
              <a:t>EĞİTİM </a:t>
            </a:r>
            <a:r>
              <a:rPr lang="tr-TR" dirty="0" smtClean="0"/>
              <a:t>YAPISI, </a:t>
            </a:r>
            <a:r>
              <a:rPr lang="tr-TR" dirty="0"/>
              <a:t>KÜLTÜR ve </a:t>
            </a:r>
            <a:r>
              <a:rPr lang="tr-TR" dirty="0" smtClean="0"/>
              <a:t>DEMOKRASİ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749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Demokrasi-kültür ilişkisi, ‘demokrasinin oluşumunda kent kültürü’ olarak da ele alınabilir. </a:t>
            </a:r>
          </a:p>
          <a:p>
            <a:pPr>
              <a:lnSpc>
                <a:spcPct val="150000"/>
              </a:lnSpc>
            </a:pP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Birinci ‘kent devrimi’ : Günümüzden 5000 yıl önce Mezopotamya’da verimli hilal denilen bölgede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İkinci ‘kent devrimi’: 1650’lerde Avrupa’da endüstri devrimi ile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Üçüncü ‘kent </a:t>
            </a:r>
            <a:r>
              <a:rPr lang="tr-TR" sz="2000" dirty="0"/>
              <a:t>devrimi</a:t>
            </a:r>
            <a:r>
              <a:rPr lang="tr-TR" sz="2000" dirty="0" smtClean="0"/>
              <a:t>’: Günümüzdeki </a:t>
            </a:r>
            <a:r>
              <a:rPr lang="tr-TR" sz="2000" dirty="0" err="1" smtClean="0"/>
              <a:t>megapolisler</a:t>
            </a:r>
            <a:r>
              <a:rPr lang="tr-TR" sz="2000" dirty="0" smtClean="0"/>
              <a:t>…</a:t>
            </a:r>
            <a:endParaRPr lang="tr-TR" sz="2000" dirty="0"/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C19E-78C8-4690-ACC4-3C23F773AAA5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21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000" dirty="0" smtClean="0"/>
              <a:t>Endüstri öncesi kentte demokrasi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Kent ülke nüfusunun %10-15’ini oluşturan seçkin yöneticilerden oluşuyordu. Kentler, sanat, ulaşım, eğitim, sağlık ve ticaret merkeziydi. İmparatorluklar döneminde başkent olanlar: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Babil, Kudüs, Şam, </a:t>
            </a:r>
            <a:r>
              <a:rPr lang="tr-TR" sz="2000" dirty="0" err="1" smtClean="0"/>
              <a:t>Lüksor</a:t>
            </a:r>
            <a:r>
              <a:rPr lang="tr-TR" sz="2000" dirty="0" smtClean="0"/>
              <a:t>, Hattuşaş, Midas, </a:t>
            </a:r>
            <a:r>
              <a:rPr lang="tr-TR" sz="2000" dirty="0" err="1" smtClean="0"/>
              <a:t>Sardes</a:t>
            </a:r>
            <a:r>
              <a:rPr lang="tr-TR" sz="2000" dirty="0" smtClean="0"/>
              <a:t>, </a:t>
            </a:r>
            <a:r>
              <a:rPr lang="tr-TR" sz="2000" dirty="0" err="1" smtClean="0"/>
              <a:t>Efesus</a:t>
            </a:r>
            <a:r>
              <a:rPr lang="tr-TR" sz="2000" dirty="0" smtClean="0"/>
              <a:t>, İskenderiye, Roma, </a:t>
            </a:r>
            <a:r>
              <a:rPr lang="tr-TR" sz="2000" dirty="0" err="1" smtClean="0"/>
              <a:t>Kartaca</a:t>
            </a:r>
            <a:r>
              <a:rPr lang="tr-TR" sz="2000" dirty="0" smtClean="0"/>
              <a:t>, Konstantinopolis, </a:t>
            </a:r>
            <a:r>
              <a:rPr lang="tr-TR" sz="2000" dirty="0" err="1" smtClean="0"/>
              <a:t>Peking</a:t>
            </a:r>
            <a:r>
              <a:rPr lang="tr-TR" sz="2000" dirty="0" smtClean="0"/>
              <a:t>, Venedik, Cenova, Endülüs, Paris, Londra, Peşte, Viyana. 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8B77E-9292-4C14-B147-09FE1868E539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3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Eğitim Olgusunun Tarihsel Evrimi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800" dirty="0" smtClean="0"/>
              <a:t>	En az bir milyon yıl öncesine uzanan doğada insanın ortaya çıkışı ve insanın toplumsallaşmasında tarihsel olarak gelişen beş toplum biçimi: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8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İlkel toplum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Köleci toplum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Feodal toplum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Kapitalist toplum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Sosyalist toplum</a:t>
            </a:r>
            <a:endParaRPr lang="tr-TR" sz="28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A380-F8D5-4043-84AA-890FD72995F8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88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İlkel toplumlarda eğitim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Kadınların toplayıcılık, erkeklerin avcılık yaparak gerçekleştirdikleri cinsiyete dayalı toplumsal işbölümü,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Göçebe yaşam biçimi,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Her iş ortaklaşa üretilir ve tüketilirdi, bu nedenle mülkiyet düşüncesi gelişmemişti,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Mülkiyet olmadığından bugünkü anlamda savaş ve sömürü de yoktu,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Din doğaya tapınmak biçimindeydi,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Tuzu bulup yiyeceklerini saklayabildi, doğada canlıları taklit ederek dans etmeyi öğrendi, mağara duvarlarına resimler yaptı….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tr-TR" sz="2800" dirty="0" smtClean="0"/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800" dirty="0" smtClean="0"/>
              <a:t>Tüm bunlar insanın doğayla mücadelesini kolaylaştırdı ve nüfus hızla arttı. Bu dönemde eğitim olgusu gözleme dayanır, çocuklar için örgütlenmiş bir eğitim yapısı söz konusu değildi.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9C0E3-5F10-45F1-86E6-CA800592467C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0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Köleci toplumlarda eğitim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Üretimin başlamadığı bir dünyada insan doğaya egemen değildir. Bu nedenle insan-doğa ilişkileri ilkel toplumlarda düzensiz ve rastlantısal iken,  nüfusu hızla artması, doğal kaynakların aynı ölçüde artmamasıyla tarım devrimi gerçekleşir, 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Basit </a:t>
            </a:r>
            <a:r>
              <a:rPr lang="tr-TR" sz="2400" smtClean="0"/>
              <a:t>işbölümü karmaşıklaşır, </a:t>
            </a:r>
            <a:r>
              <a:rPr lang="tr-TR" sz="2400" dirty="0" smtClean="0"/>
              <a:t>askerlik </a:t>
            </a:r>
            <a:r>
              <a:rPr lang="tr-TR" sz="2400" smtClean="0"/>
              <a:t>ortaya çıkar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smtClean="0"/>
              <a:t>, </a:t>
            </a:r>
            <a:endParaRPr lang="tr-TR" sz="2400" dirty="0" smtClean="0"/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 İnsanoğlu mülkiyet düşüncesiyle tanışırken bu durum bitmeyen savaşların da başlangıcı oldu, savaşlarda elde edilen tutsakları köle olarak kullandı,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tr-TR" sz="2400" dirty="0" smtClean="0"/>
              <a:t>Köleci toplumun sonlarına doğru tek tanrılı dinler ortaya çıkmaya başladı, böylece din adamları toplumda etkili olmaya başladı.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tr-TR" sz="2400" dirty="0" smtClean="0"/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tr-TR" sz="2400" dirty="0" smtClean="0"/>
              <a:t>Bu dönemde eğitim, usta çırak ilişkisi, gözlem, anlatma, soru-yanıt ve model almaya dayalı olarak gerçekleşiyordu.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CA58-377C-43A0-BF50-00184BE0099F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3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Feodal toplumlarda eğitim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Soylular, köylüler ve din adamlarından oluşur,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Soylular ve din adamlarının çıkar birliği nedeniyle köylü ezildi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Din adamları her geçen gün topluma daha da egemen oldular,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Dolayısıyla bu dönemde eğitim din adamlarının tekeline geçti,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Manastırda, medreselerde verilen eğitim, dinsel doğmalara göre biçimlendi,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Soylular bu dönemde çocuklarına özel öğretmenler aracılığı ile eğitim aldırdılar.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4116-CC0D-4A89-A482-AE9338D69AA1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8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Kapitalist toplumlarda eğitim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15.yy’dan sonra Rönesans ve Reform ile özgürlük ortamı oluştu, düşünsel zenginlik ortaya çıktı,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Luther’in İncil’i ölü bir dil olan Latince ’den Almanca ’ya çevirmesi halkın İncil’i aracısız okumasına yol açtı. Halk kandırıldığını gördü ve bu durum din adamlarına duyulan hoşnutsuzluğu artırdı,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1789 Fransız Devrimi ile laik toplum düzeni benimsendi. </a:t>
            </a:r>
            <a:endParaRPr lang="tr-TR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0994-D15D-4B65-887E-AF5B3402A360}" type="datetime1">
              <a:rPr lang="tr-TR" smtClean="0"/>
              <a:t>15.2.2018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55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Sosyalist toplumlarda eğitim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err="1" smtClean="0"/>
              <a:t>Marx’ın</a:t>
            </a:r>
            <a:r>
              <a:rPr lang="tr-TR" sz="2000" dirty="0" smtClean="0"/>
              <a:t> öngörülerine dayanır,</a:t>
            </a:r>
          </a:p>
          <a:p>
            <a:pPr algn="just"/>
            <a:r>
              <a:rPr lang="tr-TR" sz="2000" dirty="0" err="1" smtClean="0"/>
              <a:t>Marx’a</a:t>
            </a:r>
            <a:r>
              <a:rPr lang="tr-TR" sz="2000" dirty="0" smtClean="0"/>
              <a:t> göre, işçilerle burjuvazi arasındaki çatışmalar artacak, ve işçiler birleşerek kapitalist toplumu yıkıp yerine sosyalist toplum düzenini kuracaklar, </a:t>
            </a:r>
          </a:p>
          <a:p>
            <a:pPr algn="just"/>
            <a:r>
              <a:rPr lang="tr-TR" sz="2000" dirty="0" smtClean="0"/>
              <a:t>Sosyalist toplum düzeninde sınıflar olmayacak, dolayısıyla ezen ve ezilen de olmayacaktır, </a:t>
            </a:r>
          </a:p>
          <a:p>
            <a:pPr algn="just"/>
            <a:r>
              <a:rPr lang="tr-TR" sz="2000" dirty="0" smtClean="0"/>
              <a:t>İnsanlar ortaklaşa üretip ortaklaşa tüketeceklerdir, </a:t>
            </a:r>
          </a:p>
          <a:p>
            <a:pPr algn="just"/>
            <a:r>
              <a:rPr lang="tr-TR" sz="2000" dirty="0" smtClean="0"/>
              <a:t>Sosyalist düzende eğitimin önceliği üretime dayalı olmasıdır.</a:t>
            </a:r>
          </a:p>
          <a:p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71F4-A48B-4AC9-A54C-374E920EB8C8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01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Teorik felsefenin başlangıçları </a:t>
            </a:r>
            <a:br>
              <a:rPr lang="tr-TR" sz="3200" dirty="0"/>
            </a:br>
            <a:r>
              <a:rPr lang="tr-TR" sz="3200" dirty="0" err="1"/>
              <a:t>Thales</a:t>
            </a:r>
            <a:r>
              <a:rPr lang="tr-TR" sz="3200" dirty="0"/>
              <a:t> (MÖ 624-546)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tr-TR" sz="2800" i="1" dirty="0" smtClean="0">
                <a:solidFill>
                  <a:srgbClr val="FF0000"/>
                </a:solidFill>
              </a:rPr>
              <a:t>‘Maddenin </a:t>
            </a:r>
            <a:r>
              <a:rPr lang="tr-TR" sz="2800" i="1" dirty="0">
                <a:solidFill>
                  <a:srgbClr val="FF0000"/>
                </a:solidFill>
              </a:rPr>
              <a:t>ilk yapı taşları nelerdir?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tr-TR" sz="2800" i="1" dirty="0">
                <a:solidFill>
                  <a:srgbClr val="FF0000"/>
                </a:solidFill>
              </a:rPr>
              <a:t>Maddi nesnelerin kaynağı nedir</a:t>
            </a:r>
            <a:r>
              <a:rPr lang="tr-TR" sz="2800" i="1" dirty="0" smtClean="0">
                <a:solidFill>
                  <a:srgbClr val="FF0000"/>
                </a:solidFill>
              </a:rPr>
              <a:t>?’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Bilim, </a:t>
            </a:r>
            <a:r>
              <a:rPr lang="tr-TR" sz="3000" dirty="0" err="1" smtClean="0"/>
              <a:t>Thales’in</a:t>
            </a:r>
            <a:r>
              <a:rPr lang="tr-TR" sz="3000" dirty="0" smtClean="0"/>
              <a:t> bu soruyu sorması ile başlar!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20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000" dirty="0" err="1" smtClean="0"/>
              <a:t>Thales’in</a:t>
            </a:r>
            <a:r>
              <a:rPr lang="tr-TR" sz="2000" dirty="0" smtClean="0"/>
              <a:t> dehasını ortaya çıkaran O’nun bu tür bir soruyu akıl edebilmiş olmasıdır. Zira bir insanın bu tür bir soruyu sorabilmesi için, önce dünyadaki bütün cisimlerin bir tek ana-maddeden (</a:t>
            </a:r>
            <a:r>
              <a:rPr lang="tr-TR" sz="2000" dirty="0" err="1" smtClean="0"/>
              <a:t>Thales</a:t>
            </a:r>
            <a:r>
              <a:rPr lang="tr-TR" sz="2000" dirty="0" smtClean="0"/>
              <a:t> buna ‘</a:t>
            </a:r>
            <a:r>
              <a:rPr lang="tr-TR" sz="2000" dirty="0" err="1" smtClean="0"/>
              <a:t>arche</a:t>
            </a:r>
            <a:r>
              <a:rPr lang="tr-TR" sz="2000" dirty="0" smtClean="0"/>
              <a:t>’ diyor) oluştuğunu, onun değişik görünüşleri olduğunu düşünebilmiş olması gerekir.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2000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7F31-DC35-4ED4-A331-5DA90B87A1F2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19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Thales’ten</a:t>
            </a:r>
            <a:r>
              <a:rPr lang="tr-TR" sz="2400" dirty="0" smtClean="0"/>
              <a:t> sonra Miletli filozoflar, evrendeki bütün var olanların temelinde bulunan ve değişmeyen ‘ana </a:t>
            </a:r>
            <a:r>
              <a:rPr lang="tr-TR" sz="2400" dirty="0" err="1" smtClean="0"/>
              <a:t>madde’yi</a:t>
            </a:r>
            <a:r>
              <a:rPr lang="tr-TR" sz="2400" dirty="0" smtClean="0"/>
              <a:t> aramışlardı. </a:t>
            </a: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Miletli filozofların asıl aradıkları, evrenin içinde değişip duran şey değil, </a:t>
            </a:r>
            <a:r>
              <a:rPr lang="tr-TR" sz="2400" b="1" dirty="0" smtClean="0">
                <a:solidFill>
                  <a:srgbClr val="00B0F0"/>
                </a:solidFill>
              </a:rPr>
              <a:t>değişmeyen ve temeli olan şeydi, yani varlığın tözüydü (cevheriydi).</a:t>
            </a:r>
            <a:endParaRPr lang="tr-TR" sz="2400" b="1" dirty="0">
              <a:solidFill>
                <a:srgbClr val="00B0F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2EC75-CD58-495D-BCAE-0712CDDAD8A7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93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tr-TR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İnsan-varlık bilim (antropoloji) açısından ele alındığında; eğitim, Kant’ın ‘</a:t>
            </a:r>
            <a:r>
              <a:rPr lang="tr-TR" b="1" i="1" dirty="0" smtClean="0"/>
              <a:t>İnsan ancak eğitimle insan olur’</a:t>
            </a:r>
            <a:r>
              <a:rPr lang="tr-TR" dirty="0" smtClean="0"/>
              <a:t> tanımıyla ifade ettiği gibi </a:t>
            </a:r>
            <a:r>
              <a:rPr lang="tr-TR" b="1" dirty="0" smtClean="0"/>
              <a:t>‘insanın insanlaşması’ </a:t>
            </a:r>
            <a:r>
              <a:rPr lang="tr-TR" dirty="0" smtClean="0"/>
              <a:t>olarak karşımıza çıkar.  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EE70-8127-4DE0-BC19-F208B83B3E3F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Dr. Pınar KIZILHAN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80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 err="1" smtClean="0">
                <a:solidFill>
                  <a:srgbClr val="FF0000"/>
                </a:solidFill>
              </a:rPr>
              <a:t>Miletoslu</a:t>
            </a:r>
            <a:r>
              <a:rPr lang="tr-TR" sz="2800" dirty="0" smtClean="0">
                <a:solidFill>
                  <a:srgbClr val="FF0000"/>
                </a:solidFill>
              </a:rPr>
              <a:t> diğer </a:t>
            </a:r>
            <a:r>
              <a:rPr lang="tr-TR" sz="2800" dirty="0">
                <a:solidFill>
                  <a:srgbClr val="FF0000"/>
                </a:solidFill>
              </a:rPr>
              <a:t>doğa filozofu ve  </a:t>
            </a:r>
            <a:r>
              <a:rPr lang="tr-TR" sz="2800" dirty="0" smtClean="0">
                <a:solidFill>
                  <a:srgbClr val="FF0000"/>
                </a:solidFill>
              </a:rPr>
              <a:t>araştırıcılarının </a:t>
            </a:r>
            <a:r>
              <a:rPr lang="tr-TR" sz="2800" dirty="0" smtClean="0">
                <a:solidFill>
                  <a:srgbClr val="00B0F0"/>
                </a:solidFill>
              </a:rPr>
              <a:t>düşünsel mizaçları</a:t>
            </a:r>
            <a:r>
              <a:rPr lang="tr-TR" sz="2800" dirty="0" smtClean="0">
                <a:solidFill>
                  <a:srgbClr val="FF0000"/>
                </a:solidFill>
              </a:rPr>
              <a:t>na (</a:t>
            </a:r>
            <a:r>
              <a:rPr lang="tr-TR" sz="2800" dirty="0" err="1" smtClean="0">
                <a:solidFill>
                  <a:srgbClr val="FF0000"/>
                </a:solidFill>
              </a:rPr>
              <a:t>intellectual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temperament</a:t>
            </a:r>
            <a:r>
              <a:rPr lang="tr-TR" sz="2800" dirty="0" smtClean="0">
                <a:solidFill>
                  <a:srgbClr val="FF0000"/>
                </a:solidFill>
              </a:rPr>
              <a:t>) bakacak olursak 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3"/>
          <a:lstStyle/>
          <a:p>
            <a:endParaRPr lang="tr-TR" sz="2400" dirty="0" smtClean="0"/>
          </a:p>
          <a:p>
            <a:r>
              <a:rPr lang="tr-TR" sz="2400" dirty="0" err="1" smtClean="0"/>
              <a:t>Anaximandros</a:t>
            </a:r>
            <a:r>
              <a:rPr lang="tr-TR" sz="2400" dirty="0" smtClean="0"/>
              <a:t> ilk teorik fizikçi, astronominin kurucusu</a:t>
            </a:r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err="1" smtClean="0"/>
              <a:t>Anaximenes</a:t>
            </a:r>
            <a:r>
              <a:rPr lang="tr-TR" sz="2400" dirty="0" smtClean="0"/>
              <a:t> hem teorik hem deneysel fizikçilerin ilkidir.</a:t>
            </a:r>
          </a:p>
          <a:p>
            <a:endParaRPr lang="tr-TR" sz="2400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6582-EA9A-4B27-9C9C-EFBFC1BD151B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96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                      HERAKLITOS (İ.Ö.540-480)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Tek ana madde geleneği devam eder: </a:t>
            </a:r>
            <a:r>
              <a:rPr lang="tr-TR" sz="2400" dirty="0" err="1" smtClean="0"/>
              <a:t>Thales’in</a:t>
            </a:r>
            <a:r>
              <a:rPr lang="tr-TR" sz="2400" dirty="0" smtClean="0"/>
              <a:t> sorduğu ‘her şeyin türediği ana madde nedir?’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err="1" smtClean="0"/>
              <a:t>İyonya</a:t>
            </a:r>
            <a:r>
              <a:rPr lang="tr-TR" sz="2400" dirty="0" smtClean="0"/>
              <a:t> doğa felsefesinin son düşünürlerindendir. Düşünceleri </a:t>
            </a:r>
            <a:r>
              <a:rPr lang="tr-TR" sz="2400" dirty="0" smtClean="0">
                <a:solidFill>
                  <a:srgbClr val="FF0000"/>
                </a:solidFill>
              </a:rPr>
              <a:t>doğa felsefesinden insan felsefesine geçişi </a:t>
            </a:r>
            <a:r>
              <a:rPr lang="tr-TR" sz="2400" dirty="0" smtClean="0"/>
              <a:t>yansıtır. 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err="1" smtClean="0"/>
              <a:t>Efes’li</a:t>
            </a:r>
            <a:r>
              <a:rPr lang="tr-TR" sz="2400" dirty="0" smtClean="0"/>
              <a:t> soylu bir aileden gelen </a:t>
            </a:r>
            <a:r>
              <a:rPr lang="tr-TR" sz="2400" dirty="0" err="1" smtClean="0"/>
              <a:t>Heraklitos</a:t>
            </a:r>
            <a:r>
              <a:rPr lang="tr-TR" sz="2400" dirty="0" smtClean="0"/>
              <a:t> zamanındaki </a:t>
            </a:r>
            <a:r>
              <a:rPr lang="tr-TR" sz="2400" dirty="0" smtClean="0">
                <a:solidFill>
                  <a:srgbClr val="FF0000"/>
                </a:solidFill>
              </a:rPr>
              <a:t>‘değişme’ </a:t>
            </a:r>
            <a:r>
              <a:rPr lang="tr-TR" sz="2400" dirty="0" smtClean="0"/>
              <a:t>olgusunun farkındaydı. Her şeyin bir değişme, bir oluş, bir akış süreci içinde olduğu görüşünü geliştirdi.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74371-9958-4624-9ED0-8F36F44A6E84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37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Bu filozofların görüşlerine karşıt olarak </a:t>
            </a:r>
            <a:r>
              <a:rPr lang="tr-TR" sz="2400" dirty="0" err="1" smtClean="0">
                <a:solidFill>
                  <a:srgbClr val="FF0000"/>
                </a:solidFill>
              </a:rPr>
              <a:t>Heraklitos</a:t>
            </a:r>
            <a:r>
              <a:rPr lang="tr-TR" sz="2400" dirty="0" smtClean="0"/>
              <a:t> evrende temel olan şeyin, </a:t>
            </a:r>
            <a:r>
              <a:rPr lang="tr-TR" sz="2400" dirty="0" err="1" smtClean="0"/>
              <a:t>varolanların</a:t>
            </a:r>
            <a:r>
              <a:rPr lang="tr-TR" sz="2400" dirty="0" smtClean="0"/>
              <a:t> kaynağında bulunan ve değişmeyen bir töz değil, değişmenin, akışın, oluşun kendisi olduğunu ileri sürdü. </a:t>
            </a:r>
            <a:endParaRPr lang="tr-TR" sz="2400" dirty="0"/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Efesli bu filozof evrenin sürekli bir oluş, değişme ve akış olduğunu söyleyen ve değişmenin, karşıtlıklardan, yani birbiriyle çatışan gerçeklerden doğduğunu ileri süren ilk düşünürdür. Bir başka deyişle, bugünkü anlamda </a:t>
            </a:r>
            <a:r>
              <a:rPr lang="tr-TR" sz="2400" dirty="0" smtClean="0">
                <a:solidFill>
                  <a:srgbClr val="FF0000"/>
                </a:solidFill>
              </a:rPr>
              <a:t>diyalektik görüşü </a:t>
            </a:r>
            <a:r>
              <a:rPr lang="tr-TR" sz="2400" dirty="0" smtClean="0"/>
              <a:t>ilk olarak </a:t>
            </a:r>
            <a:r>
              <a:rPr lang="tr-TR" sz="2400" dirty="0" err="1"/>
              <a:t>H</a:t>
            </a:r>
            <a:r>
              <a:rPr lang="tr-TR" sz="2400" dirty="0" err="1" smtClean="0"/>
              <a:t>eraklitos</a:t>
            </a:r>
            <a:r>
              <a:rPr lang="tr-TR" sz="2400" dirty="0" smtClean="0"/>
              <a:t> ortaya atmıştır. </a:t>
            </a:r>
            <a:endParaRPr lang="tr-TR" sz="24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A204-C409-4711-A348-0637DA80991D}" type="datetime1">
              <a:rPr lang="tr-TR" smtClean="0"/>
              <a:t>15.2.2018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6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Sofistler kimlerdi? </a:t>
            </a:r>
            <a:br>
              <a:rPr lang="tr-TR" sz="2800" dirty="0" smtClean="0"/>
            </a:br>
            <a:r>
              <a:rPr lang="tr-TR" sz="2800" dirty="0" smtClean="0"/>
              <a:t>Kent kültüründe nasıl bir rol oyandılar?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Kent devletlerindeki demokratik gelişmeler karşısında, eski aristokratik siyasal kültür yetersiz kalmıştı. 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Sofist sözcüğünün Yunancadaki kök anlamı ‘bilgili </a:t>
            </a:r>
            <a:r>
              <a:rPr lang="tr-TR" sz="2000" dirty="0" err="1" smtClean="0"/>
              <a:t>kişi’dir</a:t>
            </a:r>
            <a:r>
              <a:rPr lang="tr-TR" sz="2000" dirty="0" smtClean="0"/>
              <a:t>. Sofistler, eski Yunanistan’ın belli başlı kentlerini gezerek parayla ders veriyorlar, güzel konuşmayı (hitabet) ve politik yaşamda başarılı olmayı öğretiyorlardı. O çağlarda, toplum yaşamında demokrasi ağır basmaya başlamış, güzel konuşma ve toplulukları etkileyip inandırma önem kazanmıştı.  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D2FD-3E90-4DCA-9812-4061DB29187D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85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Sofistlere göre, herkesin kabul etmesi gereken genel doğruluklar (hakikatler) yoktu; doğruluk dediğimiz şey, tek tek insanlara göre değişen bir şeydi. Benim için doğru olan, bir başkası için yanlış; iyi ya da kötü olabilirdi. 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Bu düşünürlerden önceki felsefe, insan bilincinin (öznenin) dışımızdaki dünyaya dayandığını; bu nesnel dünyanın, bütün bilgilerimizin kaynağı olduğunu kabul etmişti. Oysa Sofistler, bilincin ve öznenin dış dünyaya değil, dış dünyanın, bilince ve özneye bağlı olduğunu ileri sürdüler. </a:t>
            </a:r>
            <a:endParaRPr lang="tr-TR" sz="24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6A77-0E08-4E97-9A7B-888E9E928D87}" type="datetime1">
              <a:rPr lang="tr-TR" smtClean="0"/>
              <a:t>15.2.2018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52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 err="1" smtClean="0"/>
              <a:t>Protogoras</a:t>
            </a:r>
            <a:r>
              <a:rPr lang="tr-TR" sz="3200" dirty="0" smtClean="0"/>
              <a:t> (İÖ 482-411)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Sofistlerin en ünlüsü </a:t>
            </a:r>
            <a:r>
              <a:rPr lang="tr-TR" sz="2400" dirty="0" err="1" smtClean="0"/>
              <a:t>Protogoras</a:t>
            </a:r>
            <a:r>
              <a:rPr lang="tr-TR" sz="2400" dirty="0" smtClean="0"/>
              <a:t> doğruluğun bize göre olduğunu, yani bir ‘görelilik’ taşıdığını şu ünlü sözüyle dile getirdi: ‘İnsan her şeyin ölçüsüdür’.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 smtClean="0"/>
              <a:t>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D234-3057-438C-8CDD-5E5595394038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583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Sofistler, konuşma ustalığını, genel bilgileri, düşünmenin ve tartışmanın inceliklerini (bir tartışma sanatı olarak ‘</a:t>
            </a:r>
            <a:r>
              <a:rPr lang="tr-TR" sz="2000" dirty="0" err="1" smtClean="0"/>
              <a:t>diyalaktik’i</a:t>
            </a:r>
            <a:r>
              <a:rPr lang="tr-TR" sz="2000" dirty="0" smtClean="0"/>
              <a:t>) öğreten halk eğiticileri olarak genel eğitime büyük ölçüde yararlı olmuşlardı.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Bilginin görece olduğunu, ancak yararlı olması bakımından değer taşıdığını; ahlaksal, dinsel, hukuksal değerlerin, herkes için geçerli nesnel bir nitelikten yoksun bulunduğunu ve insanların koydukları gerçekler olduğunu söylemeleri dolayısıyla o günkü toplum düzenini ve egemen sınıfların ayrıcalıklarını kökünden sarsmışlardı. </a:t>
            </a:r>
            <a:endParaRPr lang="tr-TR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000" dirty="0" smtClean="0"/>
              <a:t> </a:t>
            </a:r>
            <a:endParaRPr lang="tr-TR" sz="20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A534-B51F-4497-A965-5EB57B25A7D1}" type="datetime1">
              <a:rPr lang="tr-TR" smtClean="0"/>
              <a:t>15.2.2018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95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8519"/>
            <a:ext cx="8219256" cy="1301006"/>
          </a:xfrm>
        </p:spPr>
        <p:txBody>
          <a:bodyPr/>
          <a:lstStyle/>
          <a:p>
            <a:r>
              <a:rPr lang="tr-TR" sz="2800" dirty="0" err="1" smtClean="0"/>
              <a:t>SOKRATES’in</a:t>
            </a:r>
            <a:r>
              <a:rPr lang="tr-TR" sz="2800" dirty="0" smtClean="0"/>
              <a:t> düşüncesindeki özgün yön nedir? 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641379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Sokrates yurttaşlarına, </a:t>
            </a:r>
            <a:r>
              <a:rPr lang="tr-TR" sz="2000" dirty="0" smtClean="0">
                <a:solidFill>
                  <a:srgbClr val="FF0000"/>
                </a:solidFill>
              </a:rPr>
              <a:t>erdemin ne olduğunu öğretmeye </a:t>
            </a:r>
            <a:r>
              <a:rPr lang="tr-TR" sz="2000" dirty="0" smtClean="0"/>
              <a:t>çalışıyordu. Bireylerin daha iyi kişiler durumuna getirilmesiyle, </a:t>
            </a:r>
            <a:r>
              <a:rPr lang="tr-TR" sz="2000" dirty="0"/>
              <a:t>S</a:t>
            </a:r>
            <a:r>
              <a:rPr lang="tr-TR" sz="2000" dirty="0" smtClean="0"/>
              <a:t>ite’nin (devletin) mutlu bir yaşam süreceğine inanıyordu.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000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Sokrates dış gerçekle ve doğayla değil, insanla ve ahlak sorunuyla ilgilendi. Filozofun araştırma ve irdelemeleri, ahlaksal yaşayışa, erdemlere (faziletlere) yöneliyor ve felsefe tarihinde ilk olarak ve kesin biçimde </a:t>
            </a:r>
            <a:r>
              <a:rPr lang="tr-TR" sz="2000" dirty="0" smtClean="0">
                <a:solidFill>
                  <a:srgbClr val="FF0000"/>
                </a:solidFill>
              </a:rPr>
              <a:t>insan zihni ve öznesi  </a:t>
            </a:r>
            <a:r>
              <a:rPr lang="tr-TR" sz="2000" dirty="0" smtClean="0"/>
              <a:t>kendisine dönerek kendisini inceliyordu. 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Sokrates için gerçek değer taşıyan bilgi, insanın kendi öz varlığına ilişkin olan bilgiydi. Bundan ötürü </a:t>
            </a:r>
            <a:r>
              <a:rPr lang="tr-TR" sz="2000" dirty="0" smtClean="0">
                <a:solidFill>
                  <a:srgbClr val="FF0000"/>
                </a:solidFill>
              </a:rPr>
              <a:t>‘kendini tanı!’ </a:t>
            </a:r>
            <a:r>
              <a:rPr lang="tr-TR" sz="2000" dirty="0" smtClean="0"/>
              <a:t>sözüne çok önem vermiş ve bu sözü bir ilke olarak benimsemişti. </a:t>
            </a:r>
            <a:endParaRPr lang="tr-TR" sz="2000" dirty="0">
              <a:solidFill>
                <a:srgbClr val="FF000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FD89-D4CD-4428-A122-A5167BD67EBC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3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Sokrates, </a:t>
            </a:r>
            <a:r>
              <a:rPr lang="tr-TR" sz="2000" dirty="0" smtClean="0">
                <a:solidFill>
                  <a:srgbClr val="FF0000"/>
                </a:solidFill>
              </a:rPr>
              <a:t>ahlaksal yaşamın (erdemin) ne olduğunu araştırırken </a:t>
            </a:r>
            <a:r>
              <a:rPr lang="tr-TR" sz="2000" dirty="0" smtClean="0"/>
              <a:t>‘hiçbir şey bilmediğini’ söyleyerek işe başlıyordu. Her şeyden kuşku duyuyor, her şeyi irdeliyor ve eleştiriyordu. Bu açıklamalar, felsefesindeki yöneliş ve arayış açısından Sokrates’in, Sofistlere benzediğini gösterir. 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Evreni ve doğayı bir yana bırakarak insanoğlunu araştırma konusu yapması, büyük bir kuşkuculukla davranması, Sokrates’i Sofistlere yaklaştırıyordu. Ama </a:t>
            </a:r>
            <a:r>
              <a:rPr lang="tr-TR" sz="2000" u="sng" dirty="0" smtClean="0"/>
              <a:t>filozofun asıl amacı, Sofistlerin felsefesini, onların alanında, onların yöntemiyle ve araçlarıyla yenilgiye uğratmaktı. </a:t>
            </a:r>
            <a:endParaRPr lang="tr-TR" sz="2000" u="sng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E8D-8B6D-4DAF-BF6F-6539A1023F65}" type="datetime1">
              <a:rPr lang="tr-TR" smtClean="0"/>
              <a:t>15.2.2018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40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Demek ki Sokrates bütün felsefesini, akıllı bir varlık olan insanın  öznelliğinin de kişiden kişiye değişmeyen ve herkes için aynı olan bir öznellik olduğu düşüncesi üzerinde temellendirdi. 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Her düşünen bireyin, haklı, iyi, kötü ve yapılması gereken (ödev) konusunda benimsemiş olduğu düşüncenin sadece kendisine böyle görünmediğini; bu düşüncenin her akıllı varlık için de geçerli olduğunu fark ettiğini; düşüncesinin genel bir geçerliliğe sahip olduğunun yani nesnel olduğunun bilincine varmış bulunduğunu temel bir ilke olarak kabul etti. Böylece </a:t>
            </a:r>
            <a:r>
              <a:rPr lang="tr-TR" sz="2400" dirty="0" smtClean="0">
                <a:solidFill>
                  <a:srgbClr val="FF0000"/>
                </a:solidFill>
              </a:rPr>
              <a:t>‘nesnel düşünce felsefesi’ </a:t>
            </a:r>
            <a:r>
              <a:rPr lang="tr-TR" sz="2400" dirty="0" smtClean="0"/>
              <a:t>Sokrates ile başlamış oluyordu. Ve Sokrates’in düşüncesinin (görüşünün) özgün olan ve O’nu Sofistlerden ayırt eden (O’nu Sofistlerin karşısına diken) yönü buydu.   </a:t>
            </a:r>
            <a:endParaRPr lang="tr-TR" sz="24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815-380B-4AF4-B7DB-F129B67A10A0}" type="datetime1">
              <a:rPr lang="tr-TR" smtClean="0"/>
              <a:t>15.2.2018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1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Eğitimin </a:t>
            </a:r>
            <a:r>
              <a:rPr lang="tr-TR" b="1" i="1" dirty="0" smtClean="0"/>
              <a:t>‘insanın insanlaşma süreci’ </a:t>
            </a:r>
            <a:r>
              <a:rPr lang="tr-TR" dirty="0" smtClean="0"/>
              <a:t>olarak ele alınması, birbirinden çok farklı çevresel, kültürel ve toplumsal ortamlarda gerçekleşen yaşam mücadelesi sürecini ifade eder.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EC6-B399-4F9D-BD46-8A3A372A7DB6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Dr. Pınar KIZILHAN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69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Sokrates’e göre, iyilik, kötülük, erdem gibi ahlaksal gerçekler, toplumlara ya da insanlara göre değişen şeyler değildi. Bunlar düşüncenin yöntemli bir şekilde yürümesiyle bilgisi sağlam olarak elde edilebilecek herkes için geçerli doğrulardı. 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Gerçek bir filozofun ödevi, kuşku, inkar etme, araştırma ve eleştirme yoluyla; iyilik, kötülük, erdem, adalet gibi kavramların tam bir bilgisine ulaşmak; bunların kesin tanımlarını ortaya koymaktır.  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9B28-F236-435C-B5B5-0B018CE1EC0B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01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PLATON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000" dirty="0" smtClean="0"/>
              <a:t>Platon İ.Ö 427’de Atina’da Pire Körfezinde dünyaya gelmiştir. Felsefe, derslerini </a:t>
            </a:r>
            <a:r>
              <a:rPr lang="tr-TR" sz="2000" dirty="0" err="1" smtClean="0"/>
              <a:t>Heraklitos’un</a:t>
            </a:r>
            <a:r>
              <a:rPr lang="tr-TR" sz="2000" dirty="0" smtClean="0"/>
              <a:t> öğrencisi </a:t>
            </a:r>
            <a:r>
              <a:rPr lang="tr-TR" sz="2000" dirty="0" err="1" smtClean="0">
                <a:solidFill>
                  <a:srgbClr val="FF0000"/>
                </a:solidFill>
              </a:rPr>
              <a:t>Kratylos</a:t>
            </a:r>
            <a:r>
              <a:rPr lang="tr-TR" sz="2000" dirty="0" err="1" smtClean="0"/>
              <a:t>’tan</a:t>
            </a:r>
            <a:r>
              <a:rPr lang="tr-TR" sz="2000" dirty="0" smtClean="0"/>
              <a:t> aldı (diyaloglarından biri bu adı taşır). Şiir konusunda büyük yeteneği vardı, tragedyalar, lirik parçalar yazdı.  Platon’un öğretmeni olan Sokrates’in ölüme mahkum edilmesinden ötürü politik yaşamın iyileştirilemeyeceğini düşündü. Bununla birlikte </a:t>
            </a:r>
            <a:r>
              <a:rPr lang="tr-TR" sz="2000" dirty="0" err="1" smtClean="0"/>
              <a:t>site’nin</a:t>
            </a:r>
            <a:r>
              <a:rPr lang="tr-TR" sz="2000" dirty="0" smtClean="0"/>
              <a:t> daha iyi bir duruma getirilmesi başlıca ilgi konularından biri olarak hep devam etti. 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1E706-C04A-41F7-AA49-B6F55A301F57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87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Yapıtlarıyla, </a:t>
            </a:r>
            <a:r>
              <a:rPr lang="tr-TR" sz="2000" b="1" dirty="0" smtClean="0">
                <a:solidFill>
                  <a:srgbClr val="FF0000"/>
                </a:solidFill>
              </a:rPr>
              <a:t>‘ideal </a:t>
            </a:r>
            <a:r>
              <a:rPr lang="tr-TR" sz="2000" b="1" dirty="0" err="1" smtClean="0">
                <a:solidFill>
                  <a:srgbClr val="FF0000"/>
                </a:solidFill>
              </a:rPr>
              <a:t>toplum’un</a:t>
            </a:r>
            <a:r>
              <a:rPr lang="tr-TR" sz="2000" b="1" dirty="0" smtClean="0">
                <a:solidFill>
                  <a:srgbClr val="FF0000"/>
                </a:solidFill>
              </a:rPr>
              <a:t> kurulmasını sağlamak</a:t>
            </a:r>
            <a:r>
              <a:rPr lang="tr-TR" sz="2000" dirty="0" smtClean="0"/>
              <a:t> istedi. Bu toplum düzeninde filozoflar, insanlığın yöneticisi olacak ve bütün kötülükleri ortadan kaldıracaktı. Hocası Sokrates gibi, her yerde ve herkesle konuşarak öğretisini yaymaya çalışıyordu. </a:t>
            </a:r>
            <a:r>
              <a:rPr lang="tr-TR" sz="2000" dirty="0" err="1" smtClean="0"/>
              <a:t>Akademos</a:t>
            </a:r>
            <a:r>
              <a:rPr lang="tr-TR" sz="2000" dirty="0" smtClean="0"/>
              <a:t> denilen yerde kurduğu okulu </a:t>
            </a:r>
            <a:r>
              <a:rPr lang="tr-TR" sz="2000" dirty="0" err="1" smtClean="0"/>
              <a:t>Akademia</a:t>
            </a:r>
            <a:r>
              <a:rPr lang="tr-TR" sz="2000" dirty="0" smtClean="0"/>
              <a:t> olarak anıldı. Burada yaşamının sonuna kadar (İÖ 347) ders verdi. (</a:t>
            </a:r>
            <a:r>
              <a:rPr lang="tr-TR" sz="2000" dirty="0" err="1" smtClean="0"/>
              <a:t>Akademia</a:t>
            </a:r>
            <a:r>
              <a:rPr lang="tr-TR" sz="2000" dirty="0" smtClean="0"/>
              <a:t> 529 yılında kapatılmıştır).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Çağının bütün bilgilerini bir sistem içinde kaynaştıran Platon’un felsefesinin temel ilkesi </a:t>
            </a:r>
            <a:r>
              <a:rPr lang="tr-TR" sz="2000" b="1" dirty="0" smtClean="0">
                <a:solidFill>
                  <a:srgbClr val="FF0000"/>
                </a:solidFill>
              </a:rPr>
              <a:t>‘idealar’ </a:t>
            </a:r>
            <a:r>
              <a:rPr lang="tr-TR" sz="2000" dirty="0" smtClean="0"/>
              <a:t>kuramıdır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1D9-BB61-4426-BF87-667C65EB7495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91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Eski Yunan’da düşünüş felsefesi bir temel alıyor…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Siyasal düşünüş de felsefe akımları içinde gelişmeye başlar. Bu felsefe akımlarının bazıları düzenli okullar, bazıları ise benzer düşünceler çerçevesinde toplanmış düşünürlerin gruplarıdır.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B983D-65BC-4412-9D24-CC71A730AA07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30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Site polis </a:t>
            </a:r>
            <a:r>
              <a:rPr lang="tr-TR" sz="2800" dirty="0" smtClean="0"/>
              <a:t>devletlerinde vatandaş olgusu ve eğitim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Toplu eğitim Platon: </a:t>
            </a:r>
            <a:r>
              <a:rPr lang="tr-TR" sz="2000" dirty="0" err="1" smtClean="0"/>
              <a:t>Akademia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Site devletlerinde vatandaş olgusu (soylular, erkekler, kadınlar, köylüler, kölelerin vatandaşlık hakkı yoktu. Vatandaş senatoda söz sahibi olan soylu erkeklerdi.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2000" dirty="0" smtClean="0"/>
          </a:p>
          <a:p>
            <a:endParaRPr lang="tr-TR" sz="2000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E54D-4BDA-4FFD-823F-1EAC3C5AE3B4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endParaRPr lang="tr-TR" dirty="0" smtClean="0"/>
          </a:p>
          <a:p>
            <a:pPr algn="just">
              <a:lnSpc>
                <a:spcPct val="170000"/>
              </a:lnSpc>
            </a:pPr>
            <a:r>
              <a:rPr lang="tr-TR" dirty="0" smtClean="0"/>
              <a:t>Yunan </a:t>
            </a:r>
            <a:r>
              <a:rPr lang="tr-TR" dirty="0"/>
              <a:t>kent devleti </a:t>
            </a:r>
            <a:r>
              <a:rPr lang="tr-TR" i="1" dirty="0"/>
              <a:t>(polis) </a:t>
            </a:r>
            <a:r>
              <a:rPr lang="tr-TR" dirty="0"/>
              <a:t>Yunan toplumunun siyasal düzenine ve siyasal düşünüşüne damgasını basmış olan toplumsal ve siyasal örgütleniş biçimdir. </a:t>
            </a:r>
          </a:p>
          <a:p>
            <a:pPr algn="just">
              <a:lnSpc>
                <a:spcPct val="170000"/>
              </a:lnSpc>
            </a:pPr>
            <a:endParaRPr lang="tr-TR" dirty="0" smtClean="0"/>
          </a:p>
          <a:p>
            <a:pPr algn="just">
              <a:lnSpc>
                <a:spcPct val="170000"/>
              </a:lnSpc>
            </a:pPr>
            <a:r>
              <a:rPr lang="tr-TR" dirty="0" smtClean="0"/>
              <a:t>Yunanlıların </a:t>
            </a:r>
            <a:r>
              <a:rPr lang="tr-TR" dirty="0"/>
              <a:t>MÖ 8. ve 7. yüzyıllarda Akdeniz’in büyük kısmında </a:t>
            </a:r>
            <a:r>
              <a:rPr lang="tr-TR" dirty="0" err="1"/>
              <a:t>kolonizasyon</a:t>
            </a:r>
            <a:r>
              <a:rPr lang="tr-TR" dirty="0"/>
              <a:t> amaçlı keşifleri sonucunda kent devletleri kurma süreçleri de coğrafi bilginin artmasına yol açmıştır, yeryüzünün kartografik olarak ilk ciddi gösterilme girişimleri de bu devrede meydana gelmiştir</a:t>
            </a:r>
            <a:r>
              <a:rPr lang="tr-TR" dirty="0" smtClean="0"/>
              <a:t>.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E6EA7-F020-4EFB-924B-EB8A1E7A56D3}" type="datetime1">
              <a:rPr lang="tr-TR" smtClean="0"/>
              <a:t>15.2.2018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16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Kent devleti salt Yunan’a özgü bir kurum değildir. Mezopotamya’da da görülmüştür. Kent devletleri yerini bölgesel devletlere, imparatorluklara bırakır. 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FDAD-7312-446A-A3AE-1023B125F189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7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Dönemin kültür yapısı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Dönemin felsefesinin en büyük özelliği </a:t>
            </a:r>
            <a:r>
              <a:rPr lang="tr-TR" sz="2000" dirty="0" smtClean="0">
                <a:solidFill>
                  <a:srgbClr val="00B0F0"/>
                </a:solidFill>
              </a:rPr>
              <a:t>yinelenebilir</a:t>
            </a:r>
            <a:r>
              <a:rPr lang="tr-TR" sz="2000" dirty="0" smtClean="0"/>
              <a:t> olmasıydı. 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Felsefe hikmetinden sual etmektir. Merak, şaşırma (temaşa etmek)…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>
                <a:solidFill>
                  <a:srgbClr val="00B0F0"/>
                </a:solidFill>
              </a:rPr>
              <a:t>Yüklem</a:t>
            </a:r>
            <a:r>
              <a:rPr lang="tr-TR" sz="2000" dirty="0" smtClean="0"/>
              <a:t> konudan daha çok şey söylüyordu, geliştirilen özgün yöntemler ile doğru bilgi toplanabiliyordu. </a:t>
            </a:r>
            <a:r>
              <a:rPr lang="tr-TR" sz="2000" dirty="0" err="1" smtClean="0"/>
              <a:t>Totoloji</a:t>
            </a:r>
            <a:r>
              <a:rPr lang="tr-TR" sz="2000" dirty="0" smtClean="0"/>
              <a:t> yapılmadı. Gördüğünü anlamak önemliydi…  </a:t>
            </a:r>
            <a:r>
              <a:rPr lang="tr-TR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Gözlem ile</a:t>
            </a:r>
            <a:r>
              <a:rPr lang="tr-TR" sz="2000" dirty="0" smtClean="0"/>
              <a:t> doğada olup bitenleri müdahale etmeden anlama etkinliği yapıldı. 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D3DDA-5D49-4DB2-B572-08BD650569E4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81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İyonya</a:t>
            </a:r>
            <a:r>
              <a:rPr lang="tr-TR" sz="2400" dirty="0" smtClean="0"/>
              <a:t> doğa felsefesinde böylece varlıkları ve doğa olaylarını (mitoslarla değil) daha çok maddeyle, fizik olaylarla açıklama çabasıyla felsefi düşünüşü başlatmış oldular.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DB0E-D8A0-4E26-91F1-8E1386371532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8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sz="2000" dirty="0">
                <a:solidFill>
                  <a:prstClr val="black"/>
                </a:solidFill>
              </a:rPr>
              <a:t>1700’lerde sorudan çok </a:t>
            </a:r>
            <a:r>
              <a:rPr lang="tr-TR" sz="2000" u="sng" dirty="0">
                <a:solidFill>
                  <a:prstClr val="black"/>
                </a:solidFill>
              </a:rPr>
              <a:t>cevap</a:t>
            </a:r>
            <a:r>
              <a:rPr lang="tr-TR" sz="2000" dirty="0">
                <a:solidFill>
                  <a:prstClr val="black"/>
                </a:solidFill>
              </a:rPr>
              <a:t> öne çıkmaya/önemsenmeye başlayınca bilim gelişti. Gördüğünü anlamanın ötesinde </a:t>
            </a:r>
            <a:r>
              <a:rPr lang="tr-TR" sz="2000" u="sng" dirty="0">
                <a:solidFill>
                  <a:prstClr val="black"/>
                </a:solidFill>
              </a:rPr>
              <a:t>görünenin altında yatan şey neydi?</a:t>
            </a:r>
            <a:r>
              <a:rPr lang="tr-TR" sz="2000" dirty="0">
                <a:solidFill>
                  <a:prstClr val="black"/>
                </a:solidFill>
              </a:rPr>
              <a:t> sorusu cevaplanmaya çalışıldı. </a:t>
            </a:r>
            <a:endParaRPr lang="tr-TR" sz="2000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Gözlemle beraber </a:t>
            </a:r>
            <a:r>
              <a:rPr lang="tr-TR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deney</a:t>
            </a:r>
            <a:r>
              <a:rPr lang="tr-TR" sz="2000" dirty="0" smtClean="0"/>
              <a:t> ile doğada </a:t>
            </a:r>
            <a:r>
              <a:rPr lang="tr-TR" sz="2000" dirty="0"/>
              <a:t>olup bitenleri müdahale </a:t>
            </a:r>
            <a:r>
              <a:rPr lang="tr-TR" sz="2000" dirty="0" smtClean="0"/>
              <a:t>ederek anlama, açıklama </a:t>
            </a:r>
            <a:r>
              <a:rPr lang="tr-TR" sz="2000" dirty="0"/>
              <a:t>etkinliği yapıldı. 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tr-TR" sz="2000" dirty="0">
              <a:solidFill>
                <a:prstClr val="black"/>
              </a:solidFill>
            </a:endParaRP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4CD9B-7593-4343-849B-CD4660392FED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Bu süreçlerin oluşmasında belirleyici olan mücadelenin gerçekleştiği doğa, daha açık bir ifadeyle doğanın coğrafi, iklimsel özellikleri ile, bu coğrafi ve iklimsel özelliklere karşı insanın yaşam mücadelesinin ürünü olarak yaratılan kültürel değerlerdir. 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8B3D-2ED1-4785-8BC2-91F571971C0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Dr. Pınar KIZILHAN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5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Yaşamının her döneminde mutluluk ve gönenç arayışında olan insanoğlu, bu arayışının temel çözümlerinden birini eğitimde bulmuştur. </a:t>
            </a:r>
            <a:r>
              <a:rPr lang="tr-TR" b="1" i="1" dirty="0" smtClean="0"/>
              <a:t>Bu nedenle eğitimden, insanlık tarihinin her döneminde genel toplumsal yarar beklenir. </a:t>
            </a:r>
            <a:endParaRPr lang="tr-TR" b="1" i="1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1420-C66A-4935-9377-44448F8AF3D6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36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Eğitim sistemlerinin temel amacı, her dönem ve toplumda bu durumu ifade eder. Ayrıca Uluslararası İnsan Hakları Bildirgesi ve Çocuk Hakları Bildirgesi bu genel doğruyu </a:t>
            </a:r>
            <a:r>
              <a:rPr lang="tr-TR" b="1" i="1" dirty="0" smtClean="0"/>
              <a:t>‘Eğitim Hakkı’ </a:t>
            </a:r>
            <a:r>
              <a:rPr lang="tr-TR" dirty="0" smtClean="0"/>
              <a:t>şeklinde temel insan hakkı olarak tanımlar.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E32E-F1A2-4EB9-A726-25F2290C1A61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85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Eğitim insanın insanlaşması sürecinde ise, hiç kimse, hiç kimseye ‘sen insan olma!’ deme hakkına sahip değildir.  İşte bu gerçek ‘Eğitim Hakkı’nı insan olmanın ayrılmaz bir parçası yapmaktadır.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tr-TR" sz="24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Eğitim aracılığı ile insan, kişiliğini tüm yönleriyle geliştirme olanağı bulmakta ve sonuçta özgürleşebilmektedir.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CB3-0A5B-4706-8229-8CCB8051305E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2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/>
              <a:t>TÜM ÖĞRETMENLERİMİZİN,  1 EYLÜL DÜNYA BARIŞ GÜNÜ VE YENİ EĞİTİM ÖĞRETİM YILI KUTLU OLSUN.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 fontScale="40000" lnSpcReduction="20000"/>
          </a:bodyPr>
          <a:lstStyle/>
          <a:p>
            <a:endParaRPr lang="tr-TR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tr-TR" dirty="0" smtClean="0"/>
              <a:t>Almanya </a:t>
            </a:r>
            <a:r>
              <a:rPr lang="tr-TR" dirty="0"/>
              <a:t>da bir okul müdürü her eğitim öğretim yılı başında öğretmenlere bu mektubu gönderirmiş: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tr-TR" dirty="0"/>
              <a:t>Bir toplama kampından sağ kurtulanlardan biriyim</a:t>
            </a:r>
            <a:r>
              <a:rPr lang="tr-TR" dirty="0" smtClean="0"/>
              <a:t>. </a:t>
            </a:r>
            <a:r>
              <a:rPr lang="tr-TR" dirty="0"/>
              <a:t>Gözlerim hiçbir insanın görmemesi gereken şeyleri </a:t>
            </a:r>
            <a:r>
              <a:rPr lang="tr-TR" dirty="0" smtClean="0"/>
              <a:t>gördü. İyi </a:t>
            </a:r>
            <a:r>
              <a:rPr lang="tr-TR" dirty="0"/>
              <a:t>eğitilmiş ve yetiştirilmiş mühendislerin inşa ettiği gaz odaları, iyi yetiştirilmiş doktorların zehirlediği çocuklar, işini iyi bilen hemşirelerin vurduğu iğnelerle ölen bebekler, lise ve üniversite mezunlarının vurup yaktığı insanlar.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tr-TR" dirty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tr-TR" dirty="0" smtClean="0"/>
              <a:t>Eğitimden </a:t>
            </a:r>
            <a:r>
              <a:rPr lang="tr-TR" dirty="0"/>
              <a:t>bu nedenle kuşku duyuyorum.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tr-TR" dirty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tr-TR" dirty="0"/>
              <a:t> Sizlerden isteğim şudur: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tr-TR" dirty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tr-TR" dirty="0" smtClean="0"/>
              <a:t>Öğrencilerinizin </a:t>
            </a:r>
            <a:r>
              <a:rPr lang="tr-TR" dirty="0"/>
              <a:t>insan olması için çaba harcayın. Çabalarınız bilgili canavarlar ve becerikli psikopatlar üretmesin. Okuma yazma, matematik, çocuklarınızın daha fazla insan olmasına yardımcı olursa ancak o zaman önem taşır...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CB3-0A5B-4706-8229-8CCB8051305E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67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800" dirty="0" smtClean="0"/>
              <a:t>Eğitimin </a:t>
            </a:r>
            <a:r>
              <a:rPr lang="tr-TR" sz="2800" dirty="0"/>
              <a:t>öznesi insandır. Öznesi insan olmayan bir eğitim, bilimsel ve laik olamaz.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7F5E-9B9C-42B3-BA75-8BD378A0AB5F}" type="datetime1">
              <a:rPr lang="tr-TR" smtClean="0"/>
              <a:t>15.2.2018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0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2424</Words>
  <Application>Microsoft Office PowerPoint</Application>
  <PresentationFormat>Ekran Gösterisi (4:3)</PresentationFormat>
  <Paragraphs>281</Paragraphs>
  <Slides>39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2" baseType="lpstr">
      <vt:lpstr>Arial</vt:lpstr>
      <vt:lpstr>Calibri</vt:lpstr>
      <vt:lpstr>Ofis Teması</vt:lpstr>
      <vt:lpstr>EĞİTİM, KÜLTÜR ve DEMOKRASİ</vt:lpstr>
      <vt:lpstr>Eğitim </vt:lpstr>
      <vt:lpstr>Eğitim</vt:lpstr>
      <vt:lpstr>Eğitim</vt:lpstr>
      <vt:lpstr>Eğitim</vt:lpstr>
      <vt:lpstr>PowerPoint Sunusu</vt:lpstr>
      <vt:lpstr>PowerPoint Sunusu</vt:lpstr>
      <vt:lpstr>TÜM ÖĞRETMENLERİMİZİN,  1 EYLÜL DÜNYA BARIŞ GÜNÜ VE YENİ EĞİTİM ÖĞRETİM YILI KUTLU OLSUN. </vt:lpstr>
      <vt:lpstr>PowerPoint Sunusu</vt:lpstr>
      <vt:lpstr>PowerPoint Sunusu</vt:lpstr>
      <vt:lpstr>PowerPoint Sunusu</vt:lpstr>
      <vt:lpstr>Eğitim Olgusunun Tarihsel Evrimi</vt:lpstr>
      <vt:lpstr>İlkel toplumlarda eğitim</vt:lpstr>
      <vt:lpstr>Köleci toplumlarda eğitim</vt:lpstr>
      <vt:lpstr>Feodal toplumlarda eğitim </vt:lpstr>
      <vt:lpstr>Kapitalist toplumlarda eğitim</vt:lpstr>
      <vt:lpstr>Sosyalist toplumlarda eğitim </vt:lpstr>
      <vt:lpstr>Teorik felsefenin başlangıçları  Thales (MÖ 624-546) </vt:lpstr>
      <vt:lpstr>PowerPoint Sunusu</vt:lpstr>
      <vt:lpstr>Miletoslu diğer doğa filozofu ve  araştırıcılarının düşünsel mizaçlarına (intellectual temperament) bakacak olursak </vt:lpstr>
      <vt:lpstr>                      HERAKLITOS (İ.Ö.540-480)</vt:lpstr>
      <vt:lpstr>PowerPoint Sunusu</vt:lpstr>
      <vt:lpstr>Sofistler kimlerdi?  Kent kültüründe nasıl bir rol oyandılar?</vt:lpstr>
      <vt:lpstr>PowerPoint Sunusu</vt:lpstr>
      <vt:lpstr>  Protogoras (İÖ 482-411)</vt:lpstr>
      <vt:lpstr>PowerPoint Sunusu</vt:lpstr>
      <vt:lpstr>SOKRATES’in düşüncesindeki özgün yön nedir?  </vt:lpstr>
      <vt:lpstr>PowerPoint Sunusu</vt:lpstr>
      <vt:lpstr>PowerPoint Sunusu</vt:lpstr>
      <vt:lpstr>PowerPoint Sunusu</vt:lpstr>
      <vt:lpstr>PLATON</vt:lpstr>
      <vt:lpstr>PowerPoint Sunusu</vt:lpstr>
      <vt:lpstr>Eski Yunan’da düşünüş felsefesi bir temel alıyor…</vt:lpstr>
      <vt:lpstr>Site polis devletlerinde vatandaş olgusu ve eğitim </vt:lpstr>
      <vt:lpstr>PowerPoint Sunusu</vt:lpstr>
      <vt:lpstr>PowerPoint Sunusu</vt:lpstr>
      <vt:lpstr>Dönemin kültür yapısı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packardbellpc</dc:creator>
  <cp:lastModifiedBy>packardbellpc</cp:lastModifiedBy>
  <cp:revision>88</cp:revision>
  <dcterms:created xsi:type="dcterms:W3CDTF">2014-09-16T20:46:32Z</dcterms:created>
  <dcterms:modified xsi:type="dcterms:W3CDTF">2018-02-15T13:08:55Z</dcterms:modified>
</cp:coreProperties>
</file>