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  <p:sldMasterId id="2147483990" r:id="rId2"/>
  </p:sldMasterIdLst>
  <p:sldIdLst>
    <p:sldId id="350" r:id="rId3"/>
    <p:sldId id="351" r:id="rId4"/>
    <p:sldId id="325" r:id="rId5"/>
    <p:sldId id="326" r:id="rId6"/>
    <p:sldId id="327" r:id="rId7"/>
    <p:sldId id="328" r:id="rId8"/>
    <p:sldId id="329" r:id="rId9"/>
    <p:sldId id="332" r:id="rId10"/>
    <p:sldId id="333" r:id="rId11"/>
    <p:sldId id="344" r:id="rId12"/>
    <p:sldId id="336" r:id="rId13"/>
    <p:sldId id="337" r:id="rId14"/>
    <p:sldId id="338" r:id="rId15"/>
    <p:sldId id="342" r:id="rId16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581" autoAdjust="0"/>
  </p:normalViewPr>
  <p:slideViewPr>
    <p:cSldViewPr>
      <p:cViewPr varScale="1">
        <p:scale>
          <a:sx n="81" d="100"/>
          <a:sy n="81" d="100"/>
        </p:scale>
        <p:origin x="-83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216 w 5184"/>
                  <a:gd name="T3" fmla="*/ 3159 h 3159"/>
                  <a:gd name="T4" fmla="*/ 5216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60 w 556"/>
                  <a:gd name="T5" fmla="*/ 3159 h 3159"/>
                  <a:gd name="T6" fmla="*/ 560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3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3 w 251"/>
                <a:gd name="T7" fmla="*/ 12 h 12"/>
                <a:gd name="T8" fmla="*/ 253 w 251"/>
                <a:gd name="T9" fmla="*/ 0 h 12"/>
                <a:gd name="T10" fmla="*/ 253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491 w 251"/>
                <a:gd name="T5" fmla="*/ 12 h 12"/>
                <a:gd name="T6" fmla="*/ 49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5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54 w 4724"/>
                  <a:gd name="T7" fmla="*/ 12 h 12"/>
                  <a:gd name="T8" fmla="*/ 4754 w 4724"/>
                  <a:gd name="T9" fmla="*/ 0 h 12"/>
                  <a:gd name="T10" fmla="*/ 475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tr-TR"/>
              </a:p>
            </p:txBody>
          </p:sp>
        </p:grpSp>
      </p:grpSp>
      <p:sp>
        <p:nvSpPr>
          <p:cNvPr id="35856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5857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DB2B188-3F65-4D4D-AB24-D092EF650AD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5F5888-DFE9-4876-B63B-68BD9C9FF0E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E217E-6E19-4B01-B2D4-5D515C1CB1E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9D952-6C9F-4830-BF43-503142F4930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1690D-1ED4-4999-B57C-80EC1C0E3F7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219A4-91D7-45B6-8040-7CE3C782D91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371F7-513A-4088-81E2-D1561A38101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2A758-4F10-4F1D-9DD8-A00036C7EDA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7016F-3D1F-493C-A631-789C1296EBF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1BF11-CA8E-494E-9182-C3C581D1910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7C84F-AEA5-4773-9810-49E91E8CE94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8B642-DB28-41DC-8B51-183DF284F41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71300-C893-49AE-BB4D-98402A15438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78270-3F91-42CF-A4B3-BD9231A76EA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6D286-24D4-41A4-AD62-8D8FC9DEBBA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BA3C8D-F272-4377-905E-45000482046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B9B98F-9056-4391-86E9-8EDC231C685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957F8-7C9A-408C-9564-3BD6ADA88A8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EDF988-6391-4FB2-ADE3-7BCDAD69267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E351F-78C9-463E-BB7C-3D338EF91DD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879051-AD5E-438C-9821-C83E5E0572E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7DD7CC-DA22-4B9D-B858-DD663EA3C9D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216 w 5184"/>
                <a:gd name="T3" fmla="*/ 3159 h 3159"/>
                <a:gd name="T4" fmla="*/ 5216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60 w 556"/>
                <a:gd name="T5" fmla="*/ 3159 h 3159"/>
                <a:gd name="T6" fmla="*/ 560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35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36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37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5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54 w 4724"/>
                  <a:gd name="T7" fmla="*/ 12 h 12"/>
                  <a:gd name="T8" fmla="*/ 4754 w 4724"/>
                  <a:gd name="T9" fmla="*/ 0 h 12"/>
                  <a:gd name="T10" fmla="*/ 475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39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4827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tr-TR"/>
              </a:p>
            </p:txBody>
          </p:sp>
          <p:sp>
            <p:nvSpPr>
              <p:cNvPr id="1041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491 w 251"/>
                  <a:gd name="T5" fmla="*/ 12 h 12"/>
                  <a:gd name="T6" fmla="*/ 49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42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3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3 w 251"/>
                  <a:gd name="T7" fmla="*/ 12 h 12"/>
                  <a:gd name="T8" fmla="*/ 253 w 251"/>
                  <a:gd name="T9" fmla="*/ 0 h 12"/>
                  <a:gd name="T10" fmla="*/ 253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4830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tr-TR"/>
              </a:p>
            </p:txBody>
          </p:sp>
        </p:grpSp>
      </p:grpSp>
      <p:sp>
        <p:nvSpPr>
          <p:cNvPr id="3483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3483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34833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4834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4835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01646C45-5E5A-40DA-81E1-7536C5090E0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25" r:id="rId1"/>
    <p:sldLayoutId id="2147484004" r:id="rId2"/>
    <p:sldLayoutId id="2147484005" r:id="rId3"/>
    <p:sldLayoutId id="2147484006" r:id="rId4"/>
    <p:sldLayoutId id="2147484007" r:id="rId5"/>
    <p:sldLayoutId id="2147484008" r:id="rId6"/>
    <p:sldLayoutId id="2147484009" r:id="rId7"/>
    <p:sldLayoutId id="2147484010" r:id="rId8"/>
    <p:sldLayoutId id="2147484011" r:id="rId9"/>
    <p:sldLayoutId id="2147484012" r:id="rId10"/>
    <p:sldLayoutId id="214748401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2051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9138E07-7930-4BF5-9F06-3BEFCCCA749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4" r:id="rId1"/>
    <p:sldLayoutId id="2147484015" r:id="rId2"/>
    <p:sldLayoutId id="2147484016" r:id="rId3"/>
    <p:sldLayoutId id="2147484017" r:id="rId4"/>
    <p:sldLayoutId id="2147484018" r:id="rId5"/>
    <p:sldLayoutId id="2147484019" r:id="rId6"/>
    <p:sldLayoutId id="2147484020" r:id="rId7"/>
    <p:sldLayoutId id="2147484021" r:id="rId8"/>
    <p:sldLayoutId id="2147484022" r:id="rId9"/>
    <p:sldLayoutId id="2147484023" r:id="rId10"/>
    <p:sldLayoutId id="214748402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16013" y="1341438"/>
            <a:ext cx="7412037" cy="1943100"/>
          </a:xfrm>
        </p:spPr>
        <p:txBody>
          <a:bodyPr/>
          <a:lstStyle/>
          <a:p>
            <a:r>
              <a:rPr lang="tr-TR" dirty="0" smtClean="0"/>
              <a:t>		Alerjik </a:t>
            </a:r>
            <a:r>
              <a:rPr lang="tr-TR" smtClean="0"/>
              <a:t>hastalıklarda </a:t>
            </a:r>
            <a:r>
              <a:rPr lang="tr-TR" smtClean="0"/>
              <a:t>tanı</a:t>
            </a:r>
            <a:endParaRPr lang="tr-TR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48263" y="4292600"/>
            <a:ext cx="3995737" cy="7207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1800" dirty="0" smtClean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tr-TR" dirty="0" smtClean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050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2800" dirty="0" err="1" smtClean="0"/>
              <a:t>Prick</a:t>
            </a:r>
            <a:r>
              <a:rPr lang="tr-TR" sz="2800" dirty="0" smtClean="0"/>
              <a:t> testi</a:t>
            </a:r>
            <a:endParaRPr lang="tr-TR" sz="2800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tr-TR" sz="2200" dirty="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tr-TR" sz="22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tr-TR" sz="22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tr-TR" sz="2200" dirty="0" smtClean="0"/>
              <a:t>			       Duyarlılık ve negatif </a:t>
            </a:r>
            <a:r>
              <a:rPr lang="tr-TR" sz="2200" dirty="0" err="1" smtClean="0"/>
              <a:t>prediktif</a:t>
            </a:r>
            <a:r>
              <a:rPr lang="tr-TR" sz="2200" dirty="0" smtClean="0"/>
              <a:t> değeri 			       yüksek (&gt;%90)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tr-TR" sz="2200" dirty="0" smtClean="0"/>
              <a:t>			       Özgüllük ve pozitif </a:t>
            </a:r>
            <a:r>
              <a:rPr lang="tr-TR" sz="2200" dirty="0" err="1" smtClean="0"/>
              <a:t>prediktif</a:t>
            </a:r>
            <a:r>
              <a:rPr lang="tr-TR" sz="2200" dirty="0" smtClean="0"/>
              <a:t> değeri zayıf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tr-TR" sz="2200" dirty="0" smtClean="0"/>
              <a:t>			       (%50-85)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tr-TR" sz="2200" dirty="0" smtClean="0"/>
          </a:p>
          <a:p>
            <a:pPr eaLnBrk="1" hangingPunct="1">
              <a:lnSpc>
                <a:spcPct val="90000"/>
              </a:lnSpc>
              <a:buFont typeface="Lucida Sans" pitchFamily="34" charset="0"/>
              <a:buAutoNum type="alphaLcParenR"/>
              <a:defRPr/>
            </a:pPr>
            <a:endParaRPr lang="tr-TR" sz="22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tr-TR" sz="22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tr-TR" sz="2200" dirty="0" smtClean="0"/>
              <a:t>						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tr-TR" sz="2200" dirty="0" smtClean="0"/>
              <a:t>			</a:t>
            </a:r>
          </a:p>
        </p:txBody>
      </p:sp>
      <p:pic>
        <p:nvPicPr>
          <p:cNvPr id="38916" name="Picture 4" descr="Imag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5600" y="798513"/>
            <a:ext cx="3240088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7" name="Line 5"/>
          <p:cNvSpPr>
            <a:spLocks noChangeShapeType="1"/>
          </p:cNvSpPr>
          <p:nvPr/>
        </p:nvSpPr>
        <p:spPr bwMode="auto">
          <a:xfrm>
            <a:off x="539750" y="1196975"/>
            <a:ext cx="403225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Test hataları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sz="2000" dirty="0" smtClean="0"/>
              <a:t>Yalancı (+) durumlar</a:t>
            </a:r>
          </a:p>
          <a:p>
            <a:pPr lvl="1">
              <a:defRPr/>
            </a:pPr>
            <a:r>
              <a:rPr lang="tr-TR" sz="1800" dirty="0" err="1" smtClean="0"/>
              <a:t>Atopik</a:t>
            </a:r>
            <a:r>
              <a:rPr lang="tr-TR" sz="1800" dirty="0" smtClean="0"/>
              <a:t> </a:t>
            </a:r>
            <a:r>
              <a:rPr lang="tr-TR" sz="1800" dirty="0" err="1" smtClean="0"/>
              <a:t>egzema</a:t>
            </a:r>
            <a:endParaRPr lang="tr-TR" sz="1800" dirty="0" smtClean="0"/>
          </a:p>
          <a:p>
            <a:pPr lvl="1">
              <a:defRPr/>
            </a:pPr>
            <a:r>
              <a:rPr lang="tr-TR" sz="1800" dirty="0" smtClean="0"/>
              <a:t>Gıda testleri</a:t>
            </a:r>
          </a:p>
          <a:p>
            <a:pPr lvl="1">
              <a:defRPr/>
            </a:pPr>
            <a:r>
              <a:rPr lang="tr-TR" sz="1800" dirty="0" smtClean="0"/>
              <a:t>İyi standardize edilmemiş test</a:t>
            </a:r>
          </a:p>
          <a:p>
            <a:pPr lvl="1">
              <a:defRPr/>
            </a:pPr>
            <a:r>
              <a:rPr lang="tr-TR" sz="1800" dirty="0" smtClean="0"/>
              <a:t>Fazla </a:t>
            </a:r>
            <a:r>
              <a:rPr lang="tr-TR" sz="1800" dirty="0" err="1" smtClean="0"/>
              <a:t>volum</a:t>
            </a:r>
            <a:endParaRPr lang="tr-TR" sz="1800" dirty="0" smtClean="0"/>
          </a:p>
          <a:p>
            <a:pPr lvl="1">
              <a:defRPr/>
            </a:pPr>
            <a:r>
              <a:rPr lang="tr-TR" sz="1800" dirty="0" smtClean="0"/>
              <a:t>Kişi hataları</a:t>
            </a:r>
          </a:p>
          <a:p>
            <a:pPr lvl="1">
              <a:defRPr/>
            </a:pPr>
            <a:r>
              <a:rPr lang="tr-TR" sz="1800" dirty="0" err="1" smtClean="0"/>
              <a:t>Dermografizm</a:t>
            </a:r>
            <a:endParaRPr lang="tr-TR" sz="1800" dirty="0" smtClean="0"/>
          </a:p>
          <a:p>
            <a:pPr>
              <a:defRPr/>
            </a:pPr>
            <a:r>
              <a:rPr lang="tr-TR" sz="2000" dirty="0" smtClean="0"/>
              <a:t>Yalancı (-) durumlar</a:t>
            </a:r>
          </a:p>
          <a:p>
            <a:pPr lvl="1">
              <a:defRPr/>
            </a:pPr>
            <a:r>
              <a:rPr lang="tr-TR" sz="1800" dirty="0" err="1" smtClean="0"/>
              <a:t>İnfant</a:t>
            </a:r>
            <a:r>
              <a:rPr lang="tr-TR" sz="1800" dirty="0" smtClean="0"/>
              <a:t> ve yaşlılar</a:t>
            </a:r>
          </a:p>
          <a:p>
            <a:pPr lvl="1">
              <a:defRPr/>
            </a:pPr>
            <a:r>
              <a:rPr lang="tr-TR" sz="1800" dirty="0" err="1" smtClean="0"/>
              <a:t>Steroid</a:t>
            </a:r>
            <a:r>
              <a:rPr lang="tr-TR" sz="1800" dirty="0" smtClean="0"/>
              <a:t> ve </a:t>
            </a:r>
            <a:r>
              <a:rPr lang="tr-TR" sz="1800" dirty="0" err="1" smtClean="0"/>
              <a:t>antihistaminik</a:t>
            </a:r>
            <a:r>
              <a:rPr lang="tr-TR" sz="1800" dirty="0" smtClean="0"/>
              <a:t> kullanımı</a:t>
            </a:r>
          </a:p>
          <a:p>
            <a:pPr lvl="1">
              <a:defRPr/>
            </a:pPr>
            <a:r>
              <a:rPr lang="tr-TR" sz="1800" dirty="0" err="1" smtClean="0"/>
              <a:t>Periferik</a:t>
            </a:r>
            <a:r>
              <a:rPr lang="tr-TR" sz="1800" dirty="0" smtClean="0"/>
              <a:t> </a:t>
            </a:r>
            <a:r>
              <a:rPr lang="tr-TR" sz="1800" dirty="0" err="1" smtClean="0"/>
              <a:t>nöropati</a:t>
            </a:r>
            <a:endParaRPr lang="tr-TR" sz="1800" dirty="0" smtClean="0"/>
          </a:p>
          <a:p>
            <a:pPr lvl="1">
              <a:defRPr/>
            </a:pPr>
            <a:r>
              <a:rPr lang="tr-TR" sz="1800" dirty="0" smtClean="0"/>
              <a:t>4-6 </a:t>
            </a:r>
            <a:r>
              <a:rPr lang="tr-TR" sz="1800" dirty="0" err="1" smtClean="0"/>
              <a:t>hf</a:t>
            </a:r>
            <a:r>
              <a:rPr lang="tr-TR" sz="1800" dirty="0" smtClean="0"/>
              <a:t> önce </a:t>
            </a:r>
            <a:r>
              <a:rPr lang="tr-TR" sz="1800" dirty="0" err="1" smtClean="0"/>
              <a:t>anaflaksi</a:t>
            </a:r>
            <a:r>
              <a:rPr lang="tr-TR" sz="1800" dirty="0" smtClean="0"/>
              <a:t> geçirmiş olmak</a:t>
            </a:r>
          </a:p>
          <a:p>
            <a:pPr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Yama testi (</a:t>
            </a:r>
            <a:r>
              <a:rPr lang="tr-TR" dirty="0" err="1" smtClean="0"/>
              <a:t>Patch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 err="1" smtClean="0"/>
              <a:t>Allerjik</a:t>
            </a:r>
            <a:r>
              <a:rPr lang="tr-TR" dirty="0" smtClean="0"/>
              <a:t> </a:t>
            </a:r>
            <a:r>
              <a:rPr lang="tr-TR" dirty="0" err="1" smtClean="0"/>
              <a:t>kontakt</a:t>
            </a:r>
            <a:r>
              <a:rPr lang="tr-TR" dirty="0" smtClean="0"/>
              <a:t> dermatitte uygulanır.</a:t>
            </a:r>
          </a:p>
          <a:p>
            <a:pPr>
              <a:defRPr/>
            </a:pPr>
            <a:r>
              <a:rPr lang="tr-TR" dirty="0" smtClean="0"/>
              <a:t>Metal, ilaç, kozmetiklerle</a:t>
            </a:r>
          </a:p>
          <a:p>
            <a:pPr>
              <a:defRPr/>
            </a:pPr>
            <a:r>
              <a:rPr lang="tr-TR" dirty="0" smtClean="0"/>
              <a:t>Sırta yapıştırılır</a:t>
            </a:r>
          </a:p>
          <a:p>
            <a:pPr>
              <a:defRPr/>
            </a:pPr>
            <a:r>
              <a:rPr lang="tr-TR" dirty="0" smtClean="0"/>
              <a:t>48 -72 ve 96 saat sonra okunur.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Provokasyon testleri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Nazal</a:t>
            </a:r>
          </a:p>
          <a:p>
            <a:pPr>
              <a:defRPr/>
            </a:pPr>
            <a:r>
              <a:rPr lang="tr-TR" dirty="0" err="1" smtClean="0"/>
              <a:t>Konjuktival</a:t>
            </a:r>
            <a:endParaRPr lang="tr-TR" dirty="0" smtClean="0"/>
          </a:p>
          <a:p>
            <a:pPr>
              <a:defRPr/>
            </a:pPr>
            <a:r>
              <a:rPr lang="tr-TR" dirty="0" err="1" smtClean="0"/>
              <a:t>Bronşial</a:t>
            </a:r>
            <a:r>
              <a:rPr lang="tr-TR" dirty="0" smtClean="0"/>
              <a:t> (spesifik, </a:t>
            </a:r>
            <a:r>
              <a:rPr lang="tr-TR" dirty="0" err="1" smtClean="0"/>
              <a:t>nonspesifik</a:t>
            </a:r>
            <a:r>
              <a:rPr lang="tr-TR" dirty="0" smtClean="0"/>
              <a:t>)</a:t>
            </a:r>
          </a:p>
          <a:p>
            <a:pPr>
              <a:defRPr/>
            </a:pPr>
            <a:r>
              <a:rPr lang="tr-TR" dirty="0" smtClean="0"/>
              <a:t>Oral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Diğer testler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Bu testler spesifik </a:t>
            </a:r>
            <a:r>
              <a:rPr lang="tr-TR" dirty="0" err="1" smtClean="0"/>
              <a:t>allerji</a:t>
            </a:r>
            <a:r>
              <a:rPr lang="tr-TR" dirty="0" smtClean="0"/>
              <a:t> tanısı için gerekli değillerdir.</a:t>
            </a:r>
          </a:p>
          <a:p>
            <a:pPr lvl="1">
              <a:defRPr/>
            </a:pPr>
            <a:r>
              <a:rPr lang="tr-TR" dirty="0" smtClean="0"/>
              <a:t>Ter testi</a:t>
            </a:r>
          </a:p>
          <a:p>
            <a:pPr lvl="1">
              <a:defRPr/>
            </a:pPr>
            <a:r>
              <a:rPr lang="tr-TR" dirty="0" err="1" smtClean="0"/>
              <a:t>Grafiler</a:t>
            </a:r>
            <a:endParaRPr lang="tr-TR" dirty="0" smtClean="0"/>
          </a:p>
          <a:p>
            <a:pPr lvl="1">
              <a:defRPr/>
            </a:pPr>
            <a:r>
              <a:rPr lang="tr-TR" dirty="0" smtClean="0"/>
              <a:t>Tomografiler</a:t>
            </a:r>
          </a:p>
          <a:p>
            <a:pPr lvl="1">
              <a:defRPr/>
            </a:pPr>
            <a:r>
              <a:rPr lang="tr-TR" dirty="0" smtClean="0"/>
              <a:t>SFT</a:t>
            </a:r>
          </a:p>
          <a:p>
            <a:pPr lvl="1">
              <a:defRPr/>
            </a:pPr>
            <a:r>
              <a:rPr lang="tr-TR" dirty="0" smtClean="0"/>
              <a:t>Sintigrafiler</a:t>
            </a:r>
          </a:p>
          <a:p>
            <a:pPr lvl="1">
              <a:defRPr/>
            </a:pPr>
            <a:r>
              <a:rPr lang="tr-TR" dirty="0" smtClean="0"/>
              <a:t>Kan gazları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Dikkat edilecek noktalar</a:t>
            </a:r>
          </a:p>
        </p:txBody>
      </p:sp>
      <p:sp>
        <p:nvSpPr>
          <p:cNvPr id="614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Ne şikayetle gelirse gelsin sorgulamayı detaylandırın</a:t>
            </a:r>
          </a:p>
          <a:p>
            <a:r>
              <a:rPr lang="tr-TR" smtClean="0"/>
              <a:t>Tek bir sistem veya organa sabit kalmayın</a:t>
            </a:r>
          </a:p>
          <a:p>
            <a:r>
              <a:rPr lang="tr-TR" smtClean="0"/>
              <a:t>Olayı tetikleyen faktörü bulmaya çalışın</a:t>
            </a:r>
          </a:p>
          <a:p>
            <a:r>
              <a:rPr lang="tr-TR" smtClean="0"/>
              <a:t>Aile anamnezi var mı?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TANI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sz="2400" dirty="0" err="1" smtClean="0"/>
              <a:t>İnvitro</a:t>
            </a:r>
            <a:r>
              <a:rPr lang="tr-TR" sz="2400" dirty="0" smtClean="0"/>
              <a:t> testler</a:t>
            </a:r>
          </a:p>
          <a:p>
            <a:pPr lvl="1">
              <a:defRPr/>
            </a:pPr>
            <a:r>
              <a:rPr lang="tr-TR" sz="2400" dirty="0" smtClean="0"/>
              <a:t>Total </a:t>
            </a:r>
            <a:r>
              <a:rPr lang="tr-TR" sz="2400" dirty="0" err="1" smtClean="0"/>
              <a:t>eozinofil</a:t>
            </a:r>
            <a:r>
              <a:rPr lang="tr-TR" sz="2400" dirty="0" smtClean="0"/>
              <a:t> sayımı</a:t>
            </a:r>
          </a:p>
          <a:p>
            <a:pPr lvl="1">
              <a:defRPr/>
            </a:pPr>
            <a:r>
              <a:rPr lang="tr-TR" sz="2400" dirty="0" smtClean="0"/>
              <a:t>Nazal </a:t>
            </a:r>
            <a:r>
              <a:rPr lang="tr-TR" sz="2400" dirty="0" err="1" smtClean="0"/>
              <a:t>eozinofil</a:t>
            </a:r>
            <a:r>
              <a:rPr lang="tr-TR" sz="2400" dirty="0" smtClean="0"/>
              <a:t> sayımı</a:t>
            </a:r>
          </a:p>
          <a:p>
            <a:pPr lvl="1">
              <a:defRPr/>
            </a:pPr>
            <a:r>
              <a:rPr lang="tr-TR" sz="2400" dirty="0" smtClean="0"/>
              <a:t>Total serum </a:t>
            </a:r>
            <a:r>
              <a:rPr lang="tr-TR" sz="2400" dirty="0" err="1" smtClean="0"/>
              <a:t>IgE</a:t>
            </a:r>
            <a:r>
              <a:rPr lang="tr-TR" sz="2400" dirty="0" smtClean="0"/>
              <a:t> düzeyi</a:t>
            </a:r>
          </a:p>
          <a:p>
            <a:pPr lvl="1">
              <a:defRPr/>
            </a:pPr>
            <a:r>
              <a:rPr lang="tr-TR" sz="2400" dirty="0" smtClean="0"/>
              <a:t>Serum Spesifik </a:t>
            </a:r>
            <a:r>
              <a:rPr lang="tr-TR" sz="2400" dirty="0" err="1" smtClean="0"/>
              <a:t>IgE</a:t>
            </a:r>
            <a:r>
              <a:rPr lang="tr-TR" sz="2400" dirty="0" smtClean="0"/>
              <a:t> düzeyi</a:t>
            </a:r>
          </a:p>
          <a:p>
            <a:pPr lvl="1">
              <a:defRPr/>
            </a:pPr>
            <a:r>
              <a:rPr lang="tr-TR" sz="2400" dirty="0" smtClean="0"/>
              <a:t>Hücresel testler (bazofil </a:t>
            </a:r>
            <a:r>
              <a:rPr lang="tr-TR" sz="2400" dirty="0" err="1" smtClean="0"/>
              <a:t>histamin</a:t>
            </a:r>
            <a:r>
              <a:rPr lang="tr-TR" sz="2400" dirty="0" smtClean="0"/>
              <a:t> </a:t>
            </a:r>
            <a:r>
              <a:rPr lang="tr-TR" sz="2400" dirty="0" err="1" smtClean="0"/>
              <a:t>salınımı</a:t>
            </a:r>
            <a:r>
              <a:rPr lang="tr-TR" sz="2400" dirty="0" smtClean="0"/>
              <a:t>)</a:t>
            </a:r>
          </a:p>
          <a:p>
            <a:pPr>
              <a:defRPr/>
            </a:pPr>
            <a:r>
              <a:rPr lang="tr-TR" sz="2400" dirty="0" err="1" smtClean="0"/>
              <a:t>İnvivo</a:t>
            </a:r>
            <a:r>
              <a:rPr lang="tr-TR" sz="2400" dirty="0" smtClean="0"/>
              <a:t> testler</a:t>
            </a:r>
          </a:p>
          <a:p>
            <a:pPr lvl="1">
              <a:defRPr/>
            </a:pPr>
            <a:r>
              <a:rPr lang="tr-TR" sz="2400" dirty="0" smtClean="0"/>
              <a:t>Deri testleri</a:t>
            </a:r>
          </a:p>
          <a:p>
            <a:pPr lvl="1">
              <a:defRPr/>
            </a:pPr>
            <a:r>
              <a:rPr lang="tr-TR" sz="2400" dirty="0" err="1" smtClean="0"/>
              <a:t>Provakasyon</a:t>
            </a:r>
            <a:r>
              <a:rPr lang="tr-TR" sz="2400" dirty="0" smtClean="0"/>
              <a:t> testler</a:t>
            </a:r>
            <a:endParaRPr lang="tr-TR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err="1" smtClean="0"/>
              <a:t>Eozinofil</a:t>
            </a:r>
            <a:r>
              <a:rPr lang="tr-TR" dirty="0" smtClean="0"/>
              <a:t> sayımı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 err="1" smtClean="0"/>
              <a:t>PY’da</a:t>
            </a:r>
            <a:r>
              <a:rPr lang="tr-TR" dirty="0" smtClean="0"/>
              <a:t> %5’in üstü </a:t>
            </a:r>
            <a:r>
              <a:rPr lang="tr-TR" dirty="0" err="1" smtClean="0"/>
              <a:t>eozinofilidir</a:t>
            </a:r>
            <a:r>
              <a:rPr lang="tr-TR" dirty="0" smtClean="0"/>
              <a:t>.</a:t>
            </a:r>
          </a:p>
          <a:p>
            <a:pPr>
              <a:defRPr/>
            </a:pPr>
            <a:r>
              <a:rPr lang="tr-TR" dirty="0" smtClean="0"/>
              <a:t>Mm3’te 250 hücre saymak daha doğru</a:t>
            </a:r>
          </a:p>
          <a:p>
            <a:pPr>
              <a:defRPr/>
            </a:pPr>
            <a:r>
              <a:rPr lang="tr-TR" dirty="0" smtClean="0"/>
              <a:t>Gece yüksek, sabah daha düşük</a:t>
            </a:r>
          </a:p>
          <a:p>
            <a:pPr>
              <a:defRPr/>
            </a:pPr>
            <a:r>
              <a:rPr lang="tr-TR" dirty="0" err="1" smtClean="0"/>
              <a:t>Steroidler</a:t>
            </a:r>
            <a:r>
              <a:rPr lang="tr-TR" dirty="0" smtClean="0"/>
              <a:t>, stres, </a:t>
            </a:r>
            <a:r>
              <a:rPr lang="tr-TR" dirty="0" err="1" smtClean="0"/>
              <a:t>viral</a:t>
            </a:r>
            <a:r>
              <a:rPr lang="tr-TR" dirty="0" smtClean="0"/>
              <a:t> enfeksiyonlar sayısını azaltır.</a:t>
            </a:r>
          </a:p>
          <a:p>
            <a:pPr>
              <a:defRPr/>
            </a:pPr>
            <a:r>
              <a:rPr lang="tr-TR" dirty="0" err="1" smtClean="0"/>
              <a:t>Nonspesifiktir</a:t>
            </a:r>
            <a:endParaRPr lang="tr-TR" dirty="0" smtClean="0"/>
          </a:p>
          <a:p>
            <a:pPr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Nazal </a:t>
            </a:r>
            <a:r>
              <a:rPr lang="tr-TR" dirty="0" err="1" smtClean="0"/>
              <a:t>eozinofili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 err="1" smtClean="0"/>
              <a:t>Rinit</a:t>
            </a:r>
            <a:r>
              <a:rPr lang="tr-TR" dirty="0" smtClean="0"/>
              <a:t> tanısında önemli (deri testi ile kliniğin uyuşmadığı durumlarda)</a:t>
            </a:r>
          </a:p>
          <a:p>
            <a:pPr>
              <a:defRPr/>
            </a:pPr>
            <a:r>
              <a:rPr lang="tr-TR" dirty="0" smtClean="0"/>
              <a:t>%10’un üstü önemli</a:t>
            </a:r>
          </a:p>
          <a:p>
            <a:pPr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Total </a:t>
            </a:r>
            <a:r>
              <a:rPr lang="tr-TR" dirty="0" err="1" smtClean="0"/>
              <a:t>IgE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En sık kullanılan testtir.</a:t>
            </a:r>
          </a:p>
          <a:p>
            <a:pPr>
              <a:defRPr/>
            </a:pPr>
            <a:r>
              <a:rPr lang="tr-TR" dirty="0" smtClean="0"/>
              <a:t>Tanısal değeri azdır.</a:t>
            </a:r>
          </a:p>
          <a:p>
            <a:pPr>
              <a:defRPr/>
            </a:pPr>
            <a:r>
              <a:rPr lang="tr-TR" dirty="0" err="1" smtClean="0"/>
              <a:t>Pekçok</a:t>
            </a:r>
            <a:r>
              <a:rPr lang="tr-TR" dirty="0" smtClean="0"/>
              <a:t> hastalıkta yükselir.</a:t>
            </a:r>
          </a:p>
          <a:p>
            <a:pPr marL="0" indent="0">
              <a:buFont typeface="Wingdings" pitchFamily="2" charset="2"/>
              <a:buNone/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Spesifik </a:t>
            </a:r>
            <a:r>
              <a:rPr lang="tr-TR" dirty="0" err="1" smtClean="0"/>
              <a:t>IgE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sz="2400" dirty="0" err="1" smtClean="0"/>
              <a:t>IgE’den</a:t>
            </a:r>
            <a:r>
              <a:rPr lang="tr-TR" sz="2400" dirty="0" smtClean="0"/>
              <a:t> daha değerli.</a:t>
            </a:r>
          </a:p>
          <a:p>
            <a:pPr>
              <a:defRPr/>
            </a:pPr>
            <a:r>
              <a:rPr lang="tr-TR" sz="2400" dirty="0" smtClean="0"/>
              <a:t>%20 klinikle uyumsuzluk gösterebilir.</a:t>
            </a:r>
          </a:p>
          <a:p>
            <a:pPr>
              <a:defRPr/>
            </a:pPr>
            <a:r>
              <a:rPr lang="tr-TR" sz="2400" dirty="0" smtClean="0"/>
              <a:t>RAST  ile bakılır.</a:t>
            </a:r>
          </a:p>
          <a:p>
            <a:pPr>
              <a:defRPr/>
            </a:pPr>
            <a:r>
              <a:rPr lang="tr-TR" sz="2400" dirty="0" smtClean="0"/>
              <a:t>Deri ve </a:t>
            </a:r>
            <a:r>
              <a:rPr lang="tr-TR" sz="2400" dirty="0" err="1" smtClean="0"/>
              <a:t>provakasyon</a:t>
            </a:r>
            <a:r>
              <a:rPr lang="tr-TR" sz="2400" dirty="0" smtClean="0"/>
              <a:t> testleri ile uyumu iyi.</a:t>
            </a:r>
          </a:p>
          <a:p>
            <a:pPr>
              <a:defRPr/>
            </a:pPr>
            <a:r>
              <a:rPr lang="tr-TR" sz="2400" dirty="0" smtClean="0"/>
              <a:t>İlaçlardan etkilenmez.</a:t>
            </a:r>
          </a:p>
          <a:p>
            <a:pPr>
              <a:defRPr/>
            </a:pPr>
            <a:r>
              <a:rPr lang="tr-TR" sz="2400" dirty="0" smtClean="0"/>
              <a:t>Deri testinden daha az duyarlıdır.</a:t>
            </a:r>
          </a:p>
          <a:p>
            <a:pPr>
              <a:defRPr/>
            </a:pPr>
            <a:r>
              <a:rPr lang="tr-TR" sz="2400" dirty="0" err="1" smtClean="0"/>
              <a:t>Allerjen</a:t>
            </a:r>
            <a:r>
              <a:rPr lang="tr-TR" sz="2400" dirty="0" smtClean="0"/>
              <a:t> seçimi sınırlıdır.</a:t>
            </a:r>
          </a:p>
          <a:p>
            <a:pPr>
              <a:defRPr/>
            </a:pPr>
            <a:r>
              <a:rPr lang="tr-TR" sz="2400" dirty="0" smtClean="0"/>
              <a:t>Pahallıdır.</a:t>
            </a:r>
          </a:p>
          <a:p>
            <a:pPr>
              <a:defRPr/>
            </a:pPr>
            <a:r>
              <a:rPr lang="tr-TR" sz="2400" dirty="0" err="1" smtClean="0"/>
              <a:t>Laboratuvarlar</a:t>
            </a:r>
            <a:r>
              <a:rPr lang="tr-TR" sz="2400" dirty="0" smtClean="0"/>
              <a:t> arasında farklılıklar vardır.</a:t>
            </a:r>
            <a:endParaRPr lang="tr-TR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Deri Testleri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 err="1" smtClean="0"/>
              <a:t>Prick</a:t>
            </a:r>
            <a:r>
              <a:rPr lang="tr-TR" dirty="0" smtClean="0"/>
              <a:t>: delme</a:t>
            </a:r>
          </a:p>
          <a:p>
            <a:pPr>
              <a:defRPr/>
            </a:pPr>
            <a:r>
              <a:rPr lang="tr-TR" dirty="0" err="1" smtClean="0"/>
              <a:t>Scratch</a:t>
            </a:r>
            <a:r>
              <a:rPr lang="tr-TR" dirty="0" smtClean="0"/>
              <a:t>: çizme</a:t>
            </a:r>
          </a:p>
          <a:p>
            <a:pPr>
              <a:defRPr/>
            </a:pPr>
            <a:r>
              <a:rPr lang="tr-TR" dirty="0" err="1" smtClean="0"/>
              <a:t>İntradermal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Kullanılan antijenler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Serum fizyolojik: negatif kontrol</a:t>
            </a:r>
          </a:p>
          <a:p>
            <a:pPr>
              <a:defRPr/>
            </a:pPr>
            <a:r>
              <a:rPr lang="tr-TR" dirty="0" err="1" smtClean="0"/>
              <a:t>Histamin</a:t>
            </a:r>
            <a:r>
              <a:rPr lang="tr-TR" dirty="0" smtClean="0"/>
              <a:t>: pozitif kontrol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itrek Işık">
  <a:themeElements>
    <a:clrScheme name="Titrek Işık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Titrek Işık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itrek Işık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k Işık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k Işık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k Işık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k Işık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k Işık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k Işık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rek Işık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rek Işık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967</TotalTime>
  <Words>278</Words>
  <Application>Microsoft Office PowerPoint</Application>
  <PresentationFormat>Ekran Gösterisi (4:3)</PresentationFormat>
  <Paragraphs>90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14</vt:i4>
      </vt:variant>
    </vt:vector>
  </HeadingPairs>
  <TitlesOfParts>
    <vt:vector size="16" baseType="lpstr">
      <vt:lpstr>Titrek Işık</vt:lpstr>
      <vt:lpstr>Ofis Teması</vt:lpstr>
      <vt:lpstr>  Alerjik hastalıklarda tanı</vt:lpstr>
      <vt:lpstr>Dikkat edilecek noktalar</vt:lpstr>
      <vt:lpstr>TANI</vt:lpstr>
      <vt:lpstr>Eozinofil sayımı</vt:lpstr>
      <vt:lpstr>Nazal eozinofili</vt:lpstr>
      <vt:lpstr>Total IgE</vt:lpstr>
      <vt:lpstr>Spesifik IgE</vt:lpstr>
      <vt:lpstr>Deri Testleri</vt:lpstr>
      <vt:lpstr>Kullanılan antijenler</vt:lpstr>
      <vt:lpstr>Prick testi</vt:lpstr>
      <vt:lpstr>Test hataları</vt:lpstr>
      <vt:lpstr>Yama testi (Patch)</vt:lpstr>
      <vt:lpstr>Provokasyon testleri</vt:lpstr>
      <vt:lpstr>Diğer testler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Anaflaksi ve Acil Alerjik Reaksiyonlar</dc:title>
  <dc:creator>HP</dc:creator>
  <cp:lastModifiedBy>user</cp:lastModifiedBy>
  <cp:revision>38</cp:revision>
  <dcterms:created xsi:type="dcterms:W3CDTF">2006-12-10T18:52:59Z</dcterms:created>
  <dcterms:modified xsi:type="dcterms:W3CDTF">2017-12-12T05:18:03Z</dcterms:modified>
</cp:coreProperties>
</file>