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sorterViewPr>
    <p:cViewPr>
      <p:scale>
        <a:sx n="100" d="100"/>
        <a:sy n="100" d="100"/>
      </p:scale>
      <p:origin x="0" y="-3642"/>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hasCustomPrompt="1"/>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BA63A9D-8640-4871-AEF2-D587E59A9A91}"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089677-A34E-4B17-9555-FE696BC855A0}"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5BA63A9D-8640-4871-AEF2-D587E59A9A91}"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089677-A34E-4B17-9555-FE696BC855A0}"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hasCustomPrompt="1"/>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a:xfrm>
            <a:off x="838200" y="365125"/>
            <a:ext cx="7734300" cy="5811838"/>
          </a:xfrm>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5BA63A9D-8640-4871-AEF2-D587E59A9A91}"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089677-A34E-4B17-9555-FE696BC855A0}"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idx="1" hasCustomPrompt="1"/>
          </p:nvPr>
        </p:nvSpPr>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5BA63A9D-8640-4871-AEF2-D587E59A9A91}"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089677-A34E-4B17-9555-FE696BC855A0}"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endParaRPr lang="tr-TR" smtClean="0"/>
          </a:p>
        </p:txBody>
      </p:sp>
      <p:sp>
        <p:nvSpPr>
          <p:cNvPr id="4" name="Veri Yer Tutucusu 3"/>
          <p:cNvSpPr>
            <a:spLocks noGrp="1"/>
          </p:cNvSpPr>
          <p:nvPr>
            <p:ph type="dt" sz="half" idx="10"/>
          </p:nvPr>
        </p:nvSpPr>
        <p:spPr/>
        <p:txBody>
          <a:bodyPr/>
          <a:lstStyle/>
          <a:p>
            <a:fld id="{5BA63A9D-8640-4871-AEF2-D587E59A9A91}"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089677-A34E-4B17-9555-FE696BC855A0}"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sz="half" idx="1" hasCustomPrompt="1"/>
          </p:nvPr>
        </p:nvSpPr>
        <p:spPr>
          <a:xfrm>
            <a:off x="838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İçerik Yer Tutucusu 3"/>
          <p:cNvSpPr>
            <a:spLocks noGrp="1"/>
          </p:cNvSpPr>
          <p:nvPr>
            <p:ph sz="half" idx="2" hasCustomPrompt="1"/>
          </p:nvPr>
        </p:nvSpPr>
        <p:spPr>
          <a:xfrm>
            <a:off x="6172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Veri Yer Tutucusu 4"/>
          <p:cNvSpPr>
            <a:spLocks noGrp="1"/>
          </p:cNvSpPr>
          <p:nvPr>
            <p:ph type="dt" sz="half" idx="10"/>
          </p:nvPr>
        </p:nvSpPr>
        <p:spPr/>
        <p:txBody>
          <a:bodyPr/>
          <a:lstStyle/>
          <a:p>
            <a:fld id="{5BA63A9D-8640-4871-AEF2-D587E59A9A91}"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D089677-A34E-4B17-9555-FE696BC855A0}"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4" name="İçerik Yer Tutucusu 3"/>
          <p:cNvSpPr>
            <a:spLocks noGrp="1"/>
          </p:cNvSpPr>
          <p:nvPr>
            <p:ph sz="half" idx="2" hasCustomPrompt="1"/>
          </p:nvPr>
        </p:nvSpPr>
        <p:spPr>
          <a:xfrm>
            <a:off x="839788" y="2505075"/>
            <a:ext cx="5157787"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Metin Yer Tutucusu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6" name="İçerik Yer Tutucusu 5"/>
          <p:cNvSpPr>
            <a:spLocks noGrp="1"/>
          </p:cNvSpPr>
          <p:nvPr>
            <p:ph sz="quarter" idx="4" hasCustomPrompt="1"/>
          </p:nvPr>
        </p:nvSpPr>
        <p:spPr>
          <a:xfrm>
            <a:off x="6172200" y="2505075"/>
            <a:ext cx="5183188"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7" name="Veri Yer Tutucusu 6"/>
          <p:cNvSpPr>
            <a:spLocks noGrp="1"/>
          </p:cNvSpPr>
          <p:nvPr>
            <p:ph type="dt" sz="half" idx="10"/>
          </p:nvPr>
        </p:nvSpPr>
        <p:spPr/>
        <p:txBody>
          <a:bodyPr/>
          <a:lstStyle/>
          <a:p>
            <a:fld id="{5BA63A9D-8640-4871-AEF2-D587E59A9A91}" type="datetimeFigureOut">
              <a:rPr lang="tr-TR" smtClean="0"/>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D089677-A34E-4B17-9555-FE696BC855A0}"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BA63A9D-8640-4871-AEF2-D587E59A9A91}" type="datetimeFigureOut">
              <a:rPr lang="tr-TR" smtClean="0"/>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D089677-A34E-4B17-9555-FE696BC855A0}"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BA63A9D-8640-4871-AEF2-D587E59A9A91}" type="datetimeFigureOut">
              <a:rPr lang="tr-TR" smtClean="0"/>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D089677-A34E-4B17-9555-FE696BC855A0}"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5BA63A9D-8640-4871-AEF2-D587E59A9A91}"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D089677-A34E-4B17-9555-FE696BC855A0}"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5BA63A9D-8640-4871-AEF2-D587E59A9A91}"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D089677-A34E-4B17-9555-FE696BC855A0}" type="slidenum">
              <a:rPr lang="tr-TR" smtClean="0"/>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63A9D-8640-4871-AEF2-D587E59A9A91}" type="datetimeFigureOut">
              <a:rPr lang="tr-TR" smtClean="0"/>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089677-A34E-4B17-9555-FE696BC855A0}"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Arial" panose="020B0604020202020204" pitchFamily="34" charset="0"/>
                <a:cs typeface="Arial" panose="020B0604020202020204" pitchFamily="34" charset="0"/>
              </a:rPr>
              <a:t> MÜŞTERİ KAVRAMI </a:t>
            </a:r>
            <a:endParaRPr lang="tr-TR" sz="4000"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838200" y="1690688"/>
            <a:ext cx="10515600" cy="4486275"/>
          </a:xfrm>
        </p:spPr>
        <p:txBody>
          <a:bodyPr/>
          <a:lstStyle/>
          <a:p>
            <a:pPr marL="0" indent="0" algn="just">
              <a:buNone/>
            </a:pPr>
            <a:r>
              <a:rPr lang="tr-TR" b="1" dirty="0" smtClean="0">
                <a:latin typeface="Arial" panose="020B0604020202020204" pitchFamily="34" charset="0"/>
                <a:cs typeface="Arial" panose="020B0604020202020204" pitchFamily="34" charset="0"/>
              </a:rPr>
              <a:t>  Piyasadaki herhangi bir ürünü satın alan ya da faydalanan bu kişiler tüketici olarak adlandırılmaktadır. Ancak, ürün farklılaşması talep eden kişinin ürüne sahip olma durumuna göre farklı kavramlar da bulunmaktadır. Bunlardan bazıları, müşteri veya turist olarak adlandırılır.</a:t>
            </a:r>
            <a:endParaRPr lang="tr-TR" b="1"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0644" y="1068779"/>
            <a:ext cx="10653156" cy="5108184"/>
          </a:xfrm>
        </p:spPr>
        <p:txBody>
          <a:bodyPr/>
          <a:lstStyle/>
          <a:p>
            <a:pPr marL="0" indent="0" algn="just">
              <a:buNone/>
            </a:pPr>
            <a:r>
              <a:rPr lang="tr-TR" b="1" dirty="0" smtClean="0">
                <a:latin typeface="Arial" panose="020B0604020202020204" pitchFamily="34" charset="0"/>
                <a:cs typeface="Arial" panose="020B0604020202020204" pitchFamily="34" charset="0"/>
              </a:rPr>
              <a:t> Tüketici-tatilci şikâyetlerinin gazetelerdeki tüketici köşelerinde artık yer almıyor olmasında seyahat acentelerinin gazetelere verdiği sayfalar dolusu ilanların rol oynadığı savunuluyor. Acenteler ise, tüketici-tatilcilerin şikâyetlerinin gazetelerde yer almasının zaman zaman firmalara haksızlık yapılmasına neden olduğunu, bazen küçük bir olay nedeniyle acentelerin adının lekelendiğini savunuyor.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1268" y="581890"/>
            <a:ext cx="11067802" cy="5783283"/>
          </a:xfrm>
        </p:spPr>
        <p:txBody>
          <a:bodyPr>
            <a:normAutofit/>
          </a:bodyPr>
          <a:lstStyle/>
          <a:p>
            <a:pPr marL="0" indent="0">
              <a:buNone/>
            </a:pPr>
            <a:r>
              <a:rPr lang="tr-TR" sz="4000" b="1" dirty="0" smtClean="0">
                <a:latin typeface="Arial" panose="020B0604020202020204" pitchFamily="34" charset="0"/>
                <a:cs typeface="Arial" panose="020B0604020202020204" pitchFamily="34" charset="0"/>
              </a:rPr>
              <a:t> SEYAHAT ACENTELERİNİN FAALİYETLERİ İLE İLGİLİ ŞİKÂYETTE BULUNULMASI  </a:t>
            </a:r>
            <a:endParaRPr lang="tr-TR" sz="4000" b="1" dirty="0" smtClean="0">
              <a:latin typeface="Arial" panose="020B0604020202020204" pitchFamily="34" charset="0"/>
              <a:cs typeface="Arial" panose="020B0604020202020204" pitchFamily="34" charset="0"/>
            </a:endParaRPr>
          </a:p>
          <a:p>
            <a:pPr marL="0" indent="0">
              <a:buNone/>
            </a:pPr>
            <a:r>
              <a:rPr lang="tr-TR" sz="3700" b="1" dirty="0" smtClean="0">
                <a:latin typeface="Arial" panose="020B0604020202020204" pitchFamily="34" charset="0"/>
                <a:cs typeface="Arial" panose="020B0604020202020204" pitchFamily="34" charset="0"/>
              </a:rPr>
              <a:t>İstenilen Belgeler  </a:t>
            </a:r>
            <a:endParaRPr lang="tr-TR" sz="3700" b="1" dirty="0" smtClean="0">
              <a:latin typeface="Arial" panose="020B0604020202020204" pitchFamily="34" charset="0"/>
              <a:cs typeface="Arial" panose="020B0604020202020204" pitchFamily="34" charset="0"/>
            </a:endParaRPr>
          </a:p>
          <a:p>
            <a:pPr marL="0" indent="0">
              <a:buNone/>
            </a:pPr>
            <a:r>
              <a:rPr lang="tr-TR" sz="3500" b="1" dirty="0" smtClean="0">
                <a:latin typeface="Arial" panose="020B0604020202020204" pitchFamily="34" charset="0"/>
                <a:cs typeface="Arial" panose="020B0604020202020204" pitchFamily="34" charset="0"/>
              </a:rPr>
              <a:t>1. Başvuru Dilekçesi   </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Kültür ve Turizm Bakanlığı’nca hazırlanmış matbu dilekçe doldurulur. Dilekçede talebin ne olduğu açıkça belirtilir ve başvuruda bulunan yetkili kişinin adı, soyadı, imzası; acentenin unvanı, belge numarası; acente sahibinin adı, soyadı, telefon ve faks numaraları; şikayetçinin açık adres bilgileri ile başvuru tarihine yer verilir. Başvuru sahibi tüzel kişilik ise dilekçede kaşe ve tüzel kişiliği temsile yetkili kişi veya kişilerin imzası bulunur.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6270" y="1045029"/>
            <a:ext cx="10617530" cy="5131934"/>
          </a:xfrm>
        </p:spPr>
        <p:txBody>
          <a:bodyPr/>
          <a:lstStyle/>
          <a:p>
            <a:pPr marL="0" indent="0" algn="just">
              <a:buNone/>
            </a:pPr>
            <a:r>
              <a:rPr lang="tr-TR" sz="3500" b="1" dirty="0" smtClean="0">
                <a:latin typeface="Arial" panose="020B0604020202020204" pitchFamily="34" charset="0"/>
                <a:cs typeface="Arial" panose="020B0604020202020204" pitchFamily="34" charset="0"/>
              </a:rPr>
              <a:t>2. Şikâyete ilişkin belgeler  </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Şikâyetle ilgili olarak katılınan tura ilişkin tur programı, sözleşme, yatırılan ücretle ilgili banka dekontu, faturalar ve benzeri belgeler ile varsa şikâyetle ilgili olarak acente ile yapılan yazışmaların birer sureti verilir.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Kültür ve Turizm Bakanlığına, belgelerin aslı veya aslını vermeye yetkili mercii veya noterce onaylanmış örnekleri verilir.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8769" y="961901"/>
            <a:ext cx="10665031" cy="5215062"/>
          </a:xfrm>
        </p:spPr>
        <p:txBody>
          <a:bodyPr/>
          <a:lstStyle/>
          <a:p>
            <a:pPr marL="0" indent="0" algn="just">
              <a:buNone/>
            </a:pPr>
            <a:r>
              <a:rPr lang="tr-TR" b="1" dirty="0" smtClean="0">
                <a:latin typeface="Arial" panose="020B0604020202020204" pitchFamily="34" charset="0"/>
                <a:cs typeface="Arial" panose="020B0604020202020204" pitchFamily="34" charset="0"/>
              </a:rPr>
              <a:t> Kültür ve Turizm Bakanlığına verilen belgelerde yer alan acentenin unvan ve adres bilgilerinin birbiriyle uyumlu olması gerekir.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Tabi Olunan Mevzuat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- 1618 sayılı Seyahat Acenteleri ve Seyahat Acenteleri Birliği Kanunu,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Seyahat Acenteleri Yönetmeliği.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9397" y="1092530"/>
            <a:ext cx="10534403" cy="5084433"/>
          </a:xfrm>
        </p:spPr>
        <p:txBody>
          <a:bodyPr/>
          <a:lstStyle/>
          <a:p>
            <a:pPr marL="0" indent="0" algn="just">
              <a:buNone/>
            </a:pPr>
            <a:r>
              <a:rPr lang="tr-TR" sz="3500" b="1" dirty="0" smtClean="0">
                <a:latin typeface="Arial" panose="020B0604020202020204" pitchFamily="34" charset="0"/>
                <a:cs typeface="Arial" panose="020B0604020202020204" pitchFamily="34" charset="0"/>
              </a:rPr>
              <a:t>İşlem Süreci  </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Konuya ilişkin acentenin savunması alınır. Yapılan incelemede şikâyetçinin şikâyetinde haklı olduğunun anlaşılması halinde 1618 sayılı Yasa gereği acente hakkında cezai yaptırımlar uygulanır. Şikâyetçinin mağduriyeti söz konusu ise, mağduriyetinin giderilmesi yoluna gidilir.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5018" y="950026"/>
            <a:ext cx="10688782" cy="5226937"/>
          </a:xfrm>
        </p:spPr>
        <p:txBody>
          <a:bodyPr/>
          <a:lstStyle/>
          <a:p>
            <a:pPr marL="0" indent="0" algn="just">
              <a:buNone/>
            </a:pPr>
            <a:r>
              <a:rPr lang="tr-TR" b="1" dirty="0" smtClean="0">
                <a:latin typeface="Arial" panose="020B0604020202020204" pitchFamily="34" charset="0"/>
                <a:cs typeface="Arial" panose="020B0604020202020204" pitchFamily="34" charset="0"/>
              </a:rPr>
              <a:t> Müşteri haklarına ilişkin önemli noktalar Amerika Birleşik Devletleri Başkanı F. Kennedy tarafından 1962'de yapılan bir kongre konuşmasında dört başlık altında dile getirilmiştir. Bunlar,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Müşterinin sağlık ve güvenliğinin korunması,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Bilgi sahibi olması,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Seçme imkânının sağlanması,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Hakkını aramasıdır.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1268" y="712519"/>
            <a:ext cx="10712532" cy="5464444"/>
          </a:xfrm>
        </p:spPr>
        <p:txBody>
          <a:bodyPr>
            <a:normAutofit lnSpcReduction="10000"/>
          </a:bodyPr>
          <a:lstStyle/>
          <a:p>
            <a:pPr marL="0" indent="0" algn="just">
              <a:buNone/>
            </a:pPr>
            <a:r>
              <a:rPr lang="tr-TR" b="1" dirty="0" smtClean="0">
                <a:latin typeface="Arial" panose="020B0604020202020204" pitchFamily="34" charset="0"/>
                <a:cs typeface="Arial" panose="020B0604020202020204" pitchFamily="34" charset="0"/>
              </a:rPr>
              <a:t>Bu dört temel hak, günümüzde geliştirilerek yaklaşık on temel hak olarak yeniden belirlenmiştir. Bu haklar şunlardır: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Sağlık ve güvenliğin korunması,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Ekonomik çıkarların korunması hakkı,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Bilgilendirilme hakkı,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Eğitilme hakkı,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Tanzim edilme hakkı,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Temsil edilme hakkı,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*Sağlıklı bir çevrede yaşama hakkı,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Gizlilik,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Ürün sağlamlığı,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Reklamda doğruluk. </a:t>
            </a:r>
            <a:endParaRPr lang="tr-TR" b="1"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p:txBody>
          <a:bodyPr/>
          <a:p>
            <a:pPr marL="0" indent="0" algn="l">
              <a:buNone/>
            </a:pPr>
            <a:r>
              <a:rPr lang="tr-TR" altLang="en-US">
                <a:sym typeface="+mn-ea"/>
              </a:rPr>
              <a:t>Ankuzem , Turizm İşletmelerinde Etik , Ankara , s. 1-84</a:t>
            </a:r>
            <a:endParaRPr lang="tr-TR" altLang="en-US"/>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8769" y="795647"/>
            <a:ext cx="10665031" cy="5381316"/>
          </a:xfrm>
        </p:spPr>
        <p:txBody>
          <a:bodyPr/>
          <a:lstStyle/>
          <a:p>
            <a:pPr marL="0" indent="0" algn="just">
              <a:buNone/>
            </a:pPr>
            <a:r>
              <a:rPr lang="tr-TR" b="1" dirty="0" smtClean="0">
                <a:latin typeface="Arial" panose="020B0604020202020204" pitchFamily="34" charset="0"/>
                <a:cs typeface="Arial" panose="020B0604020202020204" pitchFamily="34" charset="0"/>
              </a:rPr>
              <a:t>  Müşteri, edindiği her türlü ürün ve hizmetin karşılığında bir parasal değer ödeyen kişidir. İşletmenin, diğer bir deyişle hizmeti veya ürünü sunanın müşteriye karşı sorumluluğu vardır. Ayrıca müşteri, hakları olan bir grup olmaktan öte bir velinimettir. Sadece alışveriş yapan, para harcayan kişi müşteri değildir. Alışveriş zamanlarının dışında müşteri kimliği bulunmaktadır.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8145" y="605642"/>
            <a:ext cx="10605655" cy="5571321"/>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Tüketici ise, bir taraftan edindiği her türlü ürün ve hizmet karşılığında bir fiyat ödeyen kişidir. Ancak tüketici kimliğinin oluşması için kişinin para ödeyerek bir ürün satın alıyor olması gerekmemektedir. Sanattan çevreye, yerel yönetim merkezlerinden yönetimlere kadar birçok alanda parasal değer ödemeden hazır olmak tüketici kimliğini yaratmaktadır. Başka bir tanımda tüketici, ailevi ihtiyaçlarını karşılamak için mal ve hizmet satın alan kişi olarak kabul edilmiştir. Tüketici; ekonomik, sosyal ve kültürel gereksinimlerini karşılamak için nihai bir mal ve hizmeti satın alıp kullanan ve hiçbir müdahaleye sokmayan kişi, kurum ve aileler olarak tanımlanmıştır.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6893" y="676894"/>
            <a:ext cx="10806545" cy="5664529"/>
          </a:xfrm>
        </p:spPr>
        <p:txBody>
          <a:bodyPr>
            <a:normAutofit fontScale="85000" lnSpcReduction="20000"/>
          </a:bodyPr>
          <a:lstStyle/>
          <a:p>
            <a:pPr marL="0" indent="0">
              <a:buNone/>
            </a:pPr>
            <a:r>
              <a:rPr lang="tr-TR" sz="4500" b="1" dirty="0" smtClean="0">
                <a:latin typeface="Arial" panose="020B0604020202020204" pitchFamily="34" charset="0"/>
                <a:cs typeface="Arial" panose="020B0604020202020204" pitchFamily="34" charset="0"/>
              </a:rPr>
              <a:t>Turizm sektöründeki tüketici grupları şöyle sıralanabilir:  </a:t>
            </a:r>
            <a:endParaRPr lang="tr-TR" sz="4500"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Otel rezervasyonu yaptıranlar (konuk, müşteri),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Uçak bileti alanlar (müşteri, yolcu),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Günübirlik turlara katılanlar (günübirlikçi, ziyaretçi),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Konaklamalı ya da konaklamasız tura katılanlar veya rezervasyon yaptıranlar (turist, müşteri),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Yurtdışı turlarına rezervasyon yaptıranlar veya katılanlar (turist),  *Kongre, seminer vb. organizasyonlara rezervasyon yaptıranlar (müşteri, katılımcı),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Sportif amaçlı turizm faaliyetlerine katılanlar (sporcu),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Gemi-yat turlarına katılanlar (ekskursiyonist),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Seyahat veya tatille ilgili kredi kullananlar (müşteri),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Turizme yönelik faaliyetlere bilet alanlar veya katılanlar (turist, müşteri).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199" y="365125"/>
            <a:ext cx="10645239" cy="1325563"/>
          </a:xfrm>
        </p:spPr>
        <p:txBody>
          <a:bodyPr>
            <a:normAutofit/>
          </a:bodyPr>
          <a:lstStyle/>
          <a:p>
            <a:r>
              <a:rPr lang="tr-TR" sz="3500" b="1" dirty="0" smtClean="0">
                <a:latin typeface="Arial" panose="020B0604020202020204" pitchFamily="34" charset="0"/>
                <a:cs typeface="Arial" panose="020B0604020202020204" pitchFamily="34" charset="0"/>
              </a:rPr>
              <a:t> TURİZM SEKTÖRÜNDE MÜŞTERİ HAKLARI </a:t>
            </a:r>
            <a:endParaRPr lang="tr-TR" sz="3500"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Tüketiciler, seyahat acentesinden satın aldıkları tatil paketi ya da yaptırdıkları otel rezervasyonlarında karşılaştıkları sorunları, bulundukları illerdeki tüketici mahkemelerine, Sanayi ve Ticaret Bakanlığı Tüketicinin ve Rekabetin Korunması Genel Müdürlüğüne bağlı İl Hakem Heyetlerine, Türkiye Seyahat Acenteleri Birliği (TÜRSAB) bünyesindeki Tüketici- Otel-Acente Rehber İlişkileri (TO-AR) Komitesine bildirebiliyorlar.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6894" y="926275"/>
            <a:ext cx="10676906" cy="5250688"/>
          </a:xfrm>
        </p:spPr>
        <p:txBody>
          <a:bodyPr/>
          <a:lstStyle/>
          <a:p>
            <a:pPr marL="0" indent="0" algn="just">
              <a:buNone/>
            </a:pPr>
            <a:r>
              <a:rPr lang="tr-TR" b="1" dirty="0" smtClean="0">
                <a:latin typeface="Arial" panose="020B0604020202020204" pitchFamily="34" charset="0"/>
                <a:cs typeface="Arial" panose="020B0604020202020204" pitchFamily="34" charset="0"/>
              </a:rPr>
              <a:t>   Havayolu hizmetlerinde en fazla şikâyet konusu ise, uçakların rötar yapmasında odaklanıyor. Tatil esnasında bildirilen müşteri şikâyetlerini bölgelerde bulundurduğu rehberler aracılığıyla çözmeye çalışan acenteler, sorunları müşterilerin taleplerine göre oda ya da tesis değişikliği, indirimli tur, tur bedelinin bir kısmının geri ödenmesi gibi yöntemlerle çözüyorlar.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6270" y="1068779"/>
            <a:ext cx="10617530" cy="5108184"/>
          </a:xfrm>
        </p:spPr>
        <p:txBody>
          <a:bodyPr/>
          <a:lstStyle/>
          <a:p>
            <a:pPr marL="0" indent="0" algn="just">
              <a:buNone/>
            </a:pPr>
            <a:r>
              <a:rPr lang="tr-TR" b="1" dirty="0" smtClean="0">
                <a:latin typeface="Arial" panose="020B0604020202020204" pitchFamily="34" charset="0"/>
                <a:cs typeface="Arial" panose="020B0604020202020204" pitchFamily="34" charset="0"/>
              </a:rPr>
              <a:t> Müşteri hakları ve korunması, tüm toplum kadar her tür sektörü de ilgilendiren bir konudur. Müşterinin korunması çerçevesinde ise müşterinin aldatılması, kaliteli ve ayıpsız ürün satışı çok önemlidir. Müşterilere kaliteli ürün satışı yasal zorunluluk olma yanında, önemli bir meslek ve iş etiği kuralı olmuştur.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6894" y="997527"/>
            <a:ext cx="10676906" cy="5179436"/>
          </a:xfrm>
        </p:spPr>
        <p:txBody>
          <a:bodyPr/>
          <a:lstStyle/>
          <a:p>
            <a:pPr marL="0" indent="0" algn="just">
              <a:buNone/>
            </a:pPr>
            <a:r>
              <a:rPr lang="tr-TR" b="1" dirty="0" smtClean="0">
                <a:latin typeface="Arial" panose="020B0604020202020204" pitchFamily="34" charset="0"/>
                <a:cs typeface="Arial" panose="020B0604020202020204" pitchFamily="34" charset="0"/>
              </a:rPr>
              <a:t>  Herhangi bir malı satın alan kişilerin satın alınan ürün üzerinde bir takım hakları vardır. Bu haklar arasında en önemlisi malın alıcının ihtiyaçlarını giderme özelliğinin bulunması ve satın alan kişilerin bilinçli olarak malı seçebilme hakkına sahip olmasıdır. Bu bağlamda işletmelerin de, müşterilerinin fizyolojik ve psikolojik sağlığını güvence altına almak ve doğru bilgi vermek gibi zorunlulukları bulunmaktadır.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7522" y="1187532"/>
            <a:ext cx="10546278" cy="4989431"/>
          </a:xfrm>
        </p:spPr>
        <p:txBody>
          <a:bodyPr/>
          <a:lstStyle/>
          <a:p>
            <a:pPr marL="0" indent="0" algn="just">
              <a:buNone/>
            </a:pPr>
            <a:r>
              <a:rPr lang="tr-TR" b="1" dirty="0" smtClean="0">
                <a:latin typeface="Arial" panose="020B0604020202020204" pitchFamily="34" charset="0"/>
                <a:cs typeface="Arial" panose="020B0604020202020204" pitchFamily="34" charset="0"/>
              </a:rPr>
              <a:t> Oteller şikâyet sıralamasında ilk sırayı almaktadır. Otellerle ilgili şikâyetlerde, otelleri arayıp sorunla ilgili savunma/bilgi isteyen acenteler, şikâyetin otelden kaynaklandığını belirlemeleri halinde tüketiciye ödedikleri cezai yaptırımı tesisten geri alabilmektedirler.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6537</Words>
  <Application>WPS Presentation</Application>
  <PresentationFormat>Geniş ekran</PresentationFormat>
  <Paragraphs>73</Paragraphs>
  <Slides>17</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17</vt:i4>
      </vt:variant>
    </vt:vector>
  </HeadingPairs>
  <TitlesOfParts>
    <vt:vector size="26" baseType="lpstr">
      <vt:lpstr>Arial</vt:lpstr>
      <vt:lpstr>SimSun</vt:lpstr>
      <vt:lpstr>Wingdings</vt:lpstr>
      <vt:lpstr>Microsoft YaHei</vt:lpstr>
      <vt:lpstr/>
      <vt:lpstr>Arial Unicode MS</vt:lpstr>
      <vt:lpstr>Calibri Light</vt:lpstr>
      <vt:lpstr>Calibri</vt:lpstr>
      <vt:lpstr>Office Teması</vt:lpstr>
      <vt:lpstr> MÜŞTERİ KAVRAMI </vt:lpstr>
      <vt:lpstr>PowerPoint 演示文稿</vt:lpstr>
      <vt:lpstr>PowerPoint 演示文稿</vt:lpstr>
      <vt:lpstr>PowerPoint 演示文稿</vt:lpstr>
      <vt:lpstr> TURİZM SEKTÖRÜNDE MÜŞTERİ HAKLARI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MÜŞTERİ KAVRAMI </dc:title>
  <dc:creator>YURT1</dc:creator>
  <cp:lastModifiedBy>ali</cp:lastModifiedBy>
  <cp:revision>5</cp:revision>
  <dcterms:created xsi:type="dcterms:W3CDTF">2018-02-15T16:22:00Z</dcterms:created>
  <dcterms:modified xsi:type="dcterms:W3CDTF">2018-02-16T12:58:00Z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