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40F9249-10DB-4E48-B03F-9C30D8B9A76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0AFD7A-2D59-415A-A528-E790A2121132}" type="slidenum">
              <a:rPr lang="tr-TR" smtClean="0"/>
              <a:t>‹#›</a:t>
            </a:fld>
            <a:endParaRPr lang="tr-TR"/>
          </a:p>
        </p:txBody>
      </p:sp>
    </p:spTree>
    <p:extLst>
      <p:ext uri="{BB962C8B-B14F-4D97-AF65-F5344CB8AC3E}">
        <p14:creationId xmlns:p14="http://schemas.microsoft.com/office/powerpoint/2010/main" val="726825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0F9249-10DB-4E48-B03F-9C30D8B9A76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0AFD7A-2D59-415A-A528-E790A2121132}" type="slidenum">
              <a:rPr lang="tr-TR" smtClean="0"/>
              <a:t>‹#›</a:t>
            </a:fld>
            <a:endParaRPr lang="tr-TR"/>
          </a:p>
        </p:txBody>
      </p:sp>
    </p:spTree>
    <p:extLst>
      <p:ext uri="{BB962C8B-B14F-4D97-AF65-F5344CB8AC3E}">
        <p14:creationId xmlns:p14="http://schemas.microsoft.com/office/powerpoint/2010/main" val="2578962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0F9249-10DB-4E48-B03F-9C30D8B9A76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0AFD7A-2D59-415A-A528-E790A2121132}" type="slidenum">
              <a:rPr lang="tr-TR" smtClean="0"/>
              <a:t>‹#›</a:t>
            </a:fld>
            <a:endParaRPr lang="tr-TR"/>
          </a:p>
        </p:txBody>
      </p:sp>
    </p:spTree>
    <p:extLst>
      <p:ext uri="{BB962C8B-B14F-4D97-AF65-F5344CB8AC3E}">
        <p14:creationId xmlns:p14="http://schemas.microsoft.com/office/powerpoint/2010/main" val="2396279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0F9249-10DB-4E48-B03F-9C30D8B9A76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0AFD7A-2D59-415A-A528-E790A2121132}" type="slidenum">
              <a:rPr lang="tr-TR" smtClean="0"/>
              <a:t>‹#›</a:t>
            </a:fld>
            <a:endParaRPr lang="tr-TR"/>
          </a:p>
        </p:txBody>
      </p:sp>
    </p:spTree>
    <p:extLst>
      <p:ext uri="{BB962C8B-B14F-4D97-AF65-F5344CB8AC3E}">
        <p14:creationId xmlns:p14="http://schemas.microsoft.com/office/powerpoint/2010/main" val="359612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40F9249-10DB-4E48-B03F-9C30D8B9A76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0AFD7A-2D59-415A-A528-E790A2121132}" type="slidenum">
              <a:rPr lang="tr-TR" smtClean="0"/>
              <a:t>‹#›</a:t>
            </a:fld>
            <a:endParaRPr lang="tr-TR"/>
          </a:p>
        </p:txBody>
      </p:sp>
    </p:spTree>
    <p:extLst>
      <p:ext uri="{BB962C8B-B14F-4D97-AF65-F5344CB8AC3E}">
        <p14:creationId xmlns:p14="http://schemas.microsoft.com/office/powerpoint/2010/main" val="886189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0F9249-10DB-4E48-B03F-9C30D8B9A76E}"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0AFD7A-2D59-415A-A528-E790A2121132}" type="slidenum">
              <a:rPr lang="tr-TR" smtClean="0"/>
              <a:t>‹#›</a:t>
            </a:fld>
            <a:endParaRPr lang="tr-TR"/>
          </a:p>
        </p:txBody>
      </p:sp>
    </p:spTree>
    <p:extLst>
      <p:ext uri="{BB962C8B-B14F-4D97-AF65-F5344CB8AC3E}">
        <p14:creationId xmlns:p14="http://schemas.microsoft.com/office/powerpoint/2010/main" val="3328673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0F9249-10DB-4E48-B03F-9C30D8B9A76E}"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B0AFD7A-2D59-415A-A528-E790A2121132}" type="slidenum">
              <a:rPr lang="tr-TR" smtClean="0"/>
              <a:t>‹#›</a:t>
            </a:fld>
            <a:endParaRPr lang="tr-TR"/>
          </a:p>
        </p:txBody>
      </p:sp>
    </p:spTree>
    <p:extLst>
      <p:ext uri="{BB962C8B-B14F-4D97-AF65-F5344CB8AC3E}">
        <p14:creationId xmlns:p14="http://schemas.microsoft.com/office/powerpoint/2010/main" val="1974824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0F9249-10DB-4E48-B03F-9C30D8B9A76E}"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B0AFD7A-2D59-415A-A528-E790A2121132}" type="slidenum">
              <a:rPr lang="tr-TR" smtClean="0"/>
              <a:t>‹#›</a:t>
            </a:fld>
            <a:endParaRPr lang="tr-TR"/>
          </a:p>
        </p:txBody>
      </p:sp>
    </p:spTree>
    <p:extLst>
      <p:ext uri="{BB962C8B-B14F-4D97-AF65-F5344CB8AC3E}">
        <p14:creationId xmlns:p14="http://schemas.microsoft.com/office/powerpoint/2010/main" val="2740651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0F9249-10DB-4E48-B03F-9C30D8B9A76E}"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B0AFD7A-2D59-415A-A528-E790A2121132}" type="slidenum">
              <a:rPr lang="tr-TR" smtClean="0"/>
              <a:t>‹#›</a:t>
            </a:fld>
            <a:endParaRPr lang="tr-TR"/>
          </a:p>
        </p:txBody>
      </p:sp>
    </p:spTree>
    <p:extLst>
      <p:ext uri="{BB962C8B-B14F-4D97-AF65-F5344CB8AC3E}">
        <p14:creationId xmlns:p14="http://schemas.microsoft.com/office/powerpoint/2010/main" val="4225188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40F9249-10DB-4E48-B03F-9C30D8B9A76E}"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0AFD7A-2D59-415A-A528-E790A2121132}" type="slidenum">
              <a:rPr lang="tr-TR" smtClean="0"/>
              <a:t>‹#›</a:t>
            </a:fld>
            <a:endParaRPr lang="tr-TR"/>
          </a:p>
        </p:txBody>
      </p:sp>
    </p:spTree>
    <p:extLst>
      <p:ext uri="{BB962C8B-B14F-4D97-AF65-F5344CB8AC3E}">
        <p14:creationId xmlns:p14="http://schemas.microsoft.com/office/powerpoint/2010/main" val="2173258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40F9249-10DB-4E48-B03F-9C30D8B9A76E}"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0AFD7A-2D59-415A-A528-E790A2121132}" type="slidenum">
              <a:rPr lang="tr-TR" smtClean="0"/>
              <a:t>‹#›</a:t>
            </a:fld>
            <a:endParaRPr lang="tr-TR"/>
          </a:p>
        </p:txBody>
      </p:sp>
    </p:spTree>
    <p:extLst>
      <p:ext uri="{BB962C8B-B14F-4D97-AF65-F5344CB8AC3E}">
        <p14:creationId xmlns:p14="http://schemas.microsoft.com/office/powerpoint/2010/main" val="1444359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0F9249-10DB-4E48-B03F-9C30D8B9A76E}"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0AFD7A-2D59-415A-A528-E790A2121132}" type="slidenum">
              <a:rPr lang="tr-TR" smtClean="0"/>
              <a:t>‹#›</a:t>
            </a:fld>
            <a:endParaRPr lang="tr-TR"/>
          </a:p>
        </p:txBody>
      </p:sp>
    </p:spTree>
    <p:extLst>
      <p:ext uri="{BB962C8B-B14F-4D97-AF65-F5344CB8AC3E}">
        <p14:creationId xmlns:p14="http://schemas.microsoft.com/office/powerpoint/2010/main" val="23374106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BASILI BELGELER</a:t>
            </a:r>
            <a:br>
              <a:rPr lang="tr-TR" b="1" dirty="0" smtClean="0"/>
            </a:br>
            <a:endParaRPr lang="tr-TR" dirty="0"/>
          </a:p>
        </p:txBody>
      </p:sp>
    </p:spTree>
    <p:extLst>
      <p:ext uri="{BB962C8B-B14F-4D97-AF65-F5344CB8AC3E}">
        <p14:creationId xmlns:p14="http://schemas.microsoft.com/office/powerpoint/2010/main" val="4105143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sz="3600" dirty="0" smtClean="0"/>
              <a:t>16.yüzyıldan itibaren el yazmalarının yanı sıra basılı eserler de gelişme göstermiştir. Kitap basımının yaygınlık göstermesiyle elbette el yazmaları ortadan kalkmamış, belirli çizgilerde devam etmiştir. </a:t>
            </a:r>
          </a:p>
          <a:p>
            <a:pPr marL="0" indent="0">
              <a:buNone/>
            </a:pPr>
            <a:endParaRPr lang="tr-TR" dirty="0"/>
          </a:p>
        </p:txBody>
      </p:sp>
    </p:spTree>
    <p:extLst>
      <p:ext uri="{BB962C8B-B14F-4D97-AF65-F5344CB8AC3E}">
        <p14:creationId xmlns:p14="http://schemas.microsoft.com/office/powerpoint/2010/main" val="1677287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sz="3200" u="sng" dirty="0" smtClean="0"/>
              <a:t>Macaristan’da ilk matbaa 1472 yılında Buda’da Alman kökenli matbaacı </a:t>
            </a:r>
            <a:r>
              <a:rPr lang="tr-TR" sz="3200" u="sng" dirty="0" err="1" smtClean="0"/>
              <a:t>Andr</a:t>
            </a:r>
            <a:r>
              <a:rPr lang="hu-HU" sz="3200" u="sng" dirty="0" smtClean="0"/>
              <a:t>á</a:t>
            </a:r>
            <a:r>
              <a:rPr lang="tr-TR" sz="3200" u="sng" dirty="0" smtClean="0"/>
              <a:t>s </a:t>
            </a:r>
            <a:r>
              <a:rPr lang="tr-TR" sz="3200" u="sng" dirty="0" err="1" smtClean="0"/>
              <a:t>Hess</a:t>
            </a:r>
            <a:r>
              <a:rPr lang="tr-TR" sz="3200" u="sng" dirty="0" smtClean="0"/>
              <a:t> tarafından kurulmuştur. </a:t>
            </a:r>
            <a:r>
              <a:rPr lang="hu-HU" sz="3200" dirty="0" smtClean="0"/>
              <a:t>B</a:t>
            </a:r>
            <a:r>
              <a:rPr lang="tr-TR" sz="3200" dirty="0" smtClean="0"/>
              <a:t>ir kaç yıl faaliyet gösteren bu matbaa Macarca eser vermediği için Macar Dil Tarihi açısından fazla önemli değildir. </a:t>
            </a:r>
            <a:r>
              <a:rPr lang="tr-TR" sz="3200" u="sng" dirty="0" smtClean="0"/>
              <a:t>Bu matbaanın en önemli ürünü </a:t>
            </a:r>
            <a:r>
              <a:rPr lang="tr-TR" sz="3200" u="sng" dirty="0" err="1" smtClean="0"/>
              <a:t>Budai</a:t>
            </a:r>
            <a:r>
              <a:rPr lang="tr-TR" sz="3200" u="sng" dirty="0" smtClean="0"/>
              <a:t> </a:t>
            </a:r>
            <a:r>
              <a:rPr lang="tr-TR" sz="3200" u="sng" dirty="0" err="1" smtClean="0"/>
              <a:t>Kr</a:t>
            </a:r>
            <a:r>
              <a:rPr lang="hu-HU" sz="3200" u="sng" dirty="0" smtClean="0"/>
              <a:t>ó</a:t>
            </a:r>
            <a:r>
              <a:rPr lang="tr-TR" sz="3200" u="sng" dirty="0" err="1" smtClean="0"/>
              <a:t>nika</a:t>
            </a:r>
            <a:r>
              <a:rPr lang="tr-TR" sz="3200" u="sng" dirty="0" smtClean="0"/>
              <a:t> adlı eserdir. </a:t>
            </a:r>
            <a:r>
              <a:rPr lang="tr-TR" sz="3200" dirty="0" smtClean="0"/>
              <a:t>Bu eser Latince yazılmış olup eserde Macarca özel isimleri görmek mümkündür. </a:t>
            </a:r>
            <a:endParaRPr lang="hu-HU" sz="3200" dirty="0" smtClean="0"/>
          </a:p>
          <a:p>
            <a:pPr marL="0" indent="0">
              <a:buNone/>
            </a:pPr>
            <a:endParaRPr lang="tr-TR" dirty="0"/>
          </a:p>
        </p:txBody>
      </p:sp>
    </p:spTree>
    <p:extLst>
      <p:ext uri="{BB962C8B-B14F-4D97-AF65-F5344CB8AC3E}">
        <p14:creationId xmlns:p14="http://schemas.microsoft.com/office/powerpoint/2010/main" val="3354238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hu-HU" sz="3200" dirty="0" smtClean="0"/>
              <a:t>Buda</a:t>
            </a:r>
            <a:r>
              <a:rPr lang="tr-TR" sz="3200" dirty="0" smtClean="0"/>
              <a:t>’</a:t>
            </a:r>
            <a:r>
              <a:rPr lang="tr-TR" sz="3200" dirty="0" err="1" smtClean="0"/>
              <a:t>daki</a:t>
            </a:r>
            <a:r>
              <a:rPr lang="tr-TR" sz="3200" dirty="0" smtClean="0"/>
              <a:t> </a:t>
            </a:r>
            <a:r>
              <a:rPr lang="hu-HU" sz="3200" dirty="0" smtClean="0"/>
              <a:t>matbaan</a:t>
            </a:r>
            <a:r>
              <a:rPr lang="tr-TR" sz="3200" dirty="0" smtClean="0"/>
              <a:t>ı</a:t>
            </a:r>
            <a:r>
              <a:rPr lang="hu-HU" sz="3200" dirty="0" smtClean="0"/>
              <a:t>n </a:t>
            </a:r>
            <a:r>
              <a:rPr lang="tr-TR" sz="3200" dirty="0" smtClean="0"/>
              <a:t>kapanmasının ardından uzun yıllar boyunca Macaristan’da kitap basımı olmamıştır. Krakow ve Viyana gibi yabancı matbaalar çok sayıda eser vermiş, bunların içinde 16. yüzyılın yirmili ya da otuzlu yıllarında (ilk eser 1527 yılına aittir) kısmen ya da tamamen Macarca yazılmış eserler basılmıştır. </a:t>
            </a:r>
          </a:p>
          <a:p>
            <a:pPr marL="0" indent="0">
              <a:buNone/>
            </a:pPr>
            <a:endParaRPr lang="tr-TR" dirty="0"/>
          </a:p>
        </p:txBody>
      </p:sp>
    </p:spTree>
    <p:extLst>
      <p:ext uri="{BB962C8B-B14F-4D97-AF65-F5344CB8AC3E}">
        <p14:creationId xmlns:p14="http://schemas.microsoft.com/office/powerpoint/2010/main" val="940759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sz="3200" dirty="0" smtClean="0"/>
              <a:t>Macaristan’da Macarca kitap basımı işi 1539 yılında </a:t>
            </a:r>
            <a:r>
              <a:rPr lang="tr-TR" sz="3200" u="sng" dirty="0" err="1" smtClean="0"/>
              <a:t>Vas</a:t>
            </a:r>
            <a:r>
              <a:rPr lang="tr-TR" sz="3200" dirty="0" smtClean="0"/>
              <a:t> eyaletindeki </a:t>
            </a:r>
            <a:r>
              <a:rPr lang="hu-HU" sz="3200" dirty="0" smtClean="0"/>
              <a:t>Ú</a:t>
            </a:r>
            <a:r>
              <a:rPr lang="tr-TR" sz="3200" dirty="0" err="1" smtClean="0"/>
              <a:t>jsziget’te</a:t>
            </a:r>
            <a:r>
              <a:rPr lang="tr-TR" sz="3200" dirty="0" smtClean="0"/>
              <a:t> oluşturulan matbaada başlamıştır. </a:t>
            </a:r>
            <a:r>
              <a:rPr lang="hu-HU" sz="3200" dirty="0" smtClean="0"/>
              <a:t>Bu </a:t>
            </a:r>
            <a:r>
              <a:rPr lang="tr-TR" sz="3200" dirty="0" smtClean="0"/>
              <a:t>işi J</a:t>
            </a:r>
            <a:r>
              <a:rPr lang="hu-HU" sz="3200" dirty="0" smtClean="0"/>
              <a:t>á</a:t>
            </a:r>
            <a:r>
              <a:rPr lang="tr-TR" sz="3200" dirty="0" err="1" smtClean="0"/>
              <a:t>nos</a:t>
            </a:r>
            <a:r>
              <a:rPr lang="tr-TR" sz="3200" dirty="0" smtClean="0"/>
              <a:t> </a:t>
            </a:r>
            <a:r>
              <a:rPr lang="tr-TR" sz="3200" dirty="0" err="1" smtClean="0"/>
              <a:t>Sylvester’ın</a:t>
            </a:r>
            <a:r>
              <a:rPr lang="tr-TR" sz="3200" dirty="0" smtClean="0"/>
              <a:t> teşviki üzerine Tam</a:t>
            </a:r>
            <a:r>
              <a:rPr lang="hu-HU" sz="3200" dirty="0" smtClean="0"/>
              <a:t>á</a:t>
            </a:r>
            <a:r>
              <a:rPr lang="tr-TR" sz="3200" dirty="0" smtClean="0"/>
              <a:t>s N</a:t>
            </a:r>
            <a:r>
              <a:rPr lang="hu-HU" sz="3200" dirty="0" smtClean="0"/>
              <a:t>á</a:t>
            </a:r>
            <a:r>
              <a:rPr lang="tr-TR" sz="3200" dirty="0" err="1" smtClean="0"/>
              <a:t>dasdy</a:t>
            </a:r>
            <a:r>
              <a:rPr lang="tr-TR" sz="3200" dirty="0" smtClean="0"/>
              <a:t> üstlenmiştir. 16. yüzyılda Macaristan’daki matbaacılık tarihinde 1550 yılında oluşturulan </a:t>
            </a:r>
            <a:r>
              <a:rPr lang="tr-TR" sz="3200" u="sng" dirty="0" err="1" smtClean="0"/>
              <a:t>Kolozsv</a:t>
            </a:r>
            <a:r>
              <a:rPr lang="hu-HU" sz="3200" u="sng" dirty="0" smtClean="0"/>
              <a:t>á</a:t>
            </a:r>
            <a:r>
              <a:rPr lang="tr-TR" sz="3200" u="sng" dirty="0" err="1" smtClean="0"/>
              <a:t>r’daki</a:t>
            </a:r>
            <a:r>
              <a:rPr lang="tr-TR" sz="3200" u="sng" dirty="0" smtClean="0"/>
              <a:t> </a:t>
            </a:r>
            <a:r>
              <a:rPr lang="tr-TR" sz="3200" dirty="0" smtClean="0"/>
              <a:t>matbaa önemli bir rol oynamıştır. Bu matbaa önce </a:t>
            </a:r>
            <a:r>
              <a:rPr lang="tr-TR" sz="3200" dirty="0" err="1" smtClean="0"/>
              <a:t>Györffy</a:t>
            </a:r>
            <a:r>
              <a:rPr lang="tr-TR" sz="3200" dirty="0" smtClean="0"/>
              <a:t> </a:t>
            </a:r>
            <a:r>
              <a:rPr lang="tr-TR" sz="3200" dirty="0" err="1" smtClean="0"/>
              <a:t>Hoffgreff</a:t>
            </a:r>
            <a:r>
              <a:rPr lang="tr-TR" sz="3200" dirty="0" smtClean="0"/>
              <a:t> ve </a:t>
            </a:r>
            <a:r>
              <a:rPr lang="tr-TR" sz="3200" u="sng" dirty="0" smtClean="0"/>
              <a:t>G</a:t>
            </a:r>
            <a:r>
              <a:rPr lang="hu-HU" sz="3200" u="sng" dirty="0" smtClean="0"/>
              <a:t>áspár</a:t>
            </a:r>
            <a:r>
              <a:rPr lang="tr-TR" sz="3200" u="sng" dirty="0" smtClean="0"/>
              <a:t> </a:t>
            </a:r>
            <a:r>
              <a:rPr lang="tr-TR" sz="3200" u="sng" dirty="0" err="1" smtClean="0"/>
              <a:t>Heltai</a:t>
            </a:r>
            <a:r>
              <a:rPr lang="tr-TR" sz="3200" dirty="0" smtClean="0"/>
              <a:t>, daha sora bizzat </a:t>
            </a:r>
            <a:r>
              <a:rPr lang="hu-HU" sz="3200" dirty="0" smtClean="0"/>
              <a:t>H</a:t>
            </a:r>
            <a:r>
              <a:rPr lang="tr-TR" sz="3200" dirty="0" err="1" smtClean="0"/>
              <a:t>eltai</a:t>
            </a:r>
            <a:r>
              <a:rPr lang="tr-TR" sz="3200" dirty="0" smtClean="0"/>
              <a:t> tarafından yönetilmiştir.</a:t>
            </a:r>
            <a:endParaRPr lang="tr-TR" sz="3200" dirty="0"/>
          </a:p>
        </p:txBody>
      </p:sp>
    </p:spTree>
    <p:extLst>
      <p:ext uri="{BB962C8B-B14F-4D97-AF65-F5344CB8AC3E}">
        <p14:creationId xmlns:p14="http://schemas.microsoft.com/office/powerpoint/2010/main" val="720212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Kaynak: </a:t>
            </a:r>
            <a:r>
              <a:rPr lang="hu-HU" dirty="0"/>
              <a:t>Bárczi G., Benkő L., Berrár J., (1967), </a:t>
            </a:r>
            <a:r>
              <a:rPr lang="hu-HU" b="1" dirty="0"/>
              <a:t>A magyar nyelvtörténete</a:t>
            </a:r>
            <a:r>
              <a:rPr lang="hu-HU" dirty="0"/>
              <a:t>, Budapest: Nemzeti </a:t>
            </a:r>
            <a:r>
              <a:rPr lang="hu-HU" dirty="0" smtClean="0"/>
              <a:t>Tankön</a:t>
            </a:r>
            <a:r>
              <a:rPr lang="tr-TR" smtClean="0"/>
              <a:t>y</a:t>
            </a:r>
            <a:r>
              <a:rPr lang="hu-HU" smtClean="0"/>
              <a:t>vkiadó</a:t>
            </a:r>
            <a:r>
              <a:rPr lang="hu-HU" dirty="0"/>
              <a:t>. </a:t>
            </a:r>
            <a:endParaRPr lang="tr-TR" dirty="0"/>
          </a:p>
          <a:p>
            <a:pPr marL="0" indent="0">
              <a:buNone/>
            </a:pPr>
            <a:endParaRPr lang="tr-TR" dirty="0"/>
          </a:p>
        </p:txBody>
      </p:sp>
    </p:spTree>
    <p:extLst>
      <p:ext uri="{BB962C8B-B14F-4D97-AF65-F5344CB8AC3E}">
        <p14:creationId xmlns:p14="http://schemas.microsoft.com/office/powerpoint/2010/main" val="39207609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233</Words>
  <Application>Microsoft Office PowerPoint</Application>
  <PresentationFormat>Geniş ekran</PresentationFormat>
  <Paragraphs>6</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BASILI BELGELER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BASILI BELGELER </dc:title>
  <dc:creator>Windows Kullanıcısı</dc:creator>
  <cp:lastModifiedBy>Windows Kullanıcısı</cp:lastModifiedBy>
  <cp:revision>5</cp:revision>
  <dcterms:created xsi:type="dcterms:W3CDTF">2020-05-01T13:15:29Z</dcterms:created>
  <dcterms:modified xsi:type="dcterms:W3CDTF">2020-05-03T22:10:40Z</dcterms:modified>
</cp:coreProperties>
</file>