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72" r:id="rId2"/>
    <p:sldId id="264" r:id="rId3"/>
    <p:sldId id="268" r:id="rId4"/>
    <p:sldId id="265" r:id="rId5"/>
    <p:sldId id="266" r:id="rId6"/>
    <p:sldId id="267" r:id="rId7"/>
    <p:sldId id="269" r:id="rId8"/>
    <p:sldId id="270" r:id="rId9"/>
    <p:sldId id="271" r:id="rId10"/>
    <p:sldId id="263"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F618E7-7D3E-46CB-9778-91765639E1C9}" type="datetimeFigureOut">
              <a:rPr lang="tr-TR" smtClean="0"/>
              <a:t>29.05.2023</a:t>
            </a:fld>
            <a:endParaRPr lang="tr-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6E5050-A155-4551-8900-3C2504285BBD}" type="slidenum">
              <a:rPr lang="tr-TR" smtClean="0"/>
              <a:t>‹#›</a:t>
            </a:fld>
            <a:endParaRPr lang="tr-TR"/>
          </a:p>
        </p:txBody>
      </p:sp>
    </p:spTree>
    <p:extLst>
      <p:ext uri="{BB962C8B-B14F-4D97-AF65-F5344CB8AC3E}">
        <p14:creationId xmlns:p14="http://schemas.microsoft.com/office/powerpoint/2010/main" val="2660811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967ABAD-CDC6-42C0-B245-2C18328952A1}" type="datetimeFigureOut">
              <a:rPr lang="tr-TR" smtClean="0"/>
              <a:t>29.05.2023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6CD4544F-8842-4512-A9AD-FEB93662E9A4}" type="slidenum">
              <a:rPr lang="tr-TR" smtClean="0"/>
              <a:t>‹#›</a:t>
            </a:fld>
            <a:endParaRPr lang="tr-TR"/>
          </a:p>
        </p:txBody>
      </p:sp>
    </p:spTree>
    <p:extLst>
      <p:ext uri="{BB962C8B-B14F-4D97-AF65-F5344CB8AC3E}">
        <p14:creationId xmlns:p14="http://schemas.microsoft.com/office/powerpoint/2010/main" val="4271649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67ABAD-CDC6-42C0-B245-2C18328952A1}" type="datetimeFigureOut">
              <a:rPr lang="tr-TR" smtClean="0"/>
              <a:t>29.05.2023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CD4544F-8842-4512-A9AD-FEB93662E9A4}" type="slidenum">
              <a:rPr lang="tr-TR" smtClean="0"/>
              <a:t>‹#›</a:t>
            </a:fld>
            <a:endParaRPr lang="tr-TR"/>
          </a:p>
        </p:txBody>
      </p:sp>
    </p:spTree>
    <p:extLst>
      <p:ext uri="{BB962C8B-B14F-4D97-AF65-F5344CB8AC3E}">
        <p14:creationId xmlns:p14="http://schemas.microsoft.com/office/powerpoint/2010/main" val="1625636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67ABAD-CDC6-42C0-B245-2C18328952A1}" type="datetimeFigureOut">
              <a:rPr lang="tr-TR" smtClean="0"/>
              <a:t>29.05.2023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CD4544F-8842-4512-A9AD-FEB93662E9A4}" type="slidenum">
              <a:rPr lang="tr-TR" smtClean="0"/>
              <a:t>‹#›</a:t>
            </a:fld>
            <a:endParaRPr lang="tr-TR"/>
          </a:p>
        </p:txBody>
      </p:sp>
    </p:spTree>
    <p:extLst>
      <p:ext uri="{BB962C8B-B14F-4D97-AF65-F5344CB8AC3E}">
        <p14:creationId xmlns:p14="http://schemas.microsoft.com/office/powerpoint/2010/main" val="3082542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967ABAD-CDC6-42C0-B245-2C18328952A1}" type="datetimeFigureOut">
              <a:rPr lang="tr-TR" smtClean="0"/>
              <a:t>29.05.2023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CD4544F-8842-4512-A9AD-FEB93662E9A4}" type="slidenum">
              <a:rPr lang="tr-TR" smtClean="0"/>
              <a:t>‹#›</a:t>
            </a:fld>
            <a:endParaRPr lang="tr-TR"/>
          </a:p>
        </p:txBody>
      </p:sp>
    </p:spTree>
    <p:extLst>
      <p:ext uri="{BB962C8B-B14F-4D97-AF65-F5344CB8AC3E}">
        <p14:creationId xmlns:p14="http://schemas.microsoft.com/office/powerpoint/2010/main" val="4096821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A967ABAD-CDC6-42C0-B245-2C18328952A1}" type="datetimeFigureOut">
              <a:rPr lang="tr-TR" smtClean="0"/>
              <a:t>29.05.2023</a:t>
            </a:fld>
            <a:endParaRPr lang="tr-TR"/>
          </a:p>
        </p:txBody>
      </p:sp>
      <p:sp>
        <p:nvSpPr>
          <p:cNvPr id="5" name="Footer Placeholder 4"/>
          <p:cNvSpPr>
            <a:spLocks noGrp="1"/>
          </p:cNvSpPr>
          <p:nvPr>
            <p:ph type="ftr" sz="quarter" idx="11"/>
          </p:nvPr>
        </p:nvSpPr>
        <p:spPr>
          <a:xfrm>
            <a:off x="2182708" y="6272784"/>
            <a:ext cx="6327648" cy="365125"/>
          </a:xfrm>
        </p:spPr>
        <p:txBody>
          <a:bodyPr/>
          <a:lstStyle/>
          <a:p>
            <a:endParaRPr lang="tr-T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6CD4544F-8842-4512-A9AD-FEB93662E9A4}" type="slidenum">
              <a:rPr lang="tr-TR" smtClean="0"/>
              <a:t>‹#›</a:t>
            </a:fld>
            <a:endParaRPr lang="tr-TR"/>
          </a:p>
        </p:txBody>
      </p:sp>
    </p:spTree>
    <p:extLst>
      <p:ext uri="{BB962C8B-B14F-4D97-AF65-F5344CB8AC3E}">
        <p14:creationId xmlns:p14="http://schemas.microsoft.com/office/powerpoint/2010/main" val="877977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967ABAD-CDC6-42C0-B245-2C18328952A1}" type="datetimeFigureOut">
              <a:rPr lang="tr-TR" smtClean="0"/>
              <a:t>29.05.2023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CD4544F-8842-4512-A9AD-FEB93662E9A4}" type="slidenum">
              <a:rPr lang="tr-TR" smtClean="0"/>
              <a:t>‹#›</a:t>
            </a:fld>
            <a:endParaRPr lang="tr-TR"/>
          </a:p>
        </p:txBody>
      </p:sp>
    </p:spTree>
    <p:extLst>
      <p:ext uri="{BB962C8B-B14F-4D97-AF65-F5344CB8AC3E}">
        <p14:creationId xmlns:p14="http://schemas.microsoft.com/office/powerpoint/2010/main" val="1846380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967ABAD-CDC6-42C0-B245-2C18328952A1}" type="datetimeFigureOut">
              <a:rPr lang="tr-TR" smtClean="0"/>
              <a:t>29.05.2023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CD4544F-8842-4512-A9AD-FEB93662E9A4}" type="slidenum">
              <a:rPr lang="tr-TR" smtClean="0"/>
              <a:t>‹#›</a:t>
            </a:fld>
            <a:endParaRPr lang="tr-TR"/>
          </a:p>
        </p:txBody>
      </p:sp>
    </p:spTree>
    <p:extLst>
      <p:ext uri="{BB962C8B-B14F-4D97-AF65-F5344CB8AC3E}">
        <p14:creationId xmlns:p14="http://schemas.microsoft.com/office/powerpoint/2010/main" val="2791839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967ABAD-CDC6-42C0-B245-2C18328952A1}" type="datetimeFigureOut">
              <a:rPr lang="tr-TR" smtClean="0"/>
              <a:t>29.05.2023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CD4544F-8842-4512-A9AD-FEB93662E9A4}" type="slidenum">
              <a:rPr lang="tr-TR" smtClean="0"/>
              <a:t>‹#›</a:t>
            </a:fld>
            <a:endParaRPr lang="tr-TR"/>
          </a:p>
        </p:txBody>
      </p:sp>
    </p:spTree>
    <p:extLst>
      <p:ext uri="{BB962C8B-B14F-4D97-AF65-F5344CB8AC3E}">
        <p14:creationId xmlns:p14="http://schemas.microsoft.com/office/powerpoint/2010/main" val="3413381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67ABAD-CDC6-42C0-B245-2C18328952A1}" type="datetimeFigureOut">
              <a:rPr lang="tr-TR" smtClean="0"/>
              <a:t>29.05.2023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6CD4544F-8842-4512-A9AD-FEB93662E9A4}" type="slidenum">
              <a:rPr lang="tr-TR" smtClean="0"/>
              <a:t>‹#›</a:t>
            </a:fld>
            <a:endParaRPr lang="tr-TR"/>
          </a:p>
        </p:txBody>
      </p:sp>
    </p:spTree>
    <p:extLst>
      <p:ext uri="{BB962C8B-B14F-4D97-AF65-F5344CB8AC3E}">
        <p14:creationId xmlns:p14="http://schemas.microsoft.com/office/powerpoint/2010/main" val="1876120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67ABAD-CDC6-42C0-B245-2C18328952A1}" type="datetimeFigureOut">
              <a:rPr lang="tr-TR" smtClean="0"/>
              <a:t>29.05.2023</a:t>
            </a:fld>
            <a:endParaRPr lang="tr-TR"/>
          </a:p>
        </p:txBody>
      </p:sp>
      <p:sp>
        <p:nvSpPr>
          <p:cNvPr id="6" name="Footer Placeholder 5"/>
          <p:cNvSpPr>
            <a:spLocks noGrp="1"/>
          </p:cNvSpPr>
          <p:nvPr>
            <p:ph type="ftr" sz="quarter" idx="11"/>
          </p:nvPr>
        </p:nvSpPr>
        <p:spPr/>
        <p:txBody>
          <a:bodyPr/>
          <a:lstStyle/>
          <a:p>
            <a:endParaRPr lang="tr-T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CD4544F-8842-4512-A9AD-FEB93662E9A4}" type="slidenum">
              <a:rPr lang="tr-TR" smtClean="0"/>
              <a:t>‹#›</a:t>
            </a:fld>
            <a:endParaRPr lang="tr-TR"/>
          </a:p>
        </p:txBody>
      </p:sp>
    </p:spTree>
    <p:extLst>
      <p:ext uri="{BB962C8B-B14F-4D97-AF65-F5344CB8AC3E}">
        <p14:creationId xmlns:p14="http://schemas.microsoft.com/office/powerpoint/2010/main" val="1630868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967ABAD-CDC6-42C0-B245-2C18328952A1}" type="datetimeFigureOut">
              <a:rPr lang="tr-TR" smtClean="0"/>
              <a:t>29.05.2023</a:t>
            </a:fld>
            <a:endParaRPr lang="tr-T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CD4544F-8842-4512-A9AD-FEB93662E9A4}" type="slidenum">
              <a:rPr lang="tr-TR" smtClean="0"/>
              <a:t>‹#›</a:t>
            </a:fld>
            <a:endParaRPr lang="tr-TR"/>
          </a:p>
        </p:txBody>
      </p:sp>
    </p:spTree>
    <p:extLst>
      <p:ext uri="{BB962C8B-B14F-4D97-AF65-F5344CB8AC3E}">
        <p14:creationId xmlns:p14="http://schemas.microsoft.com/office/powerpoint/2010/main" val="1628112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A967ABAD-CDC6-42C0-B245-2C18328952A1}" type="datetimeFigureOut">
              <a:rPr lang="tr-TR" smtClean="0"/>
              <a:t>29.05.2023</a:t>
            </a:fld>
            <a:endParaRPr lang="tr-T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tr-T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6CD4544F-8842-4512-A9AD-FEB93662E9A4}" type="slidenum">
              <a:rPr lang="tr-TR" smtClean="0"/>
              <a:t>‹#›</a:t>
            </a:fld>
            <a:endParaRPr lang="tr-TR"/>
          </a:p>
        </p:txBody>
      </p:sp>
    </p:spTree>
    <p:extLst>
      <p:ext uri="{BB962C8B-B14F-4D97-AF65-F5344CB8AC3E}">
        <p14:creationId xmlns:p14="http://schemas.microsoft.com/office/powerpoint/2010/main" val="11451347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Türk sineması</a:t>
            </a:r>
            <a:br>
              <a:rPr lang="tr-TR" dirty="0" smtClean="0"/>
            </a:br>
            <a:r>
              <a:rPr lang="tr-TR" sz="5400" dirty="0" smtClean="0"/>
              <a:t>9. Hafta</a:t>
            </a:r>
            <a:endParaRPr lang="tr-TR" sz="5400" dirty="0"/>
          </a:p>
        </p:txBody>
      </p:sp>
    </p:spTree>
    <p:extLst>
      <p:ext uri="{BB962C8B-B14F-4D97-AF65-F5344CB8AC3E}">
        <p14:creationId xmlns:p14="http://schemas.microsoft.com/office/powerpoint/2010/main" val="3267615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1ED97-D68E-F82B-1EAC-529AC687B9FE}"/>
              </a:ext>
            </a:extLst>
          </p:cNvPr>
          <p:cNvSpPr>
            <a:spLocks noGrp="1"/>
          </p:cNvSpPr>
          <p:nvPr>
            <p:ph type="title"/>
          </p:nvPr>
        </p:nvSpPr>
        <p:spPr>
          <a:xfrm>
            <a:off x="1069848" y="484632"/>
            <a:ext cx="10058400" cy="1309532"/>
          </a:xfrm>
        </p:spPr>
        <p:txBody>
          <a:bodyPr>
            <a:normAutofit/>
          </a:bodyPr>
          <a:lstStyle/>
          <a:p>
            <a:pPr algn="ctr"/>
            <a:r>
              <a:rPr lang="tr-TR" sz="4400" dirty="0"/>
              <a:t>Kaynakça</a:t>
            </a:r>
          </a:p>
        </p:txBody>
      </p:sp>
      <p:sp>
        <p:nvSpPr>
          <p:cNvPr id="3" name="Content Placeholder 2">
            <a:extLst>
              <a:ext uri="{FF2B5EF4-FFF2-40B4-BE49-F238E27FC236}">
                <a16:creationId xmlns:a16="http://schemas.microsoft.com/office/drawing/2014/main" id="{509D9624-7BB0-8241-BB0B-3BF7515FE095}"/>
              </a:ext>
            </a:extLst>
          </p:cNvPr>
          <p:cNvSpPr>
            <a:spLocks noGrp="1"/>
          </p:cNvSpPr>
          <p:nvPr>
            <p:ph idx="1"/>
          </p:nvPr>
        </p:nvSpPr>
        <p:spPr>
          <a:xfrm>
            <a:off x="1069848" y="1925782"/>
            <a:ext cx="10058400" cy="4246418"/>
          </a:xfrm>
        </p:spPr>
        <p:txBody>
          <a:bodyPr/>
          <a:lstStyle/>
          <a:p>
            <a:r>
              <a:rPr lang="tr-TR" dirty="0" err="1"/>
              <a:t>Maktav</a:t>
            </a:r>
            <a:r>
              <a:rPr lang="tr-TR" dirty="0"/>
              <a:t>, Hilmi (2002). “Türk Sinemasında Yeni Bir Dönem Birikim.” </a:t>
            </a:r>
            <a:r>
              <a:rPr lang="tr-TR" i="1" dirty="0"/>
              <a:t>Birikim </a:t>
            </a:r>
            <a:r>
              <a:rPr lang="tr-TR" dirty="0"/>
              <a:t>152/153: 225-233</a:t>
            </a:r>
            <a:r>
              <a:rPr lang="tr-TR" dirty="0" smtClean="0"/>
              <a:t>.</a:t>
            </a:r>
          </a:p>
          <a:p>
            <a:r>
              <a:rPr lang="tr-TR" dirty="0" err="1" smtClean="0"/>
              <a:t>Suner</a:t>
            </a:r>
            <a:r>
              <a:rPr lang="tr-TR" dirty="0"/>
              <a:t>, Asuman (2006). </a:t>
            </a:r>
            <a:r>
              <a:rPr lang="tr-TR" i="1" dirty="0"/>
              <a:t>Hayalet Ev: Yeni Türk Sinemasında Aidiyet, Kimlik ve Bellek</a:t>
            </a:r>
            <a:r>
              <a:rPr lang="tr-TR" dirty="0"/>
              <a:t>. İstanbul: Metis.</a:t>
            </a:r>
          </a:p>
          <a:p>
            <a:r>
              <a:rPr lang="tr-TR" dirty="0" err="1"/>
              <a:t>Ulusay</a:t>
            </a:r>
            <a:r>
              <a:rPr lang="tr-TR" dirty="0"/>
              <a:t>, Nejat (2002). “ Sinema. ” </a:t>
            </a:r>
            <a:r>
              <a:rPr lang="tr-TR" i="1" dirty="0"/>
              <a:t>Türkiye Cumhuriyeti’nin Temeli Kültürdür II. </a:t>
            </a:r>
            <a:r>
              <a:rPr lang="tr-TR" dirty="0"/>
              <a:t>Ankara: TC. Kültür Bakanlığı. </a:t>
            </a:r>
            <a:r>
              <a:rPr lang="tr-TR"/>
              <a:t>214-242.</a:t>
            </a:r>
          </a:p>
          <a:p>
            <a:endParaRPr lang="tr-TR" dirty="0"/>
          </a:p>
        </p:txBody>
      </p:sp>
    </p:spTree>
    <p:extLst>
      <p:ext uri="{BB962C8B-B14F-4D97-AF65-F5344CB8AC3E}">
        <p14:creationId xmlns:p14="http://schemas.microsoft.com/office/powerpoint/2010/main" val="3555451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EEA6F-6A3A-74E5-6679-11F658ACA522}"/>
              </a:ext>
            </a:extLst>
          </p:cNvPr>
          <p:cNvSpPr>
            <a:spLocks noGrp="1"/>
          </p:cNvSpPr>
          <p:nvPr>
            <p:ph type="title"/>
          </p:nvPr>
        </p:nvSpPr>
        <p:spPr>
          <a:xfrm>
            <a:off x="1069848" y="484632"/>
            <a:ext cx="10058400" cy="1122495"/>
          </a:xfrm>
        </p:spPr>
        <p:txBody>
          <a:bodyPr>
            <a:normAutofit/>
          </a:bodyPr>
          <a:lstStyle/>
          <a:p>
            <a:pPr algn="ctr"/>
            <a:r>
              <a:rPr lang="tr-TR" sz="4800" dirty="0"/>
              <a:t>1990 Sonrası TÜRK SİNEMası</a:t>
            </a:r>
          </a:p>
        </p:txBody>
      </p:sp>
      <p:sp>
        <p:nvSpPr>
          <p:cNvPr id="3" name="Content Placeholder 2">
            <a:extLst>
              <a:ext uri="{FF2B5EF4-FFF2-40B4-BE49-F238E27FC236}">
                <a16:creationId xmlns:a16="http://schemas.microsoft.com/office/drawing/2014/main" id="{09C2179F-7339-D57A-F6B2-E60615C1FD88}"/>
              </a:ext>
            </a:extLst>
          </p:cNvPr>
          <p:cNvSpPr>
            <a:spLocks noGrp="1"/>
          </p:cNvSpPr>
          <p:nvPr>
            <p:ph idx="1"/>
          </p:nvPr>
        </p:nvSpPr>
        <p:spPr>
          <a:xfrm>
            <a:off x="1069848" y="1863436"/>
            <a:ext cx="10058400" cy="4308764"/>
          </a:xfrm>
        </p:spPr>
        <p:txBody>
          <a:bodyPr>
            <a:normAutofit lnSpcReduction="10000"/>
          </a:bodyPr>
          <a:lstStyle/>
          <a:p>
            <a:pPr algn="just"/>
            <a:r>
              <a:rPr lang="tr-TR" dirty="0"/>
              <a:t>1990’lar, toplumsal ve politik açıdan 12 Eylül darbesinin etkilerinin hala hissedildiği ve Özal’ın neoliberal ekonomik politikalarıyla ifade edilen bir dönem olarak tanımlanmaktadır.</a:t>
            </a:r>
          </a:p>
          <a:p>
            <a:pPr algn="just"/>
            <a:r>
              <a:rPr lang="tr-TR" dirty="0"/>
              <a:t>Türkiye’nin küresel kapitalizme eklemlenme süreciyle birlikte IMF yönetiminde neoliberal politikaların uygulanması söz konusudur.</a:t>
            </a:r>
          </a:p>
          <a:p>
            <a:pPr algn="just"/>
            <a:r>
              <a:rPr lang="tr-TR" dirty="0"/>
              <a:t>Özel radyo ve televizyonların yayına başlaması, dönemin sosyal ve kültürel hayatını etkileyen önemli gelişmelerden biridir. (1990 Star TV Magic Box kaçak olarak yayına başlar; 1994 Özel radyo TV yasası çıkarılır). Eğlence anlayışının değişimi ve reklamcılık sektörünün gelişimi, sonrasında sinema dilini de etkileyecektir.</a:t>
            </a:r>
          </a:p>
          <a:p>
            <a:pPr marL="182880" marR="0" lvl="0" indent="-182880" algn="just"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kumimoji="0" lang="tr-TR" sz="2000" b="0" i="0" u="none" strike="noStrike" kern="1200" cap="none" spc="0" normalizeH="0" baseline="0" noProof="0" dirty="0">
                <a:ln>
                  <a:noFill/>
                </a:ln>
                <a:solidFill>
                  <a:prstClr val="black"/>
                </a:solidFill>
                <a:effectLst/>
                <a:uLnTx/>
                <a:uFillTx/>
                <a:ea typeface="+mn-ea"/>
                <a:cs typeface="+mn-cs"/>
              </a:rPr>
              <a:t>Genel olarak değerlendirildiğinde1990’ların başında yapım, dağıtım ve gösterim açısından Türk sinemasının bir kriz içinde olduğu görülmektedir. Bunun en önemli nedenlerinden biri, başlangıcından beri Türkiye’de sağlam bir film endüstrisinin kurulamamış olmasıdır. Yapımcılar elde ettikleri karı film endüstrisini güçlendirmek için kullanmamış, alt yapı konusunda gerekli yatırımlar yapılmamıştır. </a:t>
            </a:r>
          </a:p>
          <a:p>
            <a:endParaRPr lang="tr-TR" dirty="0"/>
          </a:p>
        </p:txBody>
      </p:sp>
    </p:spTree>
    <p:extLst>
      <p:ext uri="{BB962C8B-B14F-4D97-AF65-F5344CB8AC3E}">
        <p14:creationId xmlns:p14="http://schemas.microsoft.com/office/powerpoint/2010/main" val="125330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D2DE74-0420-B08E-AD84-9FB9AF78F826}"/>
              </a:ext>
            </a:extLst>
          </p:cNvPr>
          <p:cNvSpPr>
            <a:spLocks noGrp="1"/>
          </p:cNvSpPr>
          <p:nvPr>
            <p:ph idx="1"/>
          </p:nvPr>
        </p:nvSpPr>
        <p:spPr>
          <a:xfrm>
            <a:off x="1069848" y="1427018"/>
            <a:ext cx="10058400" cy="4745182"/>
          </a:xfrm>
        </p:spPr>
        <p:txBody>
          <a:bodyPr/>
          <a:lstStyle/>
          <a:p>
            <a:pPr marL="182880" marR="0" lvl="0" indent="-182880" algn="just"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Böylece1970’lerin sonunda yaşanan kriz 1980’lerde ve 1990’ların ilk yarısında da varlığını hissettirmiş, Amerikan şirketlerinin dağıtım pazarını ele geçirmeleri durumu daha da şiddetlendirmiştir.</a:t>
            </a:r>
          </a:p>
          <a:p>
            <a:pPr marL="182880" marR="0" lvl="0" indent="-182880" algn="just"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Film sayısı azalmış, özel televizyonlarla birlikte eğlence anlayışı değişmiştir.</a:t>
            </a:r>
          </a:p>
          <a:p>
            <a:pPr marL="182880" marR="0" lvl="0" indent="-182880" algn="just"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lang="tr-TR" dirty="0">
                <a:solidFill>
                  <a:prstClr val="black"/>
                </a:solidFill>
                <a:latin typeface="Rockwell" panose="02060603020205020403"/>
              </a:rPr>
              <a:t>Ayrıca </a:t>
            </a: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teknik alt yapıya yeterli yatırım yapılmaması, yerli filmlerin Amerikan filmleriyle rekabet etmesinin önündeki en büyük engellerden biri olarak </a:t>
            </a:r>
            <a:r>
              <a:rPr kumimoji="0" lang="tr-TR" b="0" i="0" u="none" strike="noStrike" kern="1200" cap="none" spc="0" normalizeH="0" baseline="0" noProof="0" dirty="0" smtClean="0">
                <a:ln>
                  <a:noFill/>
                </a:ln>
                <a:solidFill>
                  <a:prstClr val="black"/>
                </a:solidFill>
                <a:effectLst/>
                <a:uLnTx/>
                <a:uFillTx/>
                <a:latin typeface="Rockwell" panose="02060603020205020403"/>
                <a:ea typeface="+mn-ea"/>
                <a:cs typeface="+mn-cs"/>
              </a:rPr>
              <a:t>belirmiştir</a:t>
            </a:r>
            <a:r>
              <a:rPr lang="tr-TR" dirty="0">
                <a:solidFill>
                  <a:prstClr val="black"/>
                </a:solidFill>
                <a:latin typeface="Rockwell" panose="02060603020205020403"/>
              </a:rPr>
              <a:t> </a:t>
            </a:r>
            <a:r>
              <a:rPr kumimoji="0" lang="tr-TR" b="0" i="0" u="none" strike="noStrike" kern="1200" cap="none" spc="0" normalizeH="0" baseline="0" noProof="0" dirty="0" smtClean="0">
                <a:ln>
                  <a:noFill/>
                </a:ln>
                <a:solidFill>
                  <a:prstClr val="black"/>
                </a:solidFill>
                <a:effectLst/>
                <a:uLnTx/>
                <a:uFillTx/>
                <a:latin typeface="Rockwell" panose="02060603020205020403"/>
                <a:ea typeface="+mn-ea"/>
                <a:cs typeface="+mn-cs"/>
              </a:rPr>
              <a:t>(Hatta </a:t>
            </a: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Atilla Dorsay Türk sinemasındaki krizi tartışırken çöküş ifadesini kullanır). </a:t>
            </a:r>
          </a:p>
          <a:p>
            <a:pPr marL="182880" marR="0" lvl="0" indent="-182880" algn="just"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1989 yılında büyük Amerikan şirketlerinin Türkiye’de kendi şubelerini açmaları ve dağıtım pazarını ele geçirmeleri söz konusu olmuştur. </a:t>
            </a:r>
          </a:p>
          <a:p>
            <a:pPr marL="182880" marR="0" lvl="0" indent="-182880" algn="just"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Bunun gerçekleşebilmesi için 3257 Müzik, Sinema ve Video Eserleri Kanunu’nda ve yabancı sermaye kanununda değişik yapılmış, böylelikle Warner </a:t>
            </a:r>
            <a:r>
              <a:rPr kumimoji="0" lang="tr-TR" b="0" i="0" u="none" strike="noStrike" kern="1200" cap="none" spc="0" normalizeH="0" baseline="0" noProof="0" dirty="0" err="1">
                <a:ln>
                  <a:noFill/>
                </a:ln>
                <a:solidFill>
                  <a:prstClr val="black"/>
                </a:solidFill>
                <a:effectLst/>
                <a:uLnTx/>
                <a:uFillTx/>
                <a:latin typeface="Rockwell" panose="02060603020205020403"/>
                <a:ea typeface="+mn-ea"/>
                <a:cs typeface="+mn-cs"/>
              </a:rPr>
              <a:t>Bros</a:t>
            </a: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 ve UIP (United International </a:t>
            </a:r>
            <a:r>
              <a:rPr kumimoji="0" lang="tr-TR" b="0" i="0" u="none" strike="noStrike" kern="1200" cap="none" spc="0" normalizeH="0" baseline="0" noProof="0" dirty="0" err="1">
                <a:ln>
                  <a:noFill/>
                </a:ln>
                <a:solidFill>
                  <a:prstClr val="black"/>
                </a:solidFill>
                <a:effectLst/>
                <a:uLnTx/>
                <a:uFillTx/>
                <a:latin typeface="Rockwell" panose="02060603020205020403"/>
                <a:ea typeface="+mn-ea"/>
                <a:cs typeface="+mn-cs"/>
              </a:rPr>
              <a:t>Pictures</a:t>
            </a: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 gibi şirketler film pazarına girmiştir.</a:t>
            </a:r>
          </a:p>
          <a:p>
            <a:pPr marL="182880" marR="0" lvl="0" indent="-182880" algn="just"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endPar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endParaRPr>
          </a:p>
          <a:p>
            <a:endParaRPr lang="tr-TR" dirty="0"/>
          </a:p>
        </p:txBody>
      </p:sp>
    </p:spTree>
    <p:extLst>
      <p:ext uri="{BB962C8B-B14F-4D97-AF65-F5344CB8AC3E}">
        <p14:creationId xmlns:p14="http://schemas.microsoft.com/office/powerpoint/2010/main" val="3530818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DA71EE-6E8F-4912-2480-B31E463460BC}"/>
              </a:ext>
            </a:extLst>
          </p:cNvPr>
          <p:cNvSpPr>
            <a:spLocks noGrp="1"/>
          </p:cNvSpPr>
          <p:nvPr>
            <p:ph idx="1"/>
          </p:nvPr>
        </p:nvSpPr>
        <p:spPr>
          <a:xfrm>
            <a:off x="1069848" y="1115291"/>
            <a:ext cx="10058400" cy="5056909"/>
          </a:xfrm>
        </p:spPr>
        <p:txBody>
          <a:bodyPr>
            <a:normAutofit/>
          </a:bodyPr>
          <a:lstStyle/>
          <a:p>
            <a:endParaRPr lang="tr-TR" dirty="0"/>
          </a:p>
          <a:p>
            <a:pPr marL="182880" marR="0" lvl="0" indent="-182880" algn="just"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Türk film şirketleri, Amerikan şirketleriyle rekabet etme konusunda sıkıntı yaşar. Yerli filmlerin gösterime girecek salon bulmaları  </a:t>
            </a:r>
            <a:r>
              <a:rPr kumimoji="0" lang="tr-TR" b="0" i="0" u="none" strike="noStrike" kern="1200" cap="none" spc="0" normalizeH="0" baseline="0" noProof="0" dirty="0" smtClean="0">
                <a:ln>
                  <a:noFill/>
                </a:ln>
                <a:solidFill>
                  <a:prstClr val="black"/>
                </a:solidFill>
                <a:effectLst/>
                <a:uLnTx/>
                <a:uFillTx/>
                <a:latin typeface="Rockwell" panose="02060603020205020403"/>
                <a:ea typeface="+mn-ea"/>
                <a:cs typeface="+mn-cs"/>
              </a:rPr>
              <a:t>zorlaşır </a:t>
            </a: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(1989’da 210 yabancı filme karşılık 12 Türk </a:t>
            </a:r>
            <a:r>
              <a:rPr kumimoji="0" lang="tr-TR" b="0" i="0" u="none" strike="noStrike" kern="1200" cap="none" spc="0" normalizeH="0" baseline="0" noProof="0" dirty="0" smtClean="0">
                <a:ln>
                  <a:noFill/>
                </a:ln>
                <a:solidFill>
                  <a:prstClr val="black"/>
                </a:solidFill>
                <a:effectLst/>
                <a:uLnTx/>
                <a:uFillTx/>
                <a:latin typeface="Rockwell" panose="02060603020205020403"/>
                <a:ea typeface="+mn-ea"/>
                <a:cs typeface="+mn-cs"/>
              </a:rPr>
              <a:t>filmi.</a:t>
            </a:r>
            <a:endPar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endParaRPr>
          </a:p>
          <a:p>
            <a:pPr algn="just"/>
            <a:r>
              <a:rPr lang="tr-TR" dirty="0"/>
              <a:t>Yapım açısından önemli bir gelişme, Türkiye’nin 1990’da </a:t>
            </a:r>
            <a:r>
              <a:rPr lang="tr-TR" i="1" dirty="0" err="1"/>
              <a:t>Eurimages</a:t>
            </a:r>
            <a:r>
              <a:rPr lang="tr-TR" dirty="0" err="1"/>
              <a:t>’a</a:t>
            </a:r>
            <a:r>
              <a:rPr lang="tr-TR" dirty="0"/>
              <a:t> üye olmasıdır. Avrupa filmlerinin desteklenmesi için oluşturulan bu fon, yapım konusunda parasal destek sağlamanın yanı sıra bazı filmlerin Avrupa’da gösterime girebilmesinde ve Avrupa ülkeleri arasında ortak yapımların artmasında etkili olmuştur.</a:t>
            </a:r>
          </a:p>
          <a:p>
            <a:pPr marL="182880" marR="0" lvl="0" indent="-182880" algn="just"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Film yapımına destek olan bir başka fon, Kültür Bakanlığı’nın Sinema ve Müzik Eserlerini Destekleme Fonu’dur.</a:t>
            </a:r>
          </a:p>
          <a:p>
            <a:pPr marL="182880" marR="0" lvl="0" indent="-182880" algn="just"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Fonlarla birlikte özellikle sanat filmi kategorisi açısından görece bir hareketlilikten söz edilebilir. Ayrıca özel televizyonların film yayın hakları aracılığıyla verdiği destek ve yerli filmlere sponsor olan şirketler de söz konusudur. Ancak tüm bunlar yerli filmlerin Amerikan filmleri karşısında tutunmasına yetmez.</a:t>
            </a:r>
          </a:p>
          <a:p>
            <a:pPr marL="182880" marR="0" lvl="0" indent="-182880" algn="l"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endParaRPr kumimoji="0" lang="tr-TR" sz="2000" b="0" i="0" u="none" strike="noStrike" kern="1200" cap="none" spc="0" normalizeH="0" baseline="0" noProof="0" dirty="0">
              <a:ln>
                <a:noFill/>
              </a:ln>
              <a:solidFill>
                <a:prstClr val="black"/>
              </a:solidFill>
              <a:effectLst/>
              <a:uLnTx/>
              <a:uFillTx/>
              <a:latin typeface="Rockwell" panose="02060603020205020403"/>
              <a:ea typeface="+mn-ea"/>
              <a:cs typeface="+mn-cs"/>
            </a:endParaRPr>
          </a:p>
          <a:p>
            <a:endParaRPr lang="tr-TR" dirty="0"/>
          </a:p>
          <a:p>
            <a:endParaRPr lang="tr-TR" dirty="0"/>
          </a:p>
          <a:p>
            <a:endParaRPr lang="tr-TR" dirty="0"/>
          </a:p>
        </p:txBody>
      </p:sp>
    </p:spTree>
    <p:extLst>
      <p:ext uri="{BB962C8B-B14F-4D97-AF65-F5344CB8AC3E}">
        <p14:creationId xmlns:p14="http://schemas.microsoft.com/office/powerpoint/2010/main" val="2742279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466C26-171D-695D-D569-7A0127A7CB73}"/>
              </a:ext>
            </a:extLst>
          </p:cNvPr>
          <p:cNvSpPr>
            <a:spLocks noGrp="1"/>
          </p:cNvSpPr>
          <p:nvPr>
            <p:ph idx="1"/>
          </p:nvPr>
        </p:nvSpPr>
        <p:spPr>
          <a:xfrm>
            <a:off x="1069848" y="1239982"/>
            <a:ext cx="10058400" cy="4668982"/>
          </a:xfrm>
        </p:spPr>
        <p:txBody>
          <a:bodyPr>
            <a:normAutofit fontScale="92500"/>
          </a:bodyPr>
          <a:lstStyle/>
          <a:p>
            <a:pPr marL="182880" marR="0" lvl="0" indent="-182880" algn="just"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Film pazarına giren Amerikan şirketlerinin bir başka etkisi, bu şirketlerin talebi ve desteğiyle sinema salonlarının yenilenmesidir. Bu süreçte hem salonların teknik şartları iyileştirilir hem de alışveriş merkezlerinde çok salonlu yeni sinemalar açılır.</a:t>
            </a:r>
          </a:p>
          <a:p>
            <a:pPr marL="182880" marR="0" lvl="0" indent="-182880" algn="just"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Yabancı filmlerin yanı sıra  bir süre sonra yerli filmlerin dağıtımı da büyük ölçüde Amerikan şirketlerinin kontrolüne girer. Gösterime girebilen filmler ise gişede başarı elde etmekten uzaktır.</a:t>
            </a:r>
          </a:p>
          <a:p>
            <a:pPr marL="182880" marR="0" lvl="0" indent="-182880" algn="just"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lang="tr-TR" dirty="0">
                <a:solidFill>
                  <a:prstClr val="black"/>
                </a:solidFill>
                <a:latin typeface="Rockwell" panose="02060603020205020403"/>
              </a:rPr>
              <a:t>1990’ların ilk yarısında çekilen filmlerin bir kısmı toplumdan kopuk olmakla, yaşamayan öznelerin olmayan sorunlarını anlatmakla, marjinal olmakla eleştirilmiştir. (Düş Gezginleri, Kız Kulesi Aşıkları, Gece, Melek ve Bizim Çocuklar…)</a:t>
            </a:r>
          </a:p>
          <a:p>
            <a:pPr marL="182880" marR="0" lvl="0" indent="-182880" algn="just"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Ayrıca popüler kültüre uygun, depolitizasyon süreciyle iç içe geçen filmler üretilir. (1980 darbesi sonrası sansür ve otosansür etkisi, eleştirel filmlerin azalması)</a:t>
            </a:r>
          </a:p>
          <a:p>
            <a:pPr marL="182880" marR="0" lvl="0" indent="-182880" algn="just"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Bu süreçte izleyici belli bir ölçüde sinemaya çekebilen film, Şerif </a:t>
            </a:r>
            <a:r>
              <a:rPr kumimoji="0" lang="tr-TR" b="0" i="0" u="none" strike="noStrike" kern="1200" cap="none" spc="0" normalizeH="0" baseline="0" noProof="0" dirty="0" err="1">
                <a:ln>
                  <a:noFill/>
                </a:ln>
                <a:solidFill>
                  <a:prstClr val="black"/>
                </a:solidFill>
                <a:effectLst/>
                <a:uLnTx/>
                <a:uFillTx/>
                <a:latin typeface="Rockwell" panose="02060603020205020403"/>
                <a:ea typeface="+mn-ea"/>
                <a:cs typeface="+mn-cs"/>
              </a:rPr>
              <a:t>Gören’in</a:t>
            </a: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 yönettiği </a:t>
            </a:r>
            <a:r>
              <a:rPr kumimoji="0" lang="tr-TR" b="0" i="1" u="none" strike="noStrike" kern="1200" cap="none" spc="0" normalizeH="0" baseline="0" noProof="0" dirty="0">
                <a:ln>
                  <a:noFill/>
                </a:ln>
                <a:solidFill>
                  <a:prstClr val="black"/>
                </a:solidFill>
                <a:effectLst/>
                <a:uLnTx/>
                <a:uFillTx/>
                <a:latin typeface="Rockwell" panose="02060603020205020403"/>
                <a:ea typeface="+mn-ea"/>
                <a:cs typeface="+mn-cs"/>
              </a:rPr>
              <a:t>Amerikalı </a:t>
            </a: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(1993) olur. Film, hareketli kamera tercihleri ve efektler açısından Hollywood etkisi taşır. </a:t>
            </a:r>
            <a:r>
              <a:rPr kumimoji="0" lang="tr-TR" b="0" i="1" u="none" strike="noStrike" kern="1200" cap="none" spc="0" normalizeH="0" baseline="0" noProof="0" dirty="0">
                <a:ln>
                  <a:noFill/>
                </a:ln>
                <a:solidFill>
                  <a:prstClr val="black"/>
                </a:solidFill>
                <a:effectLst/>
                <a:uLnTx/>
                <a:uFillTx/>
                <a:latin typeface="Rockwell" panose="02060603020205020403"/>
                <a:ea typeface="+mn-ea"/>
                <a:cs typeface="+mn-cs"/>
              </a:rPr>
              <a:t>İstanbul Kanatlarımın Altında </a:t>
            </a:r>
            <a:r>
              <a:rPr kumimoji="0" lang="tr-TR" b="0" i="0" u="none" strike="noStrike" kern="1200" cap="none" spc="0" normalizeH="0" baseline="0" noProof="0" dirty="0">
                <a:ln>
                  <a:noFill/>
                </a:ln>
                <a:solidFill>
                  <a:prstClr val="black"/>
                </a:solidFill>
                <a:effectLst/>
                <a:uLnTx/>
                <a:uFillTx/>
                <a:latin typeface="Rockwell" panose="02060603020205020403"/>
                <a:ea typeface="+mn-ea"/>
                <a:cs typeface="+mn-cs"/>
              </a:rPr>
              <a:t>(Mustafa Altıoklar, 1995) filmi de gişede belli ölçüde başarı kazanan bir diğer film olur.</a:t>
            </a:r>
          </a:p>
          <a:p>
            <a:pPr marL="182880" marR="0" lvl="0" indent="-182880" algn="l"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endParaRPr kumimoji="0" lang="tr-TR" sz="1900" b="0" i="0" u="none" strike="noStrike" kern="1200" cap="none" spc="0" normalizeH="0" baseline="0" noProof="0" dirty="0">
              <a:ln>
                <a:noFill/>
              </a:ln>
              <a:solidFill>
                <a:prstClr val="black"/>
              </a:solidFill>
              <a:effectLst/>
              <a:uLnTx/>
              <a:uFillTx/>
              <a:latin typeface="Rockwell" panose="02060603020205020403"/>
              <a:ea typeface="+mn-ea"/>
              <a:cs typeface="+mn-cs"/>
            </a:endParaRPr>
          </a:p>
        </p:txBody>
      </p:sp>
    </p:spTree>
    <p:extLst>
      <p:ext uri="{BB962C8B-B14F-4D97-AF65-F5344CB8AC3E}">
        <p14:creationId xmlns:p14="http://schemas.microsoft.com/office/powerpoint/2010/main" val="33598174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B36263-DC22-F37D-793F-87AC7EE31B82}"/>
              </a:ext>
            </a:extLst>
          </p:cNvPr>
          <p:cNvSpPr>
            <a:spLocks noGrp="1"/>
          </p:cNvSpPr>
          <p:nvPr>
            <p:ph idx="1"/>
          </p:nvPr>
        </p:nvSpPr>
        <p:spPr>
          <a:xfrm>
            <a:off x="1069848" y="1274618"/>
            <a:ext cx="10058400" cy="4897582"/>
          </a:xfrm>
        </p:spPr>
        <p:txBody>
          <a:bodyPr>
            <a:normAutofit/>
          </a:bodyPr>
          <a:lstStyle/>
          <a:p>
            <a:pPr marL="182880" marR="0" lvl="0" indent="-182880" algn="just" defTabSz="914400" rtl="0" eaLnBrk="1" fontAlgn="auto" latinLnBrk="0" hangingPunct="1">
              <a:lnSpc>
                <a:spcPct val="90000"/>
              </a:lnSpc>
              <a:spcBef>
                <a:spcPts val="1200"/>
              </a:spcBef>
              <a:spcAft>
                <a:spcPts val="0"/>
              </a:spcAft>
              <a:buClr>
                <a:srgbClr val="D34817">
                  <a:lumMod val="75000"/>
                </a:srgbClr>
              </a:buClr>
              <a:buSzPct val="85000"/>
              <a:buFont typeface="Wingdings" pitchFamily="2" charset="2"/>
              <a:buChar char="§"/>
              <a:tabLst/>
              <a:defRPr/>
            </a:pPr>
            <a:r>
              <a:rPr lang="tr-TR" dirty="0">
                <a:solidFill>
                  <a:prstClr val="black"/>
                </a:solidFill>
                <a:latin typeface="Rockwell" panose="02060603020205020403"/>
              </a:rPr>
              <a:t>1990 dönemi açısından bir kırılma yaratan asıl gelişme, </a:t>
            </a:r>
            <a:r>
              <a:rPr lang="tr-TR" i="1" dirty="0">
                <a:solidFill>
                  <a:prstClr val="black"/>
                </a:solidFill>
                <a:latin typeface="Rockwell" panose="02060603020205020403"/>
              </a:rPr>
              <a:t>Eşkıya</a:t>
            </a:r>
            <a:r>
              <a:rPr lang="tr-TR" dirty="0">
                <a:solidFill>
                  <a:prstClr val="black"/>
                </a:solidFill>
                <a:latin typeface="Rockwell" panose="02060603020205020403"/>
              </a:rPr>
              <a:t> (Yavuz </a:t>
            </a:r>
            <a:r>
              <a:rPr lang="tr-TR" dirty="0" err="1">
                <a:solidFill>
                  <a:prstClr val="black"/>
                </a:solidFill>
                <a:latin typeface="Rockwell" panose="02060603020205020403"/>
              </a:rPr>
              <a:t>Turgul</a:t>
            </a:r>
            <a:r>
              <a:rPr lang="tr-TR" dirty="0">
                <a:solidFill>
                  <a:prstClr val="black"/>
                </a:solidFill>
                <a:latin typeface="Rockwell" panose="02060603020205020403"/>
              </a:rPr>
              <a:t>, 1996) filminin elde ettiği başarıdır. Yeşilçam geleneğinden gelen, Arzu film için yazdığı senaryolarla sinemaya adım atan </a:t>
            </a:r>
            <a:r>
              <a:rPr lang="tr-TR" dirty="0" err="1">
                <a:solidFill>
                  <a:prstClr val="black"/>
                </a:solidFill>
                <a:latin typeface="Rockwell" panose="02060603020205020403"/>
              </a:rPr>
              <a:t>Turgul’un</a:t>
            </a:r>
            <a:r>
              <a:rPr lang="tr-TR" dirty="0">
                <a:solidFill>
                  <a:prstClr val="black"/>
                </a:solidFill>
                <a:latin typeface="Rockwell" panose="02060603020205020403"/>
              </a:rPr>
              <a:t>, </a:t>
            </a:r>
            <a:r>
              <a:rPr lang="tr-TR" i="1" dirty="0" err="1">
                <a:solidFill>
                  <a:prstClr val="black"/>
                </a:solidFill>
                <a:latin typeface="Rockwell" panose="02060603020205020403"/>
              </a:rPr>
              <a:t>Eşkıya</a:t>
            </a:r>
            <a:r>
              <a:rPr lang="tr-TR" dirty="0" err="1">
                <a:solidFill>
                  <a:prstClr val="black"/>
                </a:solidFill>
                <a:latin typeface="Rockwell" panose="02060603020205020403"/>
              </a:rPr>
              <a:t>’yla</a:t>
            </a:r>
            <a:r>
              <a:rPr lang="tr-TR" dirty="0">
                <a:solidFill>
                  <a:prstClr val="black"/>
                </a:solidFill>
                <a:latin typeface="Rockwell" panose="02060603020205020403"/>
              </a:rPr>
              <a:t> beklenmedik bir gişe başarısına ulaşması (2 milyon 572 bin izleyici) Türk sineması açısından bir umut olarak değerlendirilmiştir. </a:t>
            </a:r>
          </a:p>
          <a:p>
            <a:pPr lvl="0" algn="just">
              <a:buClr>
                <a:srgbClr val="D34817">
                  <a:lumMod val="75000"/>
                </a:srgbClr>
              </a:buClr>
              <a:defRPr/>
            </a:pPr>
            <a:r>
              <a:rPr lang="tr-TR" dirty="0">
                <a:solidFill>
                  <a:prstClr val="black"/>
                </a:solidFill>
                <a:latin typeface="Rockwell" panose="02060603020205020403"/>
              </a:rPr>
              <a:t>Reklam sektöründe de çalışmalar yapan </a:t>
            </a:r>
            <a:r>
              <a:rPr lang="tr-TR" dirty="0" err="1">
                <a:solidFill>
                  <a:prstClr val="black"/>
                </a:solidFill>
                <a:latin typeface="Rockwell" panose="02060603020205020403"/>
              </a:rPr>
              <a:t>Turgul</a:t>
            </a:r>
            <a:r>
              <a:rPr lang="tr-TR" dirty="0">
                <a:solidFill>
                  <a:prstClr val="black"/>
                </a:solidFill>
                <a:latin typeface="Rockwell" panose="02060603020205020403"/>
              </a:rPr>
              <a:t>, reklam sektörünün daha iyi teknik şartlara sahip olmasının avantajlarını kullanarak filmin teknik kalitesini yükseltmiştir. Böylece yerel bir hikayenin daha iyi teknik standartlarda izleyiciye sunulduğunda başarılı olabileceği kanıtlanmış, bu durum yapımcıları yerli filmlere yatırım yapmaya yönlendirmiştir. </a:t>
            </a:r>
          </a:p>
          <a:p>
            <a:pPr lvl="0" algn="just">
              <a:buClr>
                <a:srgbClr val="D34817">
                  <a:lumMod val="75000"/>
                </a:srgbClr>
              </a:buClr>
              <a:defRPr/>
            </a:pPr>
            <a:r>
              <a:rPr lang="tr-TR" dirty="0">
                <a:solidFill>
                  <a:prstClr val="black"/>
                </a:solidFill>
                <a:latin typeface="Rockwell" panose="02060603020205020403"/>
              </a:rPr>
              <a:t>Asuman </a:t>
            </a:r>
            <a:r>
              <a:rPr lang="tr-TR" dirty="0" err="1">
                <a:solidFill>
                  <a:prstClr val="black"/>
                </a:solidFill>
                <a:latin typeface="Rockwell" panose="02060603020205020403"/>
              </a:rPr>
              <a:t>Suner</a:t>
            </a:r>
            <a:r>
              <a:rPr lang="tr-TR" dirty="0">
                <a:solidFill>
                  <a:prstClr val="black"/>
                </a:solidFill>
                <a:latin typeface="Rockwell" panose="02060603020205020403"/>
              </a:rPr>
              <a:t> gibi bazı yazarlar bu dönemi yeni Türk sinemasının başlangıcı olarak nitelendirmektedir. Suner’e göre </a:t>
            </a:r>
            <a:r>
              <a:rPr lang="tr-TR" i="1" dirty="0">
                <a:solidFill>
                  <a:prstClr val="black"/>
                </a:solidFill>
                <a:latin typeface="Rockwell" panose="02060603020205020403"/>
              </a:rPr>
              <a:t>Eşkıya</a:t>
            </a:r>
            <a:r>
              <a:rPr lang="tr-TR" dirty="0">
                <a:solidFill>
                  <a:prstClr val="black"/>
                </a:solidFill>
                <a:latin typeface="Rockwell" panose="02060603020205020403"/>
              </a:rPr>
              <a:t> filmi popüler-ticari sinema açısından, </a:t>
            </a:r>
            <a:r>
              <a:rPr lang="tr-TR" i="1" dirty="0">
                <a:solidFill>
                  <a:prstClr val="black"/>
                </a:solidFill>
                <a:latin typeface="Rockwell" panose="02060603020205020403"/>
              </a:rPr>
              <a:t>Tabutta </a:t>
            </a:r>
            <a:r>
              <a:rPr lang="tr-TR" i="1" dirty="0" err="1">
                <a:solidFill>
                  <a:prstClr val="black"/>
                </a:solidFill>
                <a:latin typeface="Rockwell" panose="02060603020205020403"/>
              </a:rPr>
              <a:t>Rövaşata</a:t>
            </a:r>
            <a:r>
              <a:rPr lang="tr-TR" i="1" dirty="0">
                <a:solidFill>
                  <a:prstClr val="black"/>
                </a:solidFill>
                <a:latin typeface="Rockwell" panose="02060603020205020403"/>
              </a:rPr>
              <a:t> </a:t>
            </a:r>
            <a:r>
              <a:rPr lang="tr-TR" dirty="0">
                <a:solidFill>
                  <a:prstClr val="black"/>
                </a:solidFill>
                <a:latin typeface="Rockwell" panose="02060603020205020403"/>
              </a:rPr>
              <a:t>(Derviş Zaim, 1996) </a:t>
            </a:r>
            <a:r>
              <a:rPr lang="tr-TR">
                <a:solidFill>
                  <a:prstClr val="black"/>
                </a:solidFill>
                <a:latin typeface="Rockwell" panose="02060603020205020403"/>
              </a:rPr>
              <a:t>ise sanat </a:t>
            </a:r>
            <a:r>
              <a:rPr lang="tr-TR" dirty="0">
                <a:solidFill>
                  <a:prstClr val="black"/>
                </a:solidFill>
                <a:latin typeface="Rockwell" panose="02060603020205020403"/>
              </a:rPr>
              <a:t>sineması açısından bir dönüm noktasıdır.</a:t>
            </a:r>
            <a:endParaRPr kumimoji="0" lang="tr-TR" sz="2000" b="0" i="0" u="none" strike="noStrike" kern="1200" cap="none" spc="0" normalizeH="0" baseline="0" noProof="0" dirty="0">
              <a:ln>
                <a:noFill/>
              </a:ln>
              <a:solidFill>
                <a:prstClr val="black"/>
              </a:solidFill>
              <a:effectLst/>
              <a:uLnTx/>
              <a:uFillTx/>
              <a:latin typeface="Rockwell" panose="02060603020205020403"/>
              <a:ea typeface="+mn-ea"/>
              <a:cs typeface="+mn-cs"/>
            </a:endParaRPr>
          </a:p>
        </p:txBody>
      </p:sp>
    </p:spTree>
    <p:extLst>
      <p:ext uri="{BB962C8B-B14F-4D97-AF65-F5344CB8AC3E}">
        <p14:creationId xmlns:p14="http://schemas.microsoft.com/office/powerpoint/2010/main" val="4154527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BBFED8-D62E-8B6E-81E8-C964A3D0378D}"/>
              </a:ext>
            </a:extLst>
          </p:cNvPr>
          <p:cNvSpPr>
            <a:spLocks noGrp="1"/>
          </p:cNvSpPr>
          <p:nvPr>
            <p:ph idx="1"/>
          </p:nvPr>
        </p:nvSpPr>
        <p:spPr>
          <a:xfrm>
            <a:off x="1069848" y="1350818"/>
            <a:ext cx="10058400" cy="4821382"/>
          </a:xfrm>
        </p:spPr>
        <p:txBody>
          <a:bodyPr/>
          <a:lstStyle/>
          <a:p>
            <a:pPr algn="just"/>
            <a:endParaRPr lang="tr-TR" dirty="0"/>
          </a:p>
          <a:p>
            <a:pPr algn="just"/>
            <a:r>
              <a:rPr lang="tr-TR" dirty="0"/>
              <a:t>Bu dönemin önemli gelişmelerinden biri, yeni yönetmenlerin ve yeni anlatım arayışlarının ortaya çıkmasıdır.</a:t>
            </a:r>
          </a:p>
          <a:p>
            <a:pPr algn="just"/>
            <a:r>
              <a:rPr lang="tr-TR" dirty="0"/>
              <a:t>Derviş Zaim, Zeki Demirkubuz, Nuri Bilge Ceylan, Yeşim Ustaoğlu bu  yönetmenlerden bazılarıdır.</a:t>
            </a:r>
          </a:p>
          <a:p>
            <a:pPr algn="just"/>
            <a:r>
              <a:rPr lang="tr-TR" i="1" dirty="0"/>
              <a:t>Masumiyet</a:t>
            </a:r>
            <a:r>
              <a:rPr lang="tr-TR" dirty="0"/>
              <a:t> (Zeki Demirkubuz,1997), </a:t>
            </a:r>
            <a:r>
              <a:rPr lang="tr-TR" i="1" dirty="0"/>
              <a:t>Kasaba</a:t>
            </a:r>
            <a:r>
              <a:rPr lang="tr-TR" dirty="0"/>
              <a:t> (</a:t>
            </a:r>
            <a:r>
              <a:rPr kumimoji="0" lang="tr-TR" sz="2000" b="0" i="0" u="none" strike="noStrike" kern="1200" cap="none" spc="0" normalizeH="0" baseline="0" noProof="0" dirty="0">
                <a:ln>
                  <a:noFill/>
                </a:ln>
                <a:solidFill>
                  <a:prstClr val="black"/>
                </a:solidFill>
                <a:effectLst/>
                <a:uLnTx/>
                <a:uFillTx/>
                <a:ea typeface="+mn-ea"/>
                <a:cs typeface="+mn-cs"/>
              </a:rPr>
              <a:t>Nuri Bilge Ceylan, 1997), </a:t>
            </a:r>
            <a:r>
              <a:rPr kumimoji="0" lang="tr-TR" sz="2000" b="0" i="1" u="none" strike="noStrike" kern="1200" cap="none" spc="0" normalizeH="0" baseline="0" noProof="0" dirty="0">
                <a:ln>
                  <a:noFill/>
                </a:ln>
                <a:solidFill>
                  <a:prstClr val="black"/>
                </a:solidFill>
                <a:effectLst/>
                <a:uLnTx/>
                <a:uFillTx/>
                <a:ea typeface="+mn-ea"/>
                <a:cs typeface="+mn-cs"/>
              </a:rPr>
              <a:t>Mayıs Sıkıntısı</a:t>
            </a:r>
            <a:r>
              <a:rPr kumimoji="0" lang="tr-TR" sz="2000" b="0" i="0" u="none" strike="noStrike" kern="1200" cap="none" spc="0" normalizeH="0" baseline="0" noProof="0" dirty="0">
                <a:ln>
                  <a:noFill/>
                </a:ln>
                <a:solidFill>
                  <a:prstClr val="black"/>
                </a:solidFill>
                <a:effectLst/>
                <a:uLnTx/>
                <a:uFillTx/>
                <a:ea typeface="+mn-ea"/>
                <a:cs typeface="+mn-cs"/>
              </a:rPr>
              <a:t> (Nuri Bilge Ceylan, 1999), </a:t>
            </a:r>
            <a:r>
              <a:rPr kumimoji="0" lang="tr-TR" sz="2000" b="0" i="1" u="none" strike="noStrike" kern="1200" cap="none" spc="0" normalizeH="0" baseline="0" noProof="0" dirty="0">
                <a:ln>
                  <a:noFill/>
                </a:ln>
                <a:solidFill>
                  <a:prstClr val="black"/>
                </a:solidFill>
                <a:effectLst/>
                <a:uLnTx/>
                <a:uFillTx/>
                <a:ea typeface="+mn-ea"/>
                <a:cs typeface="+mn-cs"/>
              </a:rPr>
              <a:t>Güneşe Yolculuk </a:t>
            </a:r>
            <a:r>
              <a:rPr kumimoji="0" lang="tr-TR" sz="2000" b="0" i="0" u="none" strike="noStrike" kern="1200" cap="none" spc="0" normalizeH="0" baseline="0" noProof="0" dirty="0">
                <a:ln>
                  <a:noFill/>
                </a:ln>
                <a:solidFill>
                  <a:prstClr val="black"/>
                </a:solidFill>
                <a:effectLst/>
                <a:uLnTx/>
                <a:uFillTx/>
                <a:ea typeface="+mn-ea"/>
                <a:cs typeface="+mn-cs"/>
              </a:rPr>
              <a:t>(Yeşim Ustaoğlu, 1999) çeşitli festivallerde dikkat çeken filmler arasındadır.</a:t>
            </a:r>
          </a:p>
          <a:p>
            <a:pPr algn="just"/>
            <a:r>
              <a:rPr lang="tr-TR" dirty="0">
                <a:solidFill>
                  <a:prstClr val="black"/>
                </a:solidFill>
              </a:rPr>
              <a:t>Zeki Demirkubuz’un </a:t>
            </a:r>
            <a:r>
              <a:rPr lang="tr-TR" i="1" dirty="0">
                <a:solidFill>
                  <a:prstClr val="black"/>
                </a:solidFill>
              </a:rPr>
              <a:t>Yazgı </a:t>
            </a:r>
            <a:r>
              <a:rPr lang="tr-TR" dirty="0">
                <a:solidFill>
                  <a:prstClr val="black"/>
                </a:solidFill>
              </a:rPr>
              <a:t>(2001) ve </a:t>
            </a:r>
            <a:r>
              <a:rPr lang="tr-TR" i="1" dirty="0">
                <a:solidFill>
                  <a:prstClr val="black"/>
                </a:solidFill>
              </a:rPr>
              <a:t>İtiraf</a:t>
            </a:r>
            <a:r>
              <a:rPr lang="tr-TR" dirty="0">
                <a:solidFill>
                  <a:prstClr val="black"/>
                </a:solidFill>
              </a:rPr>
              <a:t> (2001) filmlerinin Cannes Film Festivali’nde «Belirli Bir Bakış» bölümünde gösterilmesi, Nuri Bilge Ceylan’ın </a:t>
            </a:r>
            <a:r>
              <a:rPr lang="tr-TR" i="1" dirty="0">
                <a:solidFill>
                  <a:prstClr val="black"/>
                </a:solidFill>
              </a:rPr>
              <a:t>Uzak</a:t>
            </a:r>
            <a:r>
              <a:rPr lang="tr-TR" dirty="0">
                <a:solidFill>
                  <a:prstClr val="black"/>
                </a:solidFill>
              </a:rPr>
              <a:t> (2002) filmiyle Cannes’da Jüri Büyük Ödülü’nü alması ve filmin aynı zamanda en iyi erkek oyuncu ödülünü kazanması, bu dönemde uluslararası alanda elde edilen önemli başarılar arasındadır.</a:t>
            </a:r>
            <a:endParaRPr lang="tr-TR" dirty="0"/>
          </a:p>
          <a:p>
            <a:pPr marL="0" indent="0">
              <a:buNone/>
            </a:pPr>
            <a:endParaRPr lang="tr-TR" dirty="0"/>
          </a:p>
        </p:txBody>
      </p:sp>
    </p:spTree>
    <p:extLst>
      <p:ext uri="{BB962C8B-B14F-4D97-AF65-F5344CB8AC3E}">
        <p14:creationId xmlns:p14="http://schemas.microsoft.com/office/powerpoint/2010/main" val="3471397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C5B9CB-30E6-2264-90E5-E92113D54B61}"/>
              </a:ext>
            </a:extLst>
          </p:cNvPr>
          <p:cNvSpPr>
            <a:spLocks noGrp="1"/>
          </p:cNvSpPr>
          <p:nvPr>
            <p:ph idx="1"/>
          </p:nvPr>
        </p:nvSpPr>
        <p:spPr>
          <a:xfrm>
            <a:off x="1069848" y="1239982"/>
            <a:ext cx="10058400" cy="4932218"/>
          </a:xfrm>
        </p:spPr>
        <p:txBody>
          <a:bodyPr/>
          <a:lstStyle/>
          <a:p>
            <a:endParaRPr lang="tr-TR" dirty="0"/>
          </a:p>
          <a:p>
            <a:pPr algn="just"/>
            <a:r>
              <a:rPr lang="tr-TR" dirty="0"/>
              <a:t>Yeni Türk sineması tarihsel olarak1990’larda başlatılsa da Asuman </a:t>
            </a:r>
            <a:r>
              <a:rPr lang="tr-TR" dirty="0" err="1"/>
              <a:t>Suner</a:t>
            </a:r>
            <a:r>
              <a:rPr lang="tr-TR" dirty="0"/>
              <a:t> Ömer </a:t>
            </a:r>
            <a:r>
              <a:rPr lang="tr-TR" dirty="0" err="1"/>
              <a:t>Kavur’un</a:t>
            </a:r>
            <a:r>
              <a:rPr lang="tr-TR" dirty="0"/>
              <a:t> </a:t>
            </a:r>
            <a:r>
              <a:rPr lang="tr-TR" i="1" dirty="0"/>
              <a:t>Amansız Yol </a:t>
            </a:r>
            <a:r>
              <a:rPr lang="tr-TR" dirty="0"/>
              <a:t>(1985), </a:t>
            </a:r>
            <a:r>
              <a:rPr lang="tr-TR" i="1" dirty="0"/>
              <a:t>Anayurt Oteli </a:t>
            </a:r>
            <a:r>
              <a:rPr lang="tr-TR" dirty="0"/>
              <a:t>(1987), </a:t>
            </a:r>
            <a:r>
              <a:rPr lang="tr-TR" i="1" dirty="0"/>
              <a:t>Gece Yolculuğu </a:t>
            </a:r>
            <a:r>
              <a:rPr lang="tr-TR" dirty="0"/>
              <a:t>(1987) filmlerinin ve Orhan Oğuz’un </a:t>
            </a:r>
            <a:r>
              <a:rPr lang="tr-TR" i="1" dirty="0"/>
              <a:t>Her Şeye Rağmen </a:t>
            </a:r>
            <a:r>
              <a:rPr lang="tr-TR" dirty="0"/>
              <a:t>(1988) filminin de bu kapsamda düşünülebileceğini, 1980’lerde üretilen bu filmlerin 1990’larda yeni Türk sineması içinde sayılan filmlerle bazı süreklilikler barındırdığını  belirtmektedir.</a:t>
            </a:r>
          </a:p>
          <a:p>
            <a:pPr algn="just"/>
            <a:r>
              <a:rPr lang="tr-TR" dirty="0"/>
              <a:t>Bu süreçte konu ve tema açısından da bir çeşitlilik söz konusudur. Bu durum, Türkiye’nin </a:t>
            </a:r>
            <a:r>
              <a:rPr lang="tr-TR" dirty="0" err="1"/>
              <a:t>sosyo</a:t>
            </a:r>
            <a:r>
              <a:rPr lang="tr-TR" dirty="0"/>
              <a:t>-politik iklimiyle de ilişkilidir. 1980’lerin ikinci yarısından itibaren ortaya çıkan yeni kimlik politikaları, 1990’larda genişleyerek devam etmiştir. Sinemada farklı dinsel-etnik gruplar daha çok temsil olanağı bulmuş, ayrıca yeni orta sınıflar ve kent yoksulları da filmsel anlatılara konu olmuştur.</a:t>
            </a:r>
          </a:p>
          <a:p>
            <a:pPr algn="just"/>
            <a:r>
              <a:rPr lang="tr-TR" dirty="0"/>
              <a:t>Asuman Suner’e göre kimlik alanındaki tartışmalar ekseninde yeni Türk sinemasının en çok üzerinde durduğu konu, aidiyet meselesidir.</a:t>
            </a:r>
          </a:p>
        </p:txBody>
      </p:sp>
    </p:spTree>
    <p:extLst>
      <p:ext uri="{BB962C8B-B14F-4D97-AF65-F5344CB8AC3E}">
        <p14:creationId xmlns:p14="http://schemas.microsoft.com/office/powerpoint/2010/main" val="39653925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E43D94-4CCB-B415-0098-F94EEA12498F}"/>
              </a:ext>
            </a:extLst>
          </p:cNvPr>
          <p:cNvSpPr>
            <a:spLocks noGrp="1"/>
          </p:cNvSpPr>
          <p:nvPr>
            <p:ph idx="1"/>
          </p:nvPr>
        </p:nvSpPr>
        <p:spPr>
          <a:xfrm>
            <a:off x="1069848" y="1233055"/>
            <a:ext cx="10052304" cy="4939145"/>
          </a:xfrm>
        </p:spPr>
        <p:txBody>
          <a:bodyPr>
            <a:normAutofit fontScale="92500" lnSpcReduction="10000"/>
          </a:bodyPr>
          <a:lstStyle/>
          <a:p>
            <a:pPr algn="just"/>
            <a:r>
              <a:rPr lang="tr-TR" dirty="0"/>
              <a:t>Bu süreçte modern Batılı Türkiye imgesiyle uyumsuzluk yaratan unsurların dışlanması söz konusudur. (1990’ların sonunda Türkiye’nin AB ile yakınlaşması ve 1999 Helsinki Zirvesi’nde Türkiye’nin resmi olarak aday ülke ilan edilmesi bu durumu pekiştirir). Egemen kimliklerin toplumsal farklılıkları dışlamasını konu alan anlatılar toplumsal bütünlük fikrinin sarsılmasına ve bir aidiyet krizine işaret etmektedir.</a:t>
            </a:r>
          </a:p>
          <a:p>
            <a:pPr algn="just"/>
            <a:r>
              <a:rPr lang="tr-TR" dirty="0"/>
              <a:t>1990’larda dikkat çeken bir başka tematik eğilim, nostalji kültürü çerçevesinde ortaya çıkar. Toplumsal bellek kaybına yönelik endişe ve geçmişe yönelik ilgi patlaması sinemada da kendine yer bulur. (Nostalji sineması-geçmişin çocuksu masumiyetle özdeşleştirilmesi-toplumsal çocukluk)</a:t>
            </a:r>
          </a:p>
          <a:p>
            <a:pPr algn="just"/>
            <a:r>
              <a:rPr lang="tr-TR" dirty="0"/>
              <a:t>Popüler sinemanın yükselişi, 2000’lerde Hollywood sinemasının tahtını sarsar hale gelir. (Örneğin, Ömer Faruk </a:t>
            </a:r>
            <a:r>
              <a:rPr lang="tr-TR" dirty="0" err="1"/>
              <a:t>Sorak’ın</a:t>
            </a:r>
            <a:r>
              <a:rPr lang="tr-TR" dirty="0"/>
              <a:t> 2004 tarihli </a:t>
            </a:r>
            <a:r>
              <a:rPr lang="tr-TR" i="1" dirty="0" err="1"/>
              <a:t>Gora</a:t>
            </a:r>
            <a:r>
              <a:rPr lang="tr-TR" dirty="0"/>
              <a:t> filmi 4 milyonun üzerinde seyirciye ulaşmıştır)</a:t>
            </a:r>
          </a:p>
          <a:p>
            <a:pPr algn="just"/>
            <a:r>
              <a:rPr lang="tr-TR" dirty="0"/>
              <a:t>Ancak 2000’li yıllarda da güçlü bir sinema endüstrisinden söz edilememektedir. Filmlerin bütçeleri yönetmenlerin reklam, televizyon, müzik gibi yan endüstrilerden elde ettikleri gelirlerle, Kültür Bakanlığı’nın sağladığı desteklerle ve </a:t>
            </a:r>
            <a:r>
              <a:rPr lang="tr-TR" i="1" dirty="0" err="1"/>
              <a:t>Eurimages</a:t>
            </a:r>
            <a:r>
              <a:rPr lang="tr-TR" dirty="0"/>
              <a:t> fonu aracılığıyla oluşturulmaktadır. Son dönemlerde </a:t>
            </a:r>
            <a:r>
              <a:rPr lang="tr-TR" dirty="0" err="1"/>
              <a:t>Netfix</a:t>
            </a:r>
            <a:r>
              <a:rPr lang="tr-TR" dirty="0"/>
              <a:t>, Disney Plus gibi platformların da yapım anlaşmaları aracılığıyla film üretimi konusunda finans sağladığını belirtmek gerekir.</a:t>
            </a:r>
          </a:p>
        </p:txBody>
      </p:sp>
    </p:spTree>
    <p:extLst>
      <p:ext uri="{BB962C8B-B14F-4D97-AF65-F5344CB8AC3E}">
        <p14:creationId xmlns:p14="http://schemas.microsoft.com/office/powerpoint/2010/main" val="41889394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Wood Type</Template>
  <TotalTime>641</TotalTime>
  <Words>1215</Words>
  <Application>Microsoft Office PowerPoint</Application>
  <PresentationFormat>Geniş ekran</PresentationFormat>
  <Paragraphs>43</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Calibri</vt:lpstr>
      <vt:lpstr>Rockwell</vt:lpstr>
      <vt:lpstr>Rockwell Condensed</vt:lpstr>
      <vt:lpstr>Wingdings</vt:lpstr>
      <vt:lpstr>Wood Type</vt:lpstr>
      <vt:lpstr>Türk sineması 9. Hafta</vt:lpstr>
      <vt:lpstr>1990 Sonrası TÜRK SİNEMası</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Sİneması</dc:title>
  <dc:creator>iletişim</dc:creator>
  <cp:lastModifiedBy>Asus</cp:lastModifiedBy>
  <cp:revision>63</cp:revision>
  <dcterms:created xsi:type="dcterms:W3CDTF">2023-05-18T22:38:57Z</dcterms:created>
  <dcterms:modified xsi:type="dcterms:W3CDTF">2023-05-29T11:50:03Z</dcterms:modified>
</cp:coreProperties>
</file>