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2" r:id="rId6"/>
    <p:sldId id="260" r:id="rId7"/>
    <p:sldId id="2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5/9/2020</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5/9/2020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5/9/2020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5/9/2020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5/9/2020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A16AA21-1863-4931-97CB-99D0A168701B}" type="datetimeFigureOut">
              <a:rPr lang="en-US" dirty="0"/>
              <a:t>5/9/2020</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772C379-9A7C-4C87-A116-CBE9F58B04C5}" type="datetimeFigureOut">
              <a:rPr lang="en-US" dirty="0"/>
              <a:t>5/9/2020</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5/9/2020</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TÜMCE TÜRLERİ</a:t>
            </a:r>
            <a:endParaRPr lang="tr-TR" dirty="0"/>
          </a:p>
        </p:txBody>
      </p:sp>
      <p:sp>
        <p:nvSpPr>
          <p:cNvPr id="3" name="Alt Başlık 2"/>
          <p:cNvSpPr>
            <a:spLocks noGrp="1"/>
          </p:cNvSpPr>
          <p:nvPr>
            <p:ph type="subTitle" idx="1"/>
          </p:nvPr>
        </p:nvSpPr>
        <p:spPr/>
        <p:txBody>
          <a:bodyPr/>
          <a:lstStyle/>
          <a:p>
            <a:r>
              <a:rPr lang="tr-TR" dirty="0" smtClean="0"/>
              <a:t>Basit, Bileşik, Karmaşık Tümceler</a:t>
            </a:r>
            <a:endParaRPr lang="tr-TR" dirty="0"/>
          </a:p>
        </p:txBody>
      </p:sp>
    </p:spTree>
    <p:extLst>
      <p:ext uri="{BB962C8B-B14F-4D97-AF65-F5344CB8AC3E}">
        <p14:creationId xmlns:p14="http://schemas.microsoft.com/office/powerpoint/2010/main" val="7533958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TÜMCE TÜRLERİ</a:t>
            </a:r>
            <a:endParaRPr lang="tr-TR" dirty="0"/>
          </a:p>
        </p:txBody>
      </p:sp>
      <p:sp>
        <p:nvSpPr>
          <p:cNvPr id="3" name="İçerik Yer Tutucusu 2"/>
          <p:cNvSpPr>
            <a:spLocks noGrp="1"/>
          </p:cNvSpPr>
          <p:nvPr>
            <p:ph idx="1"/>
          </p:nvPr>
        </p:nvSpPr>
        <p:spPr>
          <a:xfrm>
            <a:off x="1069848" y="2970494"/>
            <a:ext cx="10058400" cy="1640695"/>
          </a:xfrm>
        </p:spPr>
        <p:txBody>
          <a:bodyPr/>
          <a:lstStyle/>
          <a:p>
            <a:pPr marL="0" indent="0" algn="just">
              <a:buNone/>
            </a:pPr>
            <a:r>
              <a:rPr lang="tr-TR" dirty="0" smtClean="0"/>
              <a:t>Tümceler bir ya da daha çok ana tümcecikten ya da birden çok ana tümce ve yan tümcecikten oluşabilir. İçerdikleri tümceciklere göre basit, bileşik, karmaşık ve karmaşık bileşik olarak adlandırılırlar. </a:t>
            </a:r>
          </a:p>
          <a:p>
            <a:pPr marL="0" indent="0">
              <a:buNone/>
            </a:pPr>
            <a:endParaRPr lang="tr-TR" dirty="0"/>
          </a:p>
          <a:p>
            <a:pPr marL="0" indent="0">
              <a:buNone/>
            </a:pPr>
            <a:endParaRPr lang="tr-TR" dirty="0" smtClean="0"/>
          </a:p>
        </p:txBody>
      </p:sp>
    </p:spTree>
    <p:extLst>
      <p:ext uri="{BB962C8B-B14F-4D97-AF65-F5344CB8AC3E}">
        <p14:creationId xmlns:p14="http://schemas.microsoft.com/office/powerpoint/2010/main" val="3121506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BASİT TÜMCE</a:t>
            </a:r>
            <a:endParaRPr lang="tr-TR" dirty="0"/>
          </a:p>
        </p:txBody>
      </p:sp>
      <p:sp>
        <p:nvSpPr>
          <p:cNvPr id="3" name="İçerik Yer Tutucusu 2"/>
          <p:cNvSpPr>
            <a:spLocks noGrp="1"/>
          </p:cNvSpPr>
          <p:nvPr>
            <p:ph idx="1"/>
          </p:nvPr>
        </p:nvSpPr>
        <p:spPr>
          <a:xfrm>
            <a:off x="1069848" y="2369602"/>
            <a:ext cx="10058400" cy="3391118"/>
          </a:xfrm>
        </p:spPr>
        <p:txBody>
          <a:bodyPr/>
          <a:lstStyle/>
          <a:p>
            <a:pPr marL="0" indent="0" algn="just">
              <a:buNone/>
            </a:pPr>
            <a:r>
              <a:rPr lang="tr-TR" dirty="0" smtClean="0"/>
              <a:t>Bir bağımsız tümcecikten oluşan tümce türüdür. Bu tümcelerin öznesi ve yüklemi basit ya da bileşik yapıda olabilir. </a:t>
            </a:r>
          </a:p>
          <a:p>
            <a:pPr marL="0" indent="0" algn="just">
              <a:buNone/>
            </a:pPr>
            <a:endParaRPr lang="tr-TR" dirty="0"/>
          </a:p>
          <a:p>
            <a:pPr marL="0" indent="0" algn="just">
              <a:buNone/>
            </a:pPr>
            <a:r>
              <a:rPr lang="tr-TR" dirty="0" smtClean="0"/>
              <a:t>Örnek:</a:t>
            </a:r>
          </a:p>
          <a:p>
            <a:pPr marL="0" indent="0" algn="just">
              <a:buNone/>
            </a:pPr>
            <a:endParaRPr lang="tr-TR" dirty="0"/>
          </a:p>
          <a:p>
            <a:pPr marL="0" indent="0" algn="just">
              <a:buNone/>
            </a:pPr>
            <a:r>
              <a:rPr lang="tr-TR" dirty="0" smtClean="0"/>
              <a:t>		Ali ve arkadaşı okuldan sonra sinemaya gitti. </a:t>
            </a:r>
            <a:endParaRPr lang="tr-TR" dirty="0"/>
          </a:p>
        </p:txBody>
      </p:sp>
    </p:spTree>
    <p:extLst>
      <p:ext uri="{BB962C8B-B14F-4D97-AF65-F5344CB8AC3E}">
        <p14:creationId xmlns:p14="http://schemas.microsoft.com/office/powerpoint/2010/main" val="148098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BİLEŞİK TÜMCE</a:t>
            </a:r>
            <a:endParaRPr lang="tr-TR" dirty="0"/>
          </a:p>
        </p:txBody>
      </p:sp>
      <p:sp>
        <p:nvSpPr>
          <p:cNvPr id="3" name="İçerik Yer Tutucusu 2"/>
          <p:cNvSpPr>
            <a:spLocks noGrp="1"/>
          </p:cNvSpPr>
          <p:nvPr>
            <p:ph idx="1"/>
          </p:nvPr>
        </p:nvSpPr>
        <p:spPr>
          <a:xfrm>
            <a:off x="1069848" y="2604733"/>
            <a:ext cx="10058400" cy="3312741"/>
          </a:xfrm>
        </p:spPr>
        <p:txBody>
          <a:bodyPr/>
          <a:lstStyle/>
          <a:p>
            <a:pPr marL="0" indent="0" algn="just">
              <a:buNone/>
            </a:pPr>
            <a:r>
              <a:rPr lang="tr-TR" dirty="0" smtClean="0"/>
              <a:t>İki ya da daha çok bağımsız (basit) tümcenin birbirine bağlanmasıyla oluşan tümcelerdir. Bu tümcelerde sırlama bağlaçları kullanılmaktadır. İngilizcede FANBOYS olarak bilinen </a:t>
            </a:r>
            <a:r>
              <a:rPr lang="tr-TR" i="1" dirty="0" err="1" smtClean="0"/>
              <a:t>For</a:t>
            </a:r>
            <a:r>
              <a:rPr lang="tr-TR" i="1" dirty="0" smtClean="0"/>
              <a:t>, </a:t>
            </a:r>
            <a:r>
              <a:rPr lang="tr-TR" i="1" dirty="0" err="1" smtClean="0"/>
              <a:t>And</a:t>
            </a:r>
            <a:r>
              <a:rPr lang="tr-TR" i="1" dirty="0" smtClean="0"/>
              <a:t>, </a:t>
            </a:r>
            <a:r>
              <a:rPr lang="tr-TR" i="1" dirty="0" err="1" smtClean="0"/>
              <a:t>Nor</a:t>
            </a:r>
            <a:r>
              <a:rPr lang="tr-TR" i="1" dirty="0" smtClean="0"/>
              <a:t>, But, </a:t>
            </a:r>
            <a:r>
              <a:rPr lang="tr-TR" i="1" dirty="0" err="1" smtClean="0"/>
              <a:t>Or</a:t>
            </a:r>
            <a:r>
              <a:rPr lang="tr-TR" i="1" dirty="0" smtClean="0"/>
              <a:t>, Yet, </a:t>
            </a:r>
            <a:r>
              <a:rPr lang="tr-TR" i="1" dirty="0" err="1" smtClean="0"/>
              <a:t>So</a:t>
            </a:r>
            <a:r>
              <a:rPr lang="tr-TR" i="1" dirty="0" smtClean="0"/>
              <a:t> </a:t>
            </a:r>
            <a:r>
              <a:rPr lang="tr-TR" dirty="0" smtClean="0"/>
              <a:t>bağlayıcılarından biri kullanılır. </a:t>
            </a:r>
          </a:p>
          <a:p>
            <a:pPr marL="0" indent="0" algn="just">
              <a:buNone/>
            </a:pPr>
            <a:endParaRPr lang="tr-TR" dirty="0"/>
          </a:p>
          <a:p>
            <a:pPr marL="0" indent="0" algn="just">
              <a:buNone/>
            </a:pPr>
            <a:r>
              <a:rPr lang="tr-TR" dirty="0" smtClean="0"/>
              <a:t>Örnek:</a:t>
            </a:r>
          </a:p>
          <a:p>
            <a:pPr marL="0" indent="0" algn="just">
              <a:buNone/>
            </a:pPr>
            <a:endParaRPr lang="tr-TR" dirty="0"/>
          </a:p>
          <a:p>
            <a:pPr marL="0" indent="0" algn="just">
              <a:buNone/>
            </a:pPr>
            <a:r>
              <a:rPr lang="tr-TR" dirty="0" smtClean="0"/>
              <a:t>			Ali ödevini yaptı ve sinemaya gitti. </a:t>
            </a:r>
            <a:endParaRPr lang="tr-TR" dirty="0"/>
          </a:p>
        </p:txBody>
      </p:sp>
    </p:spTree>
    <p:extLst>
      <p:ext uri="{BB962C8B-B14F-4D97-AF65-F5344CB8AC3E}">
        <p14:creationId xmlns:p14="http://schemas.microsoft.com/office/powerpoint/2010/main" val="72998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SIRALAMA BAĞLAÇLARI</a:t>
            </a:r>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81051" y="2325190"/>
            <a:ext cx="7367451" cy="3866604"/>
          </a:xfrm>
        </p:spPr>
      </p:pic>
    </p:spTree>
    <p:extLst>
      <p:ext uri="{BB962C8B-B14F-4D97-AF65-F5344CB8AC3E}">
        <p14:creationId xmlns:p14="http://schemas.microsoft.com/office/powerpoint/2010/main" val="2249841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KARMAŞIK TÜMCE</a:t>
            </a:r>
            <a:endParaRPr lang="tr-TR" dirty="0"/>
          </a:p>
        </p:txBody>
      </p:sp>
      <p:sp>
        <p:nvSpPr>
          <p:cNvPr id="3" name="İçerik Yer Tutucusu 2"/>
          <p:cNvSpPr>
            <a:spLocks noGrp="1"/>
          </p:cNvSpPr>
          <p:nvPr>
            <p:ph idx="1"/>
          </p:nvPr>
        </p:nvSpPr>
        <p:spPr/>
        <p:txBody>
          <a:bodyPr/>
          <a:lstStyle/>
          <a:p>
            <a:pPr marL="0" indent="0" algn="just">
              <a:buNone/>
            </a:pPr>
            <a:r>
              <a:rPr lang="tr-TR" dirty="0" smtClean="0"/>
              <a:t>Bağımlı bir tümcecikle bağımsız bir tümceciğin birbirine bağlandığı tümcelerdir. Bu tümce türünde bir yan tümce bağlacı ya da ilgi adılı kullanılır. İngilizce karmaşık tümceler eğer bağımlı tümcecik önce geliyorsa bu tümcecikten sonra virgül kullanılır.</a:t>
            </a:r>
          </a:p>
          <a:p>
            <a:pPr marL="0" indent="0" algn="just">
              <a:buNone/>
            </a:pPr>
            <a:endParaRPr lang="tr-TR" dirty="0"/>
          </a:p>
          <a:p>
            <a:pPr marL="0" indent="0" algn="just">
              <a:buNone/>
            </a:pPr>
            <a:r>
              <a:rPr lang="tr-TR" dirty="0" smtClean="0"/>
              <a:t>Örnek:</a:t>
            </a:r>
          </a:p>
          <a:p>
            <a:pPr marL="0" indent="0" algn="just">
              <a:buNone/>
            </a:pPr>
            <a:endParaRPr lang="tr-TR" dirty="0" smtClean="0"/>
          </a:p>
          <a:p>
            <a:pPr marL="0" indent="0" algn="just">
              <a:buNone/>
            </a:pPr>
            <a:r>
              <a:rPr lang="tr-TR" dirty="0" smtClean="0"/>
              <a:t>	</a:t>
            </a:r>
            <a:r>
              <a:rPr lang="en-US" dirty="0" smtClean="0"/>
              <a:t>When </a:t>
            </a:r>
            <a:r>
              <a:rPr lang="en-US" dirty="0"/>
              <a:t>I left for home, my aunt stood teary-eyed in the doorway</a:t>
            </a:r>
            <a:r>
              <a:rPr lang="en-US" dirty="0" smtClean="0"/>
              <a:t>.</a:t>
            </a:r>
            <a:endParaRPr lang="tr-TR" dirty="0" smtClean="0"/>
          </a:p>
          <a:p>
            <a:pPr marL="0" indent="0" algn="just">
              <a:buNone/>
            </a:pPr>
            <a:r>
              <a:rPr lang="en-US" dirty="0"/>
              <a:t> </a:t>
            </a:r>
            <a:r>
              <a:rPr lang="tr-TR" dirty="0" smtClean="0"/>
              <a:t>	</a:t>
            </a:r>
            <a:r>
              <a:rPr lang="en-US" dirty="0" smtClean="0"/>
              <a:t>My </a:t>
            </a:r>
            <a:r>
              <a:rPr lang="en-US" dirty="0"/>
              <a:t>uncle Louis died soon after I left for home.</a:t>
            </a:r>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772612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BİLEŞİK KARMAŞIK TÜMCE</a:t>
            </a:r>
            <a:endParaRPr lang="tr-TR" dirty="0"/>
          </a:p>
        </p:txBody>
      </p:sp>
      <p:sp>
        <p:nvSpPr>
          <p:cNvPr id="3" name="İçerik Yer Tutucusu 2"/>
          <p:cNvSpPr>
            <a:spLocks noGrp="1"/>
          </p:cNvSpPr>
          <p:nvPr>
            <p:ph idx="1"/>
          </p:nvPr>
        </p:nvSpPr>
        <p:spPr>
          <a:xfrm>
            <a:off x="587829" y="2121408"/>
            <a:ext cx="10540419" cy="4050792"/>
          </a:xfrm>
        </p:spPr>
        <p:txBody>
          <a:bodyPr/>
          <a:lstStyle/>
          <a:p>
            <a:pPr marL="0" indent="0" algn="just">
              <a:buNone/>
            </a:pPr>
            <a:r>
              <a:rPr lang="tr-TR" dirty="0" smtClean="0"/>
              <a:t>Bileşik tümcelerin içinde karmaşık bölümler ya da karmaşık tümcelerin içinde bileşik bölümlerin kullanılmasıyla oluşan tümce türüdür. Bu tümce türünde bir sıralama bağlacı kullanılarak ana tümceler birbirine bağlanır ve bu ana tümceciklerin içinde bağımlı tümcecikler bulunur. </a:t>
            </a:r>
          </a:p>
          <a:p>
            <a:pPr marL="0" indent="0" algn="just">
              <a:buNone/>
            </a:pPr>
            <a:endParaRPr lang="tr-TR" dirty="0"/>
          </a:p>
          <a:p>
            <a:pPr marL="0" indent="0" algn="just">
              <a:buNone/>
            </a:pPr>
            <a:r>
              <a:rPr lang="tr-TR" dirty="0" smtClean="0"/>
              <a:t>Örnek:</a:t>
            </a:r>
          </a:p>
          <a:p>
            <a:pPr marL="0" indent="0" algn="just">
              <a:buNone/>
            </a:pPr>
            <a:endParaRPr lang="tr-TR" dirty="0"/>
          </a:p>
          <a:p>
            <a:pPr marL="0" indent="0" algn="just">
              <a:buNone/>
            </a:pPr>
            <a:r>
              <a:rPr lang="tr-TR" dirty="0" smtClean="0"/>
              <a:t>A </a:t>
            </a:r>
            <a:r>
              <a:rPr lang="tr-TR" dirty="0" err="1" smtClean="0"/>
              <a:t>tone</a:t>
            </a:r>
            <a:r>
              <a:rPr lang="tr-TR" dirty="0" smtClean="0"/>
              <a:t> is </a:t>
            </a:r>
            <a:r>
              <a:rPr lang="tr-TR" u="sng" dirty="0" err="1" smtClean="0"/>
              <a:t>what</a:t>
            </a:r>
            <a:r>
              <a:rPr lang="tr-TR" u="sng" dirty="0" smtClean="0"/>
              <a:t> </a:t>
            </a:r>
            <a:r>
              <a:rPr lang="tr-TR" u="sng" dirty="0" err="1" smtClean="0"/>
              <a:t>you</a:t>
            </a:r>
            <a:r>
              <a:rPr lang="tr-TR" u="sng" dirty="0" smtClean="0"/>
              <a:t> </a:t>
            </a:r>
            <a:r>
              <a:rPr lang="tr-TR" u="sng" dirty="0" err="1" smtClean="0"/>
              <a:t>hear</a:t>
            </a:r>
            <a:r>
              <a:rPr lang="tr-TR" u="sng" dirty="0" smtClean="0"/>
              <a:t> in </a:t>
            </a:r>
            <a:r>
              <a:rPr lang="tr-TR" u="sng" dirty="0" err="1" smtClean="0"/>
              <a:t>music</a:t>
            </a:r>
            <a:r>
              <a:rPr lang="tr-TR" dirty="0" smtClean="0"/>
              <a:t>, </a:t>
            </a:r>
            <a:r>
              <a:rPr lang="tr-TR" dirty="0" err="1" smtClean="0"/>
              <a:t>and</a:t>
            </a:r>
            <a:r>
              <a:rPr lang="tr-TR" dirty="0" smtClean="0"/>
              <a:t> a </a:t>
            </a:r>
            <a:r>
              <a:rPr lang="tr-TR" dirty="0" err="1" smtClean="0"/>
              <a:t>note</a:t>
            </a:r>
            <a:r>
              <a:rPr lang="tr-TR" dirty="0" smtClean="0"/>
              <a:t> is </a:t>
            </a:r>
            <a:r>
              <a:rPr lang="tr-TR" dirty="0" err="1" smtClean="0"/>
              <a:t>the</a:t>
            </a:r>
            <a:r>
              <a:rPr lang="tr-TR" dirty="0" smtClean="0"/>
              <a:t> </a:t>
            </a:r>
            <a:r>
              <a:rPr lang="tr-TR" dirty="0" err="1" smtClean="0"/>
              <a:t>symbol</a:t>
            </a:r>
            <a:r>
              <a:rPr lang="tr-TR" dirty="0" smtClean="0"/>
              <a:t> </a:t>
            </a:r>
            <a:r>
              <a:rPr lang="tr-TR" u="sng" dirty="0" err="1" smtClean="0"/>
              <a:t>that</a:t>
            </a:r>
            <a:r>
              <a:rPr lang="tr-TR" u="sng" dirty="0" smtClean="0"/>
              <a:t> </a:t>
            </a:r>
            <a:r>
              <a:rPr lang="tr-TR" u="sng" dirty="0" err="1" smtClean="0"/>
              <a:t>you</a:t>
            </a:r>
            <a:r>
              <a:rPr lang="tr-TR" u="sng" dirty="0" smtClean="0"/>
              <a:t> </a:t>
            </a:r>
            <a:r>
              <a:rPr lang="tr-TR" u="sng" dirty="0" err="1" smtClean="0"/>
              <a:t>write</a:t>
            </a:r>
            <a:r>
              <a:rPr lang="tr-TR" u="sng" dirty="0" smtClean="0"/>
              <a:t> </a:t>
            </a:r>
            <a:r>
              <a:rPr lang="tr-TR" u="sng" dirty="0" err="1" smtClean="0"/>
              <a:t>down</a:t>
            </a:r>
            <a:r>
              <a:rPr lang="tr-TR" u="sng" dirty="0" smtClean="0"/>
              <a:t> </a:t>
            </a:r>
            <a:r>
              <a:rPr lang="tr-TR" dirty="0" err="1" smtClean="0"/>
              <a:t>for</a:t>
            </a:r>
            <a:r>
              <a:rPr lang="tr-TR" dirty="0" smtClean="0"/>
              <a:t> a </a:t>
            </a:r>
            <a:r>
              <a:rPr lang="tr-TR" dirty="0" err="1" smtClean="0"/>
              <a:t>tone</a:t>
            </a:r>
            <a:r>
              <a:rPr lang="tr-TR" dirty="0" smtClean="0"/>
              <a:t>.</a:t>
            </a:r>
          </a:p>
          <a:p>
            <a:pPr marL="0" indent="0" algn="just">
              <a:buNone/>
            </a:pPr>
            <a:r>
              <a:rPr lang="tr-TR" dirty="0" smtClean="0"/>
              <a:t> 	bağımlı tümcecik					bağımlı tümcecik</a:t>
            </a:r>
            <a:endParaRPr lang="tr-TR" dirty="0"/>
          </a:p>
        </p:txBody>
      </p:sp>
    </p:spTree>
    <p:extLst>
      <p:ext uri="{BB962C8B-B14F-4D97-AF65-F5344CB8AC3E}">
        <p14:creationId xmlns:p14="http://schemas.microsoft.com/office/powerpoint/2010/main" val="15019764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TM03090434[[fn=Tahta Yazı]]</Template>
  <TotalTime>29</TotalTime>
  <Words>221</Words>
  <Application>Microsoft Office PowerPoint</Application>
  <PresentationFormat>Geniş ekran</PresentationFormat>
  <Paragraphs>31</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Rockwell</vt:lpstr>
      <vt:lpstr>Rockwell Condensed</vt:lpstr>
      <vt:lpstr>Wingdings</vt:lpstr>
      <vt:lpstr>Wood Type Yazı Tipi</vt:lpstr>
      <vt:lpstr>TÜMCE TÜRLERİ</vt:lpstr>
      <vt:lpstr>TÜMCE TÜRLERİ</vt:lpstr>
      <vt:lpstr>BASİT TÜMCE</vt:lpstr>
      <vt:lpstr>BİLEŞİK TÜMCE</vt:lpstr>
      <vt:lpstr>SIRALAMA BAĞLAÇLARI</vt:lpstr>
      <vt:lpstr>KARMAŞIK TÜMCE</vt:lpstr>
      <vt:lpstr>BİLEŞİK KARMAŞIK TÜMCE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TÜMCE TÜRLERİ</dc:title>
  <dc:creator>teknik</dc:creator>
  <cp:lastModifiedBy>teknik</cp:lastModifiedBy>
  <cp:revision>14</cp:revision>
  <dcterms:created xsi:type="dcterms:W3CDTF">2020-05-09T01:32:45Z</dcterms:created>
  <dcterms:modified xsi:type="dcterms:W3CDTF">2020-05-09T02:02:14Z</dcterms:modified>
</cp:coreProperties>
</file>